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6" r:id="rId3"/>
  </p:sldMasterIdLst>
  <p:notesMasterIdLst>
    <p:notesMasterId r:id="rId34"/>
  </p:notesMasterIdLst>
  <p:sldIdLst>
    <p:sldId id="256" r:id="rId4"/>
    <p:sldId id="378" r:id="rId5"/>
    <p:sldId id="379" r:id="rId6"/>
    <p:sldId id="373" r:id="rId7"/>
    <p:sldId id="293" r:id="rId8"/>
    <p:sldId id="371" r:id="rId9"/>
    <p:sldId id="381" r:id="rId10"/>
    <p:sldId id="377" r:id="rId11"/>
    <p:sldId id="383" r:id="rId12"/>
    <p:sldId id="294" r:id="rId13"/>
    <p:sldId id="296" r:id="rId14"/>
    <p:sldId id="257" r:id="rId15"/>
    <p:sldId id="297" r:id="rId16"/>
    <p:sldId id="290" r:id="rId17"/>
    <p:sldId id="302" r:id="rId18"/>
    <p:sldId id="291" r:id="rId19"/>
    <p:sldId id="298" r:id="rId20"/>
    <p:sldId id="301" r:id="rId21"/>
    <p:sldId id="359" r:id="rId22"/>
    <p:sldId id="305" r:id="rId23"/>
    <p:sldId id="375" r:id="rId24"/>
    <p:sldId id="370" r:id="rId25"/>
    <p:sldId id="367" r:id="rId26"/>
    <p:sldId id="363" r:id="rId27"/>
    <p:sldId id="306" r:id="rId28"/>
    <p:sldId id="307" r:id="rId29"/>
    <p:sldId id="308" r:id="rId30"/>
    <p:sldId id="259" r:id="rId31"/>
    <p:sldId id="260" r:id="rId32"/>
    <p:sldId id="262"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6FF94D-CB0A-41F1-9B48-96B2D10ADDF3}" v="13" dt="2026-05-10T19:47:12.0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7" autoAdjust="0"/>
    <p:restoredTop sz="94660"/>
  </p:normalViewPr>
  <p:slideViewPr>
    <p:cSldViewPr snapToGrid="0">
      <p:cViewPr varScale="1">
        <p:scale>
          <a:sx n="117" d="100"/>
          <a:sy n="117" d="100"/>
        </p:scale>
        <p:origin x="18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microsoft.com/office/2015/10/relationships/revisionInfo" Target="revisionInfo.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1CC6D5-E19F-4F6E-95E3-87FB00EF541F}" type="datetimeFigureOut">
              <a:rPr lang="en-US" smtClean="0"/>
              <a:t>5/8/2026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1806AA-7547-459E-BD89-A2B8B7EA8D35}" type="slidenum">
              <a:rPr lang="en-US" smtClean="0"/>
              <a:t>‹#›</a:t>
            </a:fld>
            <a:endParaRPr lang="en-US"/>
          </a:p>
        </p:txBody>
      </p:sp>
    </p:spTree>
    <p:extLst>
      <p:ext uri="{BB962C8B-B14F-4D97-AF65-F5344CB8AC3E}">
        <p14:creationId xmlns:p14="http://schemas.microsoft.com/office/powerpoint/2010/main" val="1503775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1806AA-7547-459E-BD89-A2B8B7EA8D35}" type="slidenum">
              <a:rPr lang="en-US" smtClean="0"/>
              <a:t>8</a:t>
            </a:fld>
            <a:endParaRPr lang="en-US"/>
          </a:p>
        </p:txBody>
      </p:sp>
    </p:spTree>
    <p:extLst>
      <p:ext uri="{BB962C8B-B14F-4D97-AF65-F5344CB8AC3E}">
        <p14:creationId xmlns:p14="http://schemas.microsoft.com/office/powerpoint/2010/main" val="3632828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24F38-A7C9-B653-507A-24A804BD01C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D1F26C-A2E6-8757-9922-AE10466074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4637D4-934D-04BB-2D92-498B0A726BC8}"/>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5" name="Footer Placeholder 4">
            <a:extLst>
              <a:ext uri="{FF2B5EF4-FFF2-40B4-BE49-F238E27FC236}">
                <a16:creationId xmlns:a16="http://schemas.microsoft.com/office/drawing/2014/main" id="{D705AD52-9071-BDA0-9856-45B2AA3C66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EDD857-2A33-319F-A0AC-47265411812D}"/>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1976467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B57E4-C78D-A506-10D3-8F6CCA72DE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9C419C-C6B3-4ADD-F7DD-8D93BCCDFB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D90256-1600-D2F8-5E26-8B423AA80E6E}"/>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5" name="Footer Placeholder 4">
            <a:extLst>
              <a:ext uri="{FF2B5EF4-FFF2-40B4-BE49-F238E27FC236}">
                <a16:creationId xmlns:a16="http://schemas.microsoft.com/office/drawing/2014/main" id="{4B6FC906-D559-CD98-4B7E-82A3B3994B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DBC623-6AE2-05DE-88DC-7F5F2DA13416}"/>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114693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6989EC-7499-8DC7-7FEB-F8EDEA5B7B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220181-A531-1FE6-1BA3-BAEC9E4D26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27FDF1-3DF1-C7BD-E249-A44B697F8026}"/>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5" name="Footer Placeholder 4">
            <a:extLst>
              <a:ext uri="{FF2B5EF4-FFF2-40B4-BE49-F238E27FC236}">
                <a16:creationId xmlns:a16="http://schemas.microsoft.com/office/drawing/2014/main" id="{5B66B34D-EE3C-A7E1-C7FD-CB74431D6D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F981CF-D5F7-CC61-67AE-DEF2CFABE7CA}"/>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3799367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251736"/>
          </a:xfrm>
          <a:prstGeom prst="rect">
            <a:avLst/>
          </a:prstGeom>
        </p:spPr>
        <p:txBody>
          <a:bodyPr wrap="square" lIns="0" tIns="0" rIns="0" bIns="0">
            <a:spAutoFit/>
          </a:bodyPr>
          <a:lstStyle>
            <a:lvl1pPr>
              <a:defRPr sz="1636" b="1" i="0">
                <a:solidFill>
                  <a:schemeClr val="tx1"/>
                </a:solidFill>
                <a:latin typeface="Times New Roman"/>
                <a:cs typeface="Times New Roman"/>
              </a:defRPr>
            </a:lvl1pPr>
          </a:lstStyle>
          <a:p>
            <a:endParaRPr/>
          </a:p>
        </p:txBody>
      </p:sp>
      <p:sp>
        <p:nvSpPr>
          <p:cNvPr id="3" name="Holder 3"/>
          <p:cNvSpPr>
            <a:spLocks noGrp="1"/>
          </p:cNvSpPr>
          <p:nvPr>
            <p:ph type="subTitle" idx="4"/>
          </p:nvPr>
        </p:nvSpPr>
        <p:spPr>
          <a:xfrm>
            <a:off x="1828800" y="3840480"/>
            <a:ext cx="8534400" cy="125868"/>
          </a:xfrm>
          <a:prstGeom prst="rect">
            <a:avLst/>
          </a:prstGeom>
        </p:spPr>
        <p:txBody>
          <a:bodyPr wrap="square" lIns="0" tIns="0" rIns="0" bIns="0">
            <a:spAutoFit/>
          </a:bodyPr>
          <a:lstStyle>
            <a:lvl1pPr>
              <a:defRPr sz="818"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24397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434353" y="707447"/>
            <a:ext cx="9323294" cy="13855"/>
          </a:xfrm>
          <a:custGeom>
            <a:avLst/>
            <a:gdLst/>
            <a:ahLst/>
            <a:cxnLst/>
            <a:rect l="l" t="t" r="r" b="b"/>
            <a:pathLst>
              <a:path w="5943600" h="20319">
                <a:moveTo>
                  <a:pt x="5943600" y="0"/>
                </a:moveTo>
                <a:lnTo>
                  <a:pt x="0" y="0"/>
                </a:lnTo>
                <a:lnTo>
                  <a:pt x="0" y="20320"/>
                </a:lnTo>
                <a:lnTo>
                  <a:pt x="5943600" y="20320"/>
                </a:lnTo>
                <a:lnTo>
                  <a:pt x="5943600" y="0"/>
                </a:lnTo>
                <a:close/>
              </a:path>
            </a:pathLst>
          </a:custGeom>
          <a:solidFill>
            <a:srgbClr val="9F9F9F"/>
          </a:solidFill>
        </p:spPr>
        <p:txBody>
          <a:bodyPr wrap="square" lIns="0" tIns="0" rIns="0" bIns="0" rtlCol="0"/>
          <a:lstStyle/>
          <a:p>
            <a:endParaRPr sz="1227"/>
          </a:p>
        </p:txBody>
      </p:sp>
      <p:sp>
        <p:nvSpPr>
          <p:cNvPr id="17" name="bg object 17"/>
          <p:cNvSpPr/>
          <p:nvPr/>
        </p:nvSpPr>
        <p:spPr>
          <a:xfrm>
            <a:off x="10754857" y="707794"/>
            <a:ext cx="4980" cy="2165"/>
          </a:xfrm>
          <a:custGeom>
            <a:avLst/>
            <a:gdLst/>
            <a:ahLst/>
            <a:cxnLst/>
            <a:rect l="l" t="t" r="r" b="b"/>
            <a:pathLst>
              <a:path w="3175" h="3175">
                <a:moveTo>
                  <a:pt x="3047" y="0"/>
                </a:moveTo>
                <a:lnTo>
                  <a:pt x="0" y="0"/>
                </a:lnTo>
                <a:lnTo>
                  <a:pt x="0" y="3048"/>
                </a:lnTo>
                <a:lnTo>
                  <a:pt x="3047" y="3048"/>
                </a:lnTo>
                <a:lnTo>
                  <a:pt x="3047" y="0"/>
                </a:lnTo>
                <a:close/>
              </a:path>
            </a:pathLst>
          </a:custGeom>
          <a:solidFill>
            <a:srgbClr val="E2E2E2"/>
          </a:solidFill>
        </p:spPr>
        <p:txBody>
          <a:bodyPr wrap="square" lIns="0" tIns="0" rIns="0" bIns="0" rtlCol="0"/>
          <a:lstStyle/>
          <a:p>
            <a:endParaRPr sz="1227"/>
          </a:p>
        </p:txBody>
      </p:sp>
      <p:sp>
        <p:nvSpPr>
          <p:cNvPr id="18" name="bg object 18"/>
          <p:cNvSpPr/>
          <p:nvPr/>
        </p:nvSpPr>
        <p:spPr>
          <a:xfrm>
            <a:off x="1434830" y="707794"/>
            <a:ext cx="9325286" cy="11690"/>
          </a:xfrm>
          <a:custGeom>
            <a:avLst/>
            <a:gdLst/>
            <a:ahLst/>
            <a:cxnLst/>
            <a:rect l="l" t="t" r="r" b="b"/>
            <a:pathLst>
              <a:path w="5944870" h="17144">
                <a:moveTo>
                  <a:pt x="3048" y="3048"/>
                </a:moveTo>
                <a:lnTo>
                  <a:pt x="0" y="3048"/>
                </a:lnTo>
                <a:lnTo>
                  <a:pt x="0" y="16764"/>
                </a:lnTo>
                <a:lnTo>
                  <a:pt x="3048" y="16764"/>
                </a:lnTo>
                <a:lnTo>
                  <a:pt x="3048" y="3048"/>
                </a:lnTo>
                <a:close/>
              </a:path>
              <a:path w="5944870" h="17144">
                <a:moveTo>
                  <a:pt x="5944552" y="0"/>
                </a:moveTo>
                <a:lnTo>
                  <a:pt x="5941517" y="0"/>
                </a:lnTo>
                <a:lnTo>
                  <a:pt x="5941517" y="3048"/>
                </a:lnTo>
                <a:lnTo>
                  <a:pt x="5944552" y="3048"/>
                </a:lnTo>
                <a:lnTo>
                  <a:pt x="5944552" y="0"/>
                </a:lnTo>
                <a:close/>
              </a:path>
            </a:pathLst>
          </a:custGeom>
          <a:solidFill>
            <a:srgbClr val="9F9F9F"/>
          </a:solidFill>
        </p:spPr>
        <p:txBody>
          <a:bodyPr wrap="square" lIns="0" tIns="0" rIns="0" bIns="0" rtlCol="0"/>
          <a:lstStyle/>
          <a:p>
            <a:endParaRPr sz="1227"/>
          </a:p>
        </p:txBody>
      </p:sp>
      <p:sp>
        <p:nvSpPr>
          <p:cNvPr id="19" name="bg object 19"/>
          <p:cNvSpPr/>
          <p:nvPr/>
        </p:nvSpPr>
        <p:spPr>
          <a:xfrm>
            <a:off x="10754857" y="709872"/>
            <a:ext cx="4980" cy="9525"/>
          </a:xfrm>
          <a:custGeom>
            <a:avLst/>
            <a:gdLst/>
            <a:ahLst/>
            <a:cxnLst/>
            <a:rect l="l" t="t" r="r" b="b"/>
            <a:pathLst>
              <a:path w="3175" h="13969">
                <a:moveTo>
                  <a:pt x="3047" y="0"/>
                </a:moveTo>
                <a:lnTo>
                  <a:pt x="0" y="0"/>
                </a:lnTo>
                <a:lnTo>
                  <a:pt x="0" y="13716"/>
                </a:lnTo>
                <a:lnTo>
                  <a:pt x="3047" y="13716"/>
                </a:lnTo>
                <a:lnTo>
                  <a:pt x="3047" y="0"/>
                </a:lnTo>
                <a:close/>
              </a:path>
            </a:pathLst>
          </a:custGeom>
          <a:solidFill>
            <a:srgbClr val="E2E2E2"/>
          </a:solidFill>
        </p:spPr>
        <p:txBody>
          <a:bodyPr wrap="square" lIns="0" tIns="0" rIns="0" bIns="0" rtlCol="0"/>
          <a:lstStyle/>
          <a:p>
            <a:endParaRPr sz="1227"/>
          </a:p>
        </p:txBody>
      </p:sp>
      <p:sp>
        <p:nvSpPr>
          <p:cNvPr id="20" name="bg object 20"/>
          <p:cNvSpPr/>
          <p:nvPr/>
        </p:nvSpPr>
        <p:spPr>
          <a:xfrm>
            <a:off x="1434831" y="719224"/>
            <a:ext cx="4980" cy="2165"/>
          </a:xfrm>
          <a:custGeom>
            <a:avLst/>
            <a:gdLst/>
            <a:ahLst/>
            <a:cxnLst/>
            <a:rect l="l" t="t" r="r" b="b"/>
            <a:pathLst>
              <a:path w="3175" h="3175">
                <a:moveTo>
                  <a:pt x="3047" y="0"/>
                </a:moveTo>
                <a:lnTo>
                  <a:pt x="0" y="0"/>
                </a:lnTo>
                <a:lnTo>
                  <a:pt x="0" y="3048"/>
                </a:lnTo>
                <a:lnTo>
                  <a:pt x="3047" y="3048"/>
                </a:lnTo>
                <a:lnTo>
                  <a:pt x="3047" y="0"/>
                </a:lnTo>
                <a:close/>
              </a:path>
            </a:pathLst>
          </a:custGeom>
          <a:solidFill>
            <a:srgbClr val="9F9F9F"/>
          </a:solidFill>
        </p:spPr>
        <p:txBody>
          <a:bodyPr wrap="square" lIns="0" tIns="0" rIns="0" bIns="0" rtlCol="0"/>
          <a:lstStyle/>
          <a:p>
            <a:endParaRPr sz="1227"/>
          </a:p>
        </p:txBody>
      </p:sp>
      <p:sp>
        <p:nvSpPr>
          <p:cNvPr id="21" name="bg object 21"/>
          <p:cNvSpPr/>
          <p:nvPr/>
        </p:nvSpPr>
        <p:spPr>
          <a:xfrm>
            <a:off x="1434830" y="719224"/>
            <a:ext cx="9325286" cy="2165"/>
          </a:xfrm>
          <a:custGeom>
            <a:avLst/>
            <a:gdLst/>
            <a:ahLst/>
            <a:cxnLst/>
            <a:rect l="l" t="t" r="r" b="b"/>
            <a:pathLst>
              <a:path w="5944870" h="3175">
                <a:moveTo>
                  <a:pt x="5941428" y="0"/>
                </a:moveTo>
                <a:lnTo>
                  <a:pt x="3048" y="0"/>
                </a:lnTo>
                <a:lnTo>
                  <a:pt x="0" y="0"/>
                </a:lnTo>
                <a:lnTo>
                  <a:pt x="0" y="3048"/>
                </a:lnTo>
                <a:lnTo>
                  <a:pt x="3048" y="3048"/>
                </a:lnTo>
                <a:lnTo>
                  <a:pt x="5941428" y="3048"/>
                </a:lnTo>
                <a:lnTo>
                  <a:pt x="5941428" y="0"/>
                </a:lnTo>
                <a:close/>
              </a:path>
              <a:path w="5944870" h="3175">
                <a:moveTo>
                  <a:pt x="5944552" y="0"/>
                </a:moveTo>
                <a:lnTo>
                  <a:pt x="5941517" y="0"/>
                </a:lnTo>
                <a:lnTo>
                  <a:pt x="5941517" y="3048"/>
                </a:lnTo>
                <a:lnTo>
                  <a:pt x="5944552" y="3048"/>
                </a:lnTo>
                <a:lnTo>
                  <a:pt x="5944552" y="0"/>
                </a:lnTo>
                <a:close/>
              </a:path>
            </a:pathLst>
          </a:custGeom>
          <a:solidFill>
            <a:srgbClr val="E2E2E2"/>
          </a:solidFill>
        </p:spPr>
        <p:txBody>
          <a:bodyPr wrap="square" lIns="0" tIns="0" rIns="0" bIns="0" rtlCol="0"/>
          <a:lstStyle/>
          <a:p>
            <a:endParaRPr sz="1227"/>
          </a:p>
        </p:txBody>
      </p:sp>
      <p:sp>
        <p:nvSpPr>
          <p:cNvPr id="2" name="Holder 2"/>
          <p:cNvSpPr>
            <a:spLocks noGrp="1"/>
          </p:cNvSpPr>
          <p:nvPr>
            <p:ph type="title"/>
          </p:nvPr>
        </p:nvSpPr>
        <p:spPr>
          <a:xfrm>
            <a:off x="1414909" y="601460"/>
            <a:ext cx="9010524" cy="251736"/>
          </a:xfrm>
        </p:spPr>
        <p:txBody>
          <a:bodyPr lIns="0" tIns="0" rIns="0" bIns="0"/>
          <a:lstStyle>
            <a:lvl1pPr>
              <a:defRPr sz="1636" b="1"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1414909" y="1208289"/>
            <a:ext cx="9190816" cy="125868"/>
          </a:xfrm>
        </p:spPr>
        <p:txBody>
          <a:bodyPr lIns="0" tIns="0" rIns="0" bIns="0"/>
          <a:lstStyle>
            <a:lvl1pPr>
              <a:defRPr sz="818"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29666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414909" y="601460"/>
            <a:ext cx="9010524" cy="251736"/>
          </a:xfrm>
        </p:spPr>
        <p:txBody>
          <a:bodyPr lIns="0" tIns="0" rIns="0" bIns="0"/>
          <a:lstStyle>
            <a:lvl1pPr>
              <a:defRPr sz="1636" b="1"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609600" y="1577340"/>
            <a:ext cx="5303520" cy="18466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18466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8554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414909" y="601460"/>
            <a:ext cx="9010524" cy="251736"/>
          </a:xfrm>
        </p:spPr>
        <p:txBody>
          <a:bodyPr lIns="0" tIns="0" rIns="0" bIns="0"/>
          <a:lstStyle>
            <a:lvl1pPr>
              <a:defRPr sz="1636" b="1"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9056848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1274238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FD24E-8A36-C318-38BD-E8EF97B2F7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AF03FB-4879-4938-585B-68F93B37CB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A357723-DF93-7E6D-D351-137F02A2DABC}"/>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5" name="Footer Placeholder 4">
            <a:extLst>
              <a:ext uri="{FF2B5EF4-FFF2-40B4-BE49-F238E27FC236}">
                <a16:creationId xmlns:a16="http://schemas.microsoft.com/office/drawing/2014/main" id="{B2088EC1-773D-72B4-3BE7-97F4004E41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874C27-7D28-9BD8-FE27-BEFA707ECEF5}"/>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41579402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2A069-B11C-D049-FC75-89AEF20A2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BA7A34-89B8-5F04-6F1B-842012FC54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F5D1AB-62F9-9444-5EE9-CBAAF25E5340}"/>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5" name="Footer Placeholder 4">
            <a:extLst>
              <a:ext uri="{FF2B5EF4-FFF2-40B4-BE49-F238E27FC236}">
                <a16:creationId xmlns:a16="http://schemas.microsoft.com/office/drawing/2014/main" id="{2426BB37-EA0F-1C48-2018-13D7A4927A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BCCCDD-C0A2-340C-EBCB-4BD686C4BD87}"/>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27944561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AEF9E-B18D-75C5-1C65-0BD76CDDD5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090B29-CE94-1B56-FE31-45DFF553C2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0E198C-00E5-4C8B-7B0A-5D9D95DFDA71}"/>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5" name="Footer Placeholder 4">
            <a:extLst>
              <a:ext uri="{FF2B5EF4-FFF2-40B4-BE49-F238E27FC236}">
                <a16:creationId xmlns:a16="http://schemas.microsoft.com/office/drawing/2014/main" id="{C2A3148E-EC3F-9BBE-7621-64E083558A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A5F5F8-BF61-00B8-817D-8926DA6E99DA}"/>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101415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67B4D-D1A5-6668-CE7D-CC064BC2D1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6A4689-31F4-860A-B3FC-9F59B0064B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E1AF43-2CB5-BFFC-6611-83A4220FB96F}"/>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5" name="Footer Placeholder 4">
            <a:extLst>
              <a:ext uri="{FF2B5EF4-FFF2-40B4-BE49-F238E27FC236}">
                <a16:creationId xmlns:a16="http://schemas.microsoft.com/office/drawing/2014/main" id="{7A540085-A7F8-91B1-66AF-0980EE7278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43FCF-3A26-D013-CFAB-505E1C3F3192}"/>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31965885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08F6C-0C21-89B9-418A-32FE89ADC8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F9A7D4-91B8-466A-DFB4-E23C5483DF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2194F-A5C9-8253-C617-CFCBA3E4C3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3A3D6C-5B1A-8696-D0D9-68DF6E493518}"/>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6" name="Footer Placeholder 5">
            <a:extLst>
              <a:ext uri="{FF2B5EF4-FFF2-40B4-BE49-F238E27FC236}">
                <a16:creationId xmlns:a16="http://schemas.microsoft.com/office/drawing/2014/main" id="{F4FA510B-731B-AE64-501B-F29C0CF944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F2CB43-B9E7-D114-8863-565C667BFCCD}"/>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27325799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4FDD6-77B1-2CC7-D752-CC7B9A3AC5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93CEA0-6186-E983-94D8-E6F9660475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EB0F8A-1491-F8CA-B906-F661FA1A16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8DD343-6917-0CEB-A75C-B23FA790AC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F2BDDE-50D2-9E82-E744-80E7326674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7E6BE2-CE34-19CE-FC8B-C098E52CA5FD}"/>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8" name="Footer Placeholder 7">
            <a:extLst>
              <a:ext uri="{FF2B5EF4-FFF2-40B4-BE49-F238E27FC236}">
                <a16:creationId xmlns:a16="http://schemas.microsoft.com/office/drawing/2014/main" id="{B715C881-AB85-6FC2-5F07-6FBAD24993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D3935D-3AFA-3036-7BFA-F33C7C87F46A}"/>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1907808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D1DED-095E-15DB-6A9D-C787EC068F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74AC96-ED2C-76C0-0321-B9191FCD581F}"/>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4" name="Footer Placeholder 3">
            <a:extLst>
              <a:ext uri="{FF2B5EF4-FFF2-40B4-BE49-F238E27FC236}">
                <a16:creationId xmlns:a16="http://schemas.microsoft.com/office/drawing/2014/main" id="{9E9C6EF7-5FA6-5585-3EFB-393B166D8D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44FD31-9E3E-F05A-34D4-3557C90A3B2A}"/>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27857970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433A6C-CA9E-5909-7382-59EFA0E12D2C}"/>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3" name="Footer Placeholder 2">
            <a:extLst>
              <a:ext uri="{FF2B5EF4-FFF2-40B4-BE49-F238E27FC236}">
                <a16:creationId xmlns:a16="http://schemas.microsoft.com/office/drawing/2014/main" id="{8EB20CAE-A76B-C648-2F15-70280D88DCB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0FFE31-E05B-E0F9-CB8F-E73A16A27EFA}"/>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7045810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D941B-7695-856C-9DFB-E9EF944D64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9C3633-3DAD-3ED3-4DC0-75DA216691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8F6FF4-1101-D18E-66B5-EDEE7E9DA5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FB2B91-15BD-0D52-350C-220B27380318}"/>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6" name="Footer Placeholder 5">
            <a:extLst>
              <a:ext uri="{FF2B5EF4-FFF2-40B4-BE49-F238E27FC236}">
                <a16:creationId xmlns:a16="http://schemas.microsoft.com/office/drawing/2014/main" id="{D06B8489-39AE-C12C-DA2B-6B9CF97A10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71CE0F-46D5-1AB5-561F-6D55C7E8C3CE}"/>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32799036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C9526-05DF-0A09-DDAF-A46E15664F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92C1FD-5DC3-5F14-8F8B-2D209393B1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531309-8B34-5622-F9CB-62B419FD31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27C22E-7CE3-CABE-C81B-89157C71158D}"/>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6" name="Footer Placeholder 5">
            <a:extLst>
              <a:ext uri="{FF2B5EF4-FFF2-40B4-BE49-F238E27FC236}">
                <a16:creationId xmlns:a16="http://schemas.microsoft.com/office/drawing/2014/main" id="{D8C726BE-DD59-FC23-840A-481D598023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025973-FCB1-D567-51AB-0A310366AD34}"/>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398711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672B9-A168-525D-9E48-D122475FE1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906348-C7A5-0061-6A5A-EBA0FCDAF4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B13F91-7885-791D-88E1-842020F0BF95}"/>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5" name="Footer Placeholder 4">
            <a:extLst>
              <a:ext uri="{FF2B5EF4-FFF2-40B4-BE49-F238E27FC236}">
                <a16:creationId xmlns:a16="http://schemas.microsoft.com/office/drawing/2014/main" id="{B8C4AF39-57A6-A492-B59B-AEFDFCC3C7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0E3BDF-8DF4-E6F2-906B-67E37627230B}"/>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27636250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C9F057-B8D1-A066-D4DD-7061679AC2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3DBF7D-F1ED-18ED-4082-6B38B10EE5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70693A-D269-6367-0C51-5F0AD5A4A2E5}"/>
              </a:ext>
            </a:extLst>
          </p:cNvPr>
          <p:cNvSpPr>
            <a:spLocks noGrp="1"/>
          </p:cNvSpPr>
          <p:nvPr>
            <p:ph type="dt" sz="half" idx="10"/>
          </p:nvPr>
        </p:nvSpPr>
        <p:spPr/>
        <p:txBody>
          <a:bodyPr/>
          <a:lstStyle/>
          <a:p>
            <a:fld id="{8033483F-9D4B-4EEB-8212-986642C114EE}" type="datetimeFigureOut">
              <a:rPr lang="en-US" smtClean="0"/>
              <a:t>5/8/2026</a:t>
            </a:fld>
            <a:endParaRPr lang="en-US"/>
          </a:p>
        </p:txBody>
      </p:sp>
      <p:sp>
        <p:nvSpPr>
          <p:cNvPr id="5" name="Footer Placeholder 4">
            <a:extLst>
              <a:ext uri="{FF2B5EF4-FFF2-40B4-BE49-F238E27FC236}">
                <a16:creationId xmlns:a16="http://schemas.microsoft.com/office/drawing/2014/main" id="{5E6400E2-DA54-5456-DAE2-5707A8E311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F753F5-04EB-B4CE-ED5D-F66E83889382}"/>
              </a:ext>
            </a:extLst>
          </p:cNvPr>
          <p:cNvSpPr>
            <a:spLocks noGrp="1"/>
          </p:cNvSpPr>
          <p:nvPr>
            <p:ph type="sldNum" sz="quarter" idx="12"/>
          </p:nvPr>
        </p:nvSpPr>
        <p:spPr/>
        <p:txBody>
          <a:bodyPr/>
          <a:lstStyle/>
          <a:p>
            <a:fld id="{02BC64C6-61F2-4F91-BAF6-50FAAC73DFF6}" type="slidenum">
              <a:rPr lang="en-US" smtClean="0"/>
              <a:t>‹#›</a:t>
            </a:fld>
            <a:endParaRPr lang="en-US"/>
          </a:p>
        </p:txBody>
      </p:sp>
    </p:spTree>
    <p:extLst>
      <p:ext uri="{BB962C8B-B14F-4D97-AF65-F5344CB8AC3E}">
        <p14:creationId xmlns:p14="http://schemas.microsoft.com/office/powerpoint/2010/main" val="3375304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ACB50-AF74-60CF-9065-F259841371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0FEC5C-1491-784D-7D9F-7F46FE74CD5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E02A36-DA2A-2328-6E8B-3C88A6013C85}"/>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5" name="Footer Placeholder 4">
            <a:extLst>
              <a:ext uri="{FF2B5EF4-FFF2-40B4-BE49-F238E27FC236}">
                <a16:creationId xmlns:a16="http://schemas.microsoft.com/office/drawing/2014/main" id="{EC96DE36-2F1B-D1A9-FE67-CD961722BD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90AEC3-54FA-45ED-011F-8E8DFA08720F}"/>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2427819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A1F8B-ABD1-555D-65CF-3E58AC0304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E90FE0-2430-BD1D-C7C4-D9D6A3E23A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46416D-FC69-8086-4907-D84D52D57C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F30107D-8BD2-7C75-E5D2-49BFCEE4072E}"/>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6" name="Footer Placeholder 5">
            <a:extLst>
              <a:ext uri="{FF2B5EF4-FFF2-40B4-BE49-F238E27FC236}">
                <a16:creationId xmlns:a16="http://schemas.microsoft.com/office/drawing/2014/main" id="{349CE2B0-EDBB-BFA8-CB67-A927102328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09BCE1-D8C1-1DCF-65AC-C0C8EB1C32FE}"/>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3586950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5820-C04A-3DAF-AF01-859080FD3A8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B546E2-6134-FA0C-7183-D14F38EA1A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F0ADF6-5B93-EAF4-6B71-A613E20F77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C595FB-8289-02BC-D0EE-C48D861242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BC6501-9F08-DCB1-CCEA-4EC11D0467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368270-9B6C-DFD4-D4F8-83188A38B652}"/>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8" name="Footer Placeholder 7">
            <a:extLst>
              <a:ext uri="{FF2B5EF4-FFF2-40B4-BE49-F238E27FC236}">
                <a16:creationId xmlns:a16="http://schemas.microsoft.com/office/drawing/2014/main" id="{E3B7B693-6990-AE3E-93C4-1490E2D81D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07F99E-CAF5-904A-E67F-7DA0A7565CBB}"/>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3009201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113B-31D6-AED0-CB29-5F5388736B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F1AD95-56B1-E958-79FE-2E7C3869B15C}"/>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4" name="Footer Placeholder 3">
            <a:extLst>
              <a:ext uri="{FF2B5EF4-FFF2-40B4-BE49-F238E27FC236}">
                <a16:creationId xmlns:a16="http://schemas.microsoft.com/office/drawing/2014/main" id="{F1AC6D3F-C203-5834-1926-9BF51908426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8B57C8-35D3-C862-B41B-CBD99C7FD03F}"/>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2904509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4AA4BE-CD7D-289F-440A-DE4298CEB796}"/>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3" name="Footer Placeholder 2">
            <a:extLst>
              <a:ext uri="{FF2B5EF4-FFF2-40B4-BE49-F238E27FC236}">
                <a16:creationId xmlns:a16="http://schemas.microsoft.com/office/drawing/2014/main" id="{CEA905A5-0284-6EA4-35E3-5E004DDF0A4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45E5AA9-BA9C-B130-57FC-5470B843789C}"/>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3643045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38BCD-EF29-6C09-F670-91B8C672FE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C5E5FA-FCAB-B886-024F-FE94A755EF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49D102-57BD-107C-EF60-8D64656B7A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43FD2B-0F5A-68B3-91DF-1549C5DBBD5B}"/>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6" name="Footer Placeholder 5">
            <a:extLst>
              <a:ext uri="{FF2B5EF4-FFF2-40B4-BE49-F238E27FC236}">
                <a16:creationId xmlns:a16="http://schemas.microsoft.com/office/drawing/2014/main" id="{3353C1B3-0F19-B529-E2C7-79081ECF6C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A81748-5526-65FB-EC75-C996BA8BA227}"/>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123387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DA6C3-FBE7-69F6-BB08-57AEA0D923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F76C2D-E347-05A3-EB4B-371CB46838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BFC488-564E-766B-9657-5FCFAF0287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3F831A-54B7-2E07-8CC4-AC19954C6E0D}"/>
              </a:ext>
            </a:extLst>
          </p:cNvPr>
          <p:cNvSpPr>
            <a:spLocks noGrp="1"/>
          </p:cNvSpPr>
          <p:nvPr>
            <p:ph type="dt" sz="half" idx="10"/>
          </p:nvPr>
        </p:nvSpPr>
        <p:spPr/>
        <p:txBody>
          <a:bodyPr/>
          <a:lstStyle/>
          <a:p>
            <a:fld id="{C61AE7F2-376A-46EC-870C-67696AF4C052}" type="datetimeFigureOut">
              <a:rPr lang="en-US" smtClean="0"/>
              <a:t>5/8/2026</a:t>
            </a:fld>
            <a:endParaRPr lang="en-US"/>
          </a:p>
        </p:txBody>
      </p:sp>
      <p:sp>
        <p:nvSpPr>
          <p:cNvPr id="6" name="Footer Placeholder 5">
            <a:extLst>
              <a:ext uri="{FF2B5EF4-FFF2-40B4-BE49-F238E27FC236}">
                <a16:creationId xmlns:a16="http://schemas.microsoft.com/office/drawing/2014/main" id="{A905DF17-2F41-173F-5C2F-5CD77FA80D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C0D69B-2E1F-DB92-E777-FDBB164065BE}"/>
              </a:ext>
            </a:extLst>
          </p:cNvPr>
          <p:cNvSpPr>
            <a:spLocks noGrp="1"/>
          </p:cNvSpPr>
          <p:nvPr>
            <p:ph type="sldNum" sz="quarter" idx="12"/>
          </p:nvPr>
        </p:nvSpPr>
        <p:spPr/>
        <p:txBody>
          <a:bodyPr/>
          <a:lstStyle/>
          <a:p>
            <a:fld id="{0280E221-E758-474A-9A83-43F8A70C6CC3}" type="slidenum">
              <a:rPr lang="en-US" smtClean="0"/>
              <a:t>‹#›</a:t>
            </a:fld>
            <a:endParaRPr lang="en-US"/>
          </a:p>
        </p:txBody>
      </p:sp>
    </p:spTree>
    <p:extLst>
      <p:ext uri="{BB962C8B-B14F-4D97-AF65-F5344CB8AC3E}">
        <p14:creationId xmlns:p14="http://schemas.microsoft.com/office/powerpoint/2010/main" val="2502725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A9378F-8622-2CE1-C261-02C9BF0893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09BC3-E5DB-6DC6-058A-EAE2B8DC56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F76B81-22C0-E364-7B4A-125C7D10D6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61AE7F2-376A-46EC-870C-67696AF4C052}" type="datetimeFigureOut">
              <a:rPr lang="en-US" smtClean="0"/>
              <a:t>5/8/2026</a:t>
            </a:fld>
            <a:endParaRPr lang="en-US"/>
          </a:p>
        </p:txBody>
      </p:sp>
      <p:sp>
        <p:nvSpPr>
          <p:cNvPr id="5" name="Footer Placeholder 4">
            <a:extLst>
              <a:ext uri="{FF2B5EF4-FFF2-40B4-BE49-F238E27FC236}">
                <a16:creationId xmlns:a16="http://schemas.microsoft.com/office/drawing/2014/main" id="{D2E9B832-1CA7-5A02-0439-82F4DF65D2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E1F047A-45AE-B477-D2D8-F1EB39F03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80E221-E758-474A-9A83-43F8A70C6CC3}" type="slidenum">
              <a:rPr lang="en-US" smtClean="0"/>
              <a:t>‹#›</a:t>
            </a:fld>
            <a:endParaRPr lang="en-US"/>
          </a:p>
        </p:txBody>
      </p:sp>
    </p:spTree>
    <p:extLst>
      <p:ext uri="{BB962C8B-B14F-4D97-AF65-F5344CB8AC3E}">
        <p14:creationId xmlns:p14="http://schemas.microsoft.com/office/powerpoint/2010/main" val="2720116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414909" y="601460"/>
            <a:ext cx="9010524" cy="369332"/>
          </a:xfrm>
          <a:prstGeom prst="rect">
            <a:avLst/>
          </a:prstGeom>
        </p:spPr>
        <p:txBody>
          <a:bodyPr wrap="square" lIns="0" tIns="0" rIns="0" bIns="0">
            <a:spAutoFit/>
          </a:bodyPr>
          <a:lstStyle>
            <a:lvl1pPr>
              <a:defRPr sz="2400" b="1"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1414909" y="1208289"/>
            <a:ext cx="9190816" cy="184666"/>
          </a:xfrm>
          <a:prstGeom prst="rect">
            <a:avLst/>
          </a:prstGeom>
        </p:spPr>
        <p:txBody>
          <a:bodyPr wrap="square" lIns="0" tIns="0" rIns="0" bIns="0">
            <a:spAutoFit/>
          </a:bodyPr>
          <a:lstStyle>
            <a:lvl1pPr>
              <a:defRPr sz="12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4145280" y="6377940"/>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5/8/2026</a:t>
            </a:fld>
            <a:endParaRPr lang="en-US"/>
          </a:p>
        </p:txBody>
      </p:sp>
      <p:sp>
        <p:nvSpPr>
          <p:cNvPr id="6" name="Holder 6"/>
          <p:cNvSpPr>
            <a:spLocks noGrp="1"/>
          </p:cNvSpPr>
          <p:nvPr>
            <p:ph type="sldNum" sz="quarter" idx="7"/>
          </p:nvPr>
        </p:nvSpPr>
        <p:spPr>
          <a:xfrm>
            <a:off x="8778240" y="6377940"/>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186175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311719">
        <a:defRPr>
          <a:latin typeface="+mn-lt"/>
          <a:ea typeface="+mn-ea"/>
          <a:cs typeface="+mn-cs"/>
        </a:defRPr>
      </a:lvl2pPr>
      <a:lvl3pPr marL="623438">
        <a:defRPr>
          <a:latin typeface="+mn-lt"/>
          <a:ea typeface="+mn-ea"/>
          <a:cs typeface="+mn-cs"/>
        </a:defRPr>
      </a:lvl3pPr>
      <a:lvl4pPr marL="935157">
        <a:defRPr>
          <a:latin typeface="+mn-lt"/>
          <a:ea typeface="+mn-ea"/>
          <a:cs typeface="+mn-cs"/>
        </a:defRPr>
      </a:lvl4pPr>
      <a:lvl5pPr marL="1246876">
        <a:defRPr>
          <a:latin typeface="+mn-lt"/>
          <a:ea typeface="+mn-ea"/>
          <a:cs typeface="+mn-cs"/>
        </a:defRPr>
      </a:lvl5pPr>
      <a:lvl6pPr marL="1558595">
        <a:defRPr>
          <a:latin typeface="+mn-lt"/>
          <a:ea typeface="+mn-ea"/>
          <a:cs typeface="+mn-cs"/>
        </a:defRPr>
      </a:lvl6pPr>
      <a:lvl7pPr marL="1870314">
        <a:defRPr>
          <a:latin typeface="+mn-lt"/>
          <a:ea typeface="+mn-ea"/>
          <a:cs typeface="+mn-cs"/>
        </a:defRPr>
      </a:lvl7pPr>
      <a:lvl8pPr marL="2182033">
        <a:defRPr>
          <a:latin typeface="+mn-lt"/>
          <a:ea typeface="+mn-ea"/>
          <a:cs typeface="+mn-cs"/>
        </a:defRPr>
      </a:lvl8pPr>
      <a:lvl9pPr marL="2493752">
        <a:defRPr>
          <a:latin typeface="+mn-lt"/>
          <a:ea typeface="+mn-ea"/>
          <a:cs typeface="+mn-cs"/>
        </a:defRPr>
      </a:lvl9pPr>
    </p:bodyStyle>
    <p:otherStyle>
      <a:lvl1pPr marL="0">
        <a:defRPr>
          <a:latin typeface="+mn-lt"/>
          <a:ea typeface="+mn-ea"/>
          <a:cs typeface="+mn-cs"/>
        </a:defRPr>
      </a:lvl1pPr>
      <a:lvl2pPr marL="311719">
        <a:defRPr>
          <a:latin typeface="+mn-lt"/>
          <a:ea typeface="+mn-ea"/>
          <a:cs typeface="+mn-cs"/>
        </a:defRPr>
      </a:lvl2pPr>
      <a:lvl3pPr marL="623438">
        <a:defRPr>
          <a:latin typeface="+mn-lt"/>
          <a:ea typeface="+mn-ea"/>
          <a:cs typeface="+mn-cs"/>
        </a:defRPr>
      </a:lvl3pPr>
      <a:lvl4pPr marL="935157">
        <a:defRPr>
          <a:latin typeface="+mn-lt"/>
          <a:ea typeface="+mn-ea"/>
          <a:cs typeface="+mn-cs"/>
        </a:defRPr>
      </a:lvl4pPr>
      <a:lvl5pPr marL="1246876">
        <a:defRPr>
          <a:latin typeface="+mn-lt"/>
          <a:ea typeface="+mn-ea"/>
          <a:cs typeface="+mn-cs"/>
        </a:defRPr>
      </a:lvl5pPr>
      <a:lvl6pPr marL="1558595">
        <a:defRPr>
          <a:latin typeface="+mn-lt"/>
          <a:ea typeface="+mn-ea"/>
          <a:cs typeface="+mn-cs"/>
        </a:defRPr>
      </a:lvl6pPr>
      <a:lvl7pPr marL="1870314">
        <a:defRPr>
          <a:latin typeface="+mn-lt"/>
          <a:ea typeface="+mn-ea"/>
          <a:cs typeface="+mn-cs"/>
        </a:defRPr>
      </a:lvl7pPr>
      <a:lvl8pPr marL="2182033">
        <a:defRPr>
          <a:latin typeface="+mn-lt"/>
          <a:ea typeface="+mn-ea"/>
          <a:cs typeface="+mn-cs"/>
        </a:defRPr>
      </a:lvl8pPr>
      <a:lvl9pPr marL="2493752">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7DBD4B-099A-140C-87A7-A87B69D1F7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DB280D5-8C9D-94E8-07CD-A912D987C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EBA6B6-BA12-145C-A124-804CAE21D6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033483F-9D4B-4EEB-8212-986642C114EE}" type="datetimeFigureOut">
              <a:rPr lang="en-US" smtClean="0"/>
              <a:t>5/8/2026</a:t>
            </a:fld>
            <a:endParaRPr lang="en-US"/>
          </a:p>
        </p:txBody>
      </p:sp>
      <p:sp>
        <p:nvSpPr>
          <p:cNvPr id="5" name="Footer Placeholder 4">
            <a:extLst>
              <a:ext uri="{FF2B5EF4-FFF2-40B4-BE49-F238E27FC236}">
                <a16:creationId xmlns:a16="http://schemas.microsoft.com/office/drawing/2014/main" id="{1B0B970E-2C2A-3B02-056C-2328A227E5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12CADFB-96E3-14F8-CE0D-5B69DB4E77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BC64C6-61F2-4F91-BAF6-50FAAC73DFF6}" type="slidenum">
              <a:rPr lang="en-US" smtClean="0"/>
              <a:t>‹#›</a:t>
            </a:fld>
            <a:endParaRPr lang="en-US"/>
          </a:p>
        </p:txBody>
      </p:sp>
    </p:spTree>
    <p:extLst>
      <p:ext uri="{BB962C8B-B14F-4D97-AF65-F5344CB8AC3E}">
        <p14:creationId xmlns:p14="http://schemas.microsoft.com/office/powerpoint/2010/main" val="288311951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yalereview.org/article/john-maynard-keynes-national-self-sufficienc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6D385-171B-C2CA-1E57-81A70AB6F783}"/>
              </a:ext>
            </a:extLst>
          </p:cNvPr>
          <p:cNvSpPr>
            <a:spLocks noGrp="1"/>
          </p:cNvSpPr>
          <p:nvPr>
            <p:ph type="ctrTitle"/>
          </p:nvPr>
        </p:nvSpPr>
        <p:spPr>
          <a:xfrm>
            <a:off x="269423" y="1861984"/>
            <a:ext cx="10858500" cy="1379764"/>
          </a:xfrm>
        </p:spPr>
        <p:txBody>
          <a:bodyPr>
            <a:normAutofit fontScale="90000"/>
          </a:bodyPr>
          <a:lstStyle/>
          <a:p>
            <a:br>
              <a:rPr lang="en-US" sz="4400" i="1"/>
            </a:br>
            <a:br>
              <a:rPr lang="en-US" sz="4400" i="1"/>
            </a:br>
            <a:br>
              <a:rPr lang="en-US" sz="4400" i="1"/>
            </a:br>
            <a:br>
              <a:rPr lang="en-US" sz="4400" i="1"/>
            </a:br>
            <a:br>
              <a:rPr lang="en-US" sz="4400" i="1"/>
            </a:br>
            <a:r>
              <a:rPr lang="en-US" sz="4400" i="1"/>
              <a:t>The role of the State for solid economic growth</a:t>
            </a:r>
            <a:br>
              <a:rPr lang="en-US"/>
            </a:br>
            <a:endParaRPr lang="en-US" dirty="0"/>
          </a:p>
        </p:txBody>
      </p:sp>
      <p:sp>
        <p:nvSpPr>
          <p:cNvPr id="3" name="Subtitle 2">
            <a:extLst>
              <a:ext uri="{FF2B5EF4-FFF2-40B4-BE49-F238E27FC236}">
                <a16:creationId xmlns:a16="http://schemas.microsoft.com/office/drawing/2014/main" id="{D6673976-D906-1FC2-C8B8-D7C298003413}"/>
              </a:ext>
            </a:extLst>
          </p:cNvPr>
          <p:cNvSpPr>
            <a:spLocks noGrp="1"/>
          </p:cNvSpPr>
          <p:nvPr>
            <p:ph type="subTitle" idx="1"/>
          </p:nvPr>
        </p:nvSpPr>
        <p:spPr>
          <a:xfrm>
            <a:off x="914400" y="3486152"/>
            <a:ext cx="8549851" cy="2889630"/>
          </a:xfrm>
        </p:spPr>
        <p:txBody>
          <a:bodyPr>
            <a:normAutofit fontScale="92500" lnSpcReduction="10000"/>
          </a:bodyPr>
          <a:lstStyle/>
          <a:p>
            <a:r>
              <a:rPr lang="en-US" sz="4000" dirty="0"/>
              <a:t>Reflections on Imperium and Dominium with special reference to the development of the Chinese financial system</a:t>
            </a:r>
          </a:p>
          <a:p>
            <a:endParaRPr lang="en-US" sz="2800" dirty="0"/>
          </a:p>
          <a:p>
            <a:r>
              <a:rPr lang="en-US" sz="2800" dirty="0"/>
              <a:t>Jan Kregel</a:t>
            </a:r>
          </a:p>
        </p:txBody>
      </p:sp>
      <p:pic>
        <p:nvPicPr>
          <p:cNvPr id="5" name="Picture 4">
            <a:extLst>
              <a:ext uri="{FF2B5EF4-FFF2-40B4-BE49-F238E27FC236}">
                <a16:creationId xmlns:a16="http://schemas.microsoft.com/office/drawing/2014/main" id="{D734F353-A9BF-6063-94F1-D68C558C5D6A}"/>
              </a:ext>
            </a:extLst>
          </p:cNvPr>
          <p:cNvPicPr>
            <a:picLocks noChangeAspect="1"/>
          </p:cNvPicPr>
          <p:nvPr/>
        </p:nvPicPr>
        <p:blipFill>
          <a:blip r:embed="rId2"/>
          <a:stretch>
            <a:fillRect/>
          </a:stretch>
        </p:blipFill>
        <p:spPr>
          <a:xfrm>
            <a:off x="3288391" y="296761"/>
            <a:ext cx="5081115" cy="985032"/>
          </a:xfrm>
          <a:prstGeom prst="rect">
            <a:avLst/>
          </a:prstGeom>
        </p:spPr>
      </p:pic>
    </p:spTree>
    <p:extLst>
      <p:ext uri="{BB962C8B-B14F-4D97-AF65-F5344CB8AC3E}">
        <p14:creationId xmlns:p14="http://schemas.microsoft.com/office/powerpoint/2010/main" val="789687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7B950-515C-AE07-0786-152B04EB6757}"/>
              </a:ext>
            </a:extLst>
          </p:cNvPr>
          <p:cNvSpPr>
            <a:spLocks noGrp="1"/>
          </p:cNvSpPr>
          <p:nvPr>
            <p:ph type="title"/>
          </p:nvPr>
        </p:nvSpPr>
        <p:spPr>
          <a:xfrm>
            <a:off x="359229" y="163286"/>
            <a:ext cx="11473542" cy="690154"/>
          </a:xfrm>
        </p:spPr>
        <p:txBody>
          <a:bodyPr>
            <a:noAutofit/>
          </a:bodyPr>
          <a:lstStyle/>
          <a:p>
            <a:r>
              <a:rPr lang="en-US" sz="3200" dirty="0"/>
              <a:t>“Geneva school” Globalists Resisted Financial Nationalism</a:t>
            </a:r>
          </a:p>
        </p:txBody>
      </p:sp>
      <p:sp>
        <p:nvSpPr>
          <p:cNvPr id="3" name="Content Placeholder 2">
            <a:extLst>
              <a:ext uri="{FF2B5EF4-FFF2-40B4-BE49-F238E27FC236}">
                <a16:creationId xmlns:a16="http://schemas.microsoft.com/office/drawing/2014/main" id="{12C28EE2-47FD-1BEF-ABF0-0F454AE0F7FC}"/>
              </a:ext>
            </a:extLst>
          </p:cNvPr>
          <p:cNvSpPr>
            <a:spLocks noGrp="1"/>
          </p:cNvSpPr>
          <p:nvPr>
            <p:ph idx="1"/>
          </p:nvPr>
        </p:nvSpPr>
        <p:spPr>
          <a:xfrm>
            <a:off x="359229" y="914401"/>
            <a:ext cx="11134681" cy="5816890"/>
          </a:xfrm>
        </p:spPr>
        <p:txBody>
          <a:bodyPr>
            <a:normAutofit fontScale="62500" lnSpcReduction="20000"/>
          </a:bodyPr>
          <a:lstStyle/>
          <a:p>
            <a:r>
              <a:rPr lang="en-US" dirty="0"/>
              <a:t>Neo liberal economists of the “Geneva School” that Slobodian has called “Globalists” viewed the Treaty of Versailles as a radical threat to the 19</a:t>
            </a:r>
            <a:r>
              <a:rPr lang="en-US" baseline="30000" dirty="0"/>
              <a:t>th</a:t>
            </a:r>
            <a:r>
              <a:rPr lang="en-US" dirty="0"/>
              <a:t> century imperial system.</a:t>
            </a:r>
          </a:p>
          <a:p>
            <a:r>
              <a:rPr lang="en-US" dirty="0"/>
              <a:t>It promoted Wilsonian political “self-determination” and dominance over  populist democratic national governance over the economy. Birth of national development policy.</a:t>
            </a:r>
          </a:p>
          <a:p>
            <a:r>
              <a:rPr lang="en-US" dirty="0"/>
              <a:t>Globalists  proposed post-war economy as “partitioned into bounded, territorial states where governments ruled over human beings … and the world of property, where people owned things, money, and land scattered across the earth. …In this latter world the ubiquity of foreign investment had made it routine for people to own all or part of enterprises in countries where they were not citizens and had never even set foot. </a:t>
            </a:r>
          </a:p>
          <a:p>
            <a:r>
              <a:rPr lang="en-US" dirty="0"/>
              <a:t>Money worked almost anywhere and could be exchanged into and out of major currencies at the fixed rates of the gold standard. Contracts were enforced universally by written and unwritten codes of business conduct.” </a:t>
            </a:r>
          </a:p>
          <a:p>
            <a:r>
              <a:rPr lang="en-US" b="1" dirty="0"/>
              <a:t>The role of nation states to democratically attempt to formulate economic policy that would rewrite the laws of free-market global capitalism was to be actively resisted through promotion of free trade, free capital flows and the gold standard international financial system.</a:t>
            </a:r>
          </a:p>
          <a:p>
            <a:endParaRPr lang="en-US" dirty="0"/>
          </a:p>
          <a:p>
            <a:r>
              <a:rPr lang="en-US" b="1" dirty="0"/>
              <a:t>Created political movements to insure that the political and economic Sovereignty of the new nations should not replace the pre-War Dominium.</a:t>
            </a:r>
          </a:p>
          <a:p>
            <a:r>
              <a:rPr lang="en-US" b="1" dirty="0"/>
              <a:t>Based on Liberty {Dominium}: Individuals’ rights to agency over property</a:t>
            </a:r>
          </a:p>
          <a:p>
            <a:r>
              <a:rPr lang="en-US" b="1" dirty="0"/>
              <a:t>National sovereignty [Imperium} limited to social or public law guarantee of property</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1800" dirty="0">
              <a:solidFill>
                <a:prstClr val="black"/>
              </a:solidFill>
              <a:latin typeface="Aptos" panose="02110004020202020204"/>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Aptos" panose="02110004020202020204"/>
                <a:ea typeface="+mn-ea"/>
                <a:cs typeface="+mn-cs"/>
              </a:rPr>
              <a:t>Quinn Slobodian:  </a:t>
            </a:r>
            <a:r>
              <a:rPr kumimoji="0" lang="en-US" sz="1600" b="0" i="1" u="none" strike="noStrike" kern="1200" cap="none" spc="0" normalizeH="0" baseline="0" noProof="0" dirty="0">
                <a:ln>
                  <a:noFill/>
                </a:ln>
                <a:solidFill>
                  <a:prstClr val="black"/>
                </a:solidFill>
                <a:effectLst/>
                <a:uLnTx/>
                <a:uFillTx/>
                <a:latin typeface="Aptos" panose="02110004020202020204"/>
                <a:ea typeface="+mn-ea"/>
                <a:cs typeface="+mn-cs"/>
              </a:rPr>
              <a:t>Globalists: The End of Empire and the Birth of Neoliberalism</a:t>
            </a:r>
          </a:p>
          <a:p>
            <a:endParaRPr lang="en-US" dirty="0"/>
          </a:p>
        </p:txBody>
      </p:sp>
    </p:spTree>
    <p:extLst>
      <p:ext uri="{BB962C8B-B14F-4D97-AF65-F5344CB8AC3E}">
        <p14:creationId xmlns:p14="http://schemas.microsoft.com/office/powerpoint/2010/main" val="605318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8E5AE-6292-6548-C6E4-9DB42D025969}"/>
              </a:ext>
            </a:extLst>
          </p:cNvPr>
          <p:cNvSpPr>
            <a:spLocks noGrp="1"/>
          </p:cNvSpPr>
          <p:nvPr>
            <p:ph type="title"/>
          </p:nvPr>
        </p:nvSpPr>
        <p:spPr>
          <a:xfrm>
            <a:off x="514350" y="146956"/>
            <a:ext cx="10839450" cy="579664"/>
          </a:xfrm>
        </p:spPr>
        <p:txBody>
          <a:bodyPr>
            <a:normAutofit fontScale="90000"/>
          </a:bodyPr>
          <a:lstStyle/>
          <a:p>
            <a:r>
              <a:rPr lang="en-US" dirty="0"/>
              <a:t>  Property is Dominium Sovereignty is Imperium</a:t>
            </a:r>
          </a:p>
        </p:txBody>
      </p:sp>
      <p:sp>
        <p:nvSpPr>
          <p:cNvPr id="3" name="Content Placeholder 2">
            <a:extLst>
              <a:ext uri="{FF2B5EF4-FFF2-40B4-BE49-F238E27FC236}">
                <a16:creationId xmlns:a16="http://schemas.microsoft.com/office/drawing/2014/main" id="{B4F27626-A643-205C-C8EA-20EF50886D51}"/>
              </a:ext>
            </a:extLst>
          </p:cNvPr>
          <p:cNvSpPr>
            <a:spLocks noGrp="1"/>
          </p:cNvSpPr>
          <p:nvPr>
            <p:ph idx="1"/>
          </p:nvPr>
        </p:nvSpPr>
        <p:spPr>
          <a:xfrm>
            <a:off x="193040" y="816864"/>
            <a:ext cx="11816080" cy="5894180"/>
          </a:xfrm>
        </p:spPr>
        <p:txBody>
          <a:bodyPr>
            <a:normAutofit fontScale="92500" lnSpcReduction="10000"/>
          </a:bodyPr>
          <a:lstStyle/>
          <a:p>
            <a:pPr marL="0" indent="0">
              <a:buNone/>
            </a:pPr>
            <a:r>
              <a:rPr lang="en-US" sz="1700" b="1" i="0" u="none" strike="noStrike" baseline="0" dirty="0">
                <a:latin typeface="Times New Roman" panose="02020603050405020304" pitchFamily="18" charset="0"/>
              </a:rPr>
              <a:t>“As a legal term property denotes not material things but certain rights. In the world of nature … there are things but clearly no property rights. … a property right is not</a:t>
            </a:r>
            <a:r>
              <a:rPr lang="en-US" sz="1700" b="1" dirty="0">
                <a:latin typeface="Times New Roman" panose="02020603050405020304" pitchFamily="18" charset="0"/>
              </a:rPr>
              <a:t>…</a:t>
            </a:r>
            <a:r>
              <a:rPr lang="en-US" sz="1700" b="1" i="0" u="none" strike="noStrike" baseline="0" dirty="0">
                <a:latin typeface="Times New Roman" panose="02020603050405020304" pitchFamily="18" charset="0"/>
              </a:rPr>
              <a:t>the fact of physical </a:t>
            </a:r>
            <a:r>
              <a:rPr lang="en-US" sz="1700" b="1" i="0" u="none" strike="noStrike" baseline="0" dirty="0" err="1">
                <a:latin typeface="Times New Roman" panose="02020603050405020304" pitchFamily="18" charset="0"/>
              </a:rPr>
              <a:t>possession</a:t>
            </a:r>
            <a:r>
              <a:rPr lang="en-US" sz="1700" dirty="0" err="1">
                <a:latin typeface="Times New Roman" panose="02020603050405020304" pitchFamily="18" charset="0"/>
              </a:rPr>
              <a:t>A</a:t>
            </a:r>
            <a:r>
              <a:rPr lang="en-US" sz="1700" dirty="0">
                <a:latin typeface="Times New Roman" panose="02020603050405020304" pitchFamily="18" charset="0"/>
              </a:rPr>
              <a:t> property right is a relation .. between the owner and other individuals in reference to things. … </a:t>
            </a:r>
            <a:r>
              <a:rPr lang="en-US" sz="1700" b="1" dirty="0">
                <a:latin typeface="Times New Roman" panose="02020603050405020304" pitchFamily="18" charset="0"/>
              </a:rPr>
              <a:t>the essence …is always the right to exclude others. …the law of property … excludes others from using the things </a:t>
            </a:r>
            <a:r>
              <a:rPr lang="en-US" sz="1700" dirty="0">
                <a:latin typeface="Times New Roman" panose="02020603050405020304" pitchFamily="18" charset="0"/>
              </a:rPr>
              <a:t>…it assigns to me. If then somebody else wants to use the (things) which the law calls mine, he has to get my consent. To the extent that these things are necessary to the life of my neighbor, </a:t>
            </a:r>
            <a:r>
              <a:rPr lang="en-US" sz="1700" b="1" dirty="0">
                <a:latin typeface="Times New Roman" panose="02020603050405020304" pitchFamily="18" charset="0"/>
              </a:rPr>
              <a:t>the law thus confers on me a power, limited but real, to make him do what I want</a:t>
            </a:r>
            <a:r>
              <a:rPr lang="en-US" sz="1700" dirty="0">
                <a:latin typeface="Times New Roman" panose="02020603050405020304" pitchFamily="18" charset="0"/>
              </a:rPr>
              <a:t>.</a:t>
            </a:r>
          </a:p>
          <a:p>
            <a:pPr marR="1180" algn="just"/>
            <a:r>
              <a:rPr lang="en-US" sz="1700" dirty="0">
                <a:latin typeface="Times New Roman" panose="02020603050405020304" pitchFamily="18" charset="0"/>
              </a:rPr>
              <a:t>The money needed for purchasing things must for the vast majority be acquired (from) those to whom the law has accorded dominion over the things necessary for subsistence. … </a:t>
            </a:r>
            <a:r>
              <a:rPr lang="en-US" sz="1700" b="1" dirty="0">
                <a:latin typeface="Times New Roman" panose="02020603050405020304" pitchFamily="18" charset="0"/>
              </a:rPr>
              <a:t>dominion over things is also imperium over our fellow human beings.</a:t>
            </a:r>
          </a:p>
          <a:p>
            <a:pPr marR="2400" algn="just"/>
            <a:r>
              <a:rPr lang="en-US" sz="1700" dirty="0">
                <a:latin typeface="Times New Roman" panose="02020603050405020304" pitchFamily="18" charset="0"/>
              </a:rPr>
              <a:t>The extent of the  power over the life of others which the legal order confers on those called owners is not fully appreciated … protecting the property rights of a landlord means giving him the right … to make certain charges.  </a:t>
            </a:r>
          </a:p>
          <a:p>
            <a:pPr marR="2400" algn="just"/>
            <a:r>
              <a:rPr lang="en-US" sz="1700" dirty="0">
                <a:latin typeface="Times New Roman" panose="02020603050405020304" pitchFamily="18" charset="0"/>
              </a:rPr>
              <a:t>Hence ownership …determines the future distribution of the  goods that will come into being …when a court rules that a gas company is entitled to a return of 6% on its investment, it is not merely protecting property already possessed, it is also determining that a portion of the  future social produce shall … go to that company.  </a:t>
            </a:r>
          </a:p>
          <a:p>
            <a:pPr marR="2400" algn="just"/>
            <a:r>
              <a:rPr lang="en-US" sz="1700" dirty="0">
                <a:latin typeface="Times New Roman" panose="02020603050405020304" pitchFamily="18" charset="0"/>
              </a:rPr>
              <a:t>Thus … the  owners of  all revenue-producing property </a:t>
            </a:r>
            <a:r>
              <a:rPr lang="en-US" sz="1700" b="1" dirty="0">
                <a:latin typeface="Times New Roman" panose="02020603050405020304" pitchFamily="18" charset="0"/>
              </a:rPr>
              <a:t>are in fact granted by the law certain powers to tax the future social product</a:t>
            </a:r>
            <a:r>
              <a:rPr lang="en-US" sz="1700" dirty="0">
                <a:latin typeface="Times New Roman" panose="02020603050405020304" pitchFamily="18" charset="0"/>
              </a:rPr>
              <a:t>.  When to this power of taxation there is added the power to command the services of large numbers who are not economically independent, </a:t>
            </a:r>
            <a:r>
              <a:rPr lang="en-US" sz="1700" b="1" dirty="0">
                <a:latin typeface="Times New Roman" panose="02020603050405020304" pitchFamily="18" charset="0"/>
              </a:rPr>
              <a:t>we have the essence of what historically has constituted political sovereignty.</a:t>
            </a:r>
          </a:p>
          <a:p>
            <a:pPr algn="l"/>
            <a:r>
              <a:rPr lang="en-US" sz="1700" dirty="0">
                <a:latin typeface="Times New Roman" panose="02020603050405020304" pitchFamily="18" charset="0"/>
              </a:rPr>
              <a:t>Hence we can no longer maintain Montesquieu's view that private property is sacrosanct and that the general government must in no way interfere with or retrench its domain. The issue …is therefore not the maintenance or abolition of private property, </a:t>
            </a:r>
            <a:r>
              <a:rPr lang="en-US" sz="1700" b="1" dirty="0">
                <a:latin typeface="Times New Roman" panose="02020603050405020304" pitchFamily="18" charset="0"/>
              </a:rPr>
              <a:t>but the determination of the precise lines along which private enterprise must be given free scope and where it must be restricted in the interests of the common good.</a:t>
            </a:r>
          </a:p>
          <a:p>
            <a:pPr marL="228600" marR="238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700" dirty="0">
                <a:latin typeface="Times New Roman" panose="02020603050405020304" pitchFamily="18" charset="0"/>
              </a:rPr>
              <a:t>In addition … there is the somewhat more direct mode which bankers and financiers exercise when they determine the flow of investment, e. g., when they influence building operations by the amount that they will lend on mortgages. </a:t>
            </a:r>
          </a:p>
          <a:p>
            <a:pPr marL="228600" marR="238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700" b="1" dirty="0">
                <a:latin typeface="Times New Roman" panose="02020603050405020304" pitchFamily="18" charset="0"/>
              </a:rPr>
              <a:t>This power becomes explicit and obvious when a needy country has to borrow foreign capital to develop its resources.”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Morris R. Cohen, </a:t>
            </a:r>
            <a:r>
              <a:rPr kumimoji="0" lang="en-US" sz="10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Property and Sovereignty</a:t>
            </a:r>
            <a:r>
              <a:rPr kumimoji="0" 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13 Cornell L. Rev. 8 (1927</a:t>
            </a: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t>
            </a:r>
          </a:p>
          <a:p>
            <a:pPr algn="l"/>
            <a:endParaRPr lang="en-US" sz="1200" dirty="0">
              <a:latin typeface="Times New Roman" panose="02020603050405020304" pitchFamily="18" charset="0"/>
            </a:endParaRPr>
          </a:p>
        </p:txBody>
      </p:sp>
    </p:spTree>
    <p:extLst>
      <p:ext uri="{BB962C8B-B14F-4D97-AF65-F5344CB8AC3E}">
        <p14:creationId xmlns:p14="http://schemas.microsoft.com/office/powerpoint/2010/main" val="1235186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D9D4-0B5D-B1F4-228E-102354759F2B}"/>
              </a:ext>
            </a:extLst>
          </p:cNvPr>
          <p:cNvSpPr>
            <a:spLocks noGrp="1"/>
          </p:cNvSpPr>
          <p:nvPr>
            <p:ph type="title"/>
          </p:nvPr>
        </p:nvSpPr>
        <p:spPr>
          <a:xfrm>
            <a:off x="334737" y="153399"/>
            <a:ext cx="10945912" cy="639081"/>
          </a:xfrm>
        </p:spPr>
        <p:txBody>
          <a:bodyPr>
            <a:normAutofit/>
          </a:bodyPr>
          <a:lstStyle/>
          <a:p>
            <a:r>
              <a:rPr lang="en-US" sz="3200" dirty="0"/>
              <a:t>Based on </a:t>
            </a:r>
            <a:r>
              <a:rPr lang="en-US" sz="3200" dirty="0" err="1"/>
              <a:t>Monteaquieu</a:t>
            </a:r>
            <a:r>
              <a:rPr lang="en-US" sz="3200" dirty="0"/>
              <a:t> separation of </a:t>
            </a:r>
            <a:r>
              <a:rPr lang="en-US" sz="3200" b="1" dirty="0"/>
              <a:t>Dominium</a:t>
            </a:r>
            <a:r>
              <a:rPr lang="en-US" sz="3200" dirty="0"/>
              <a:t> and </a:t>
            </a:r>
            <a:r>
              <a:rPr lang="en-US" sz="3200" b="1" dirty="0"/>
              <a:t>Imperium</a:t>
            </a:r>
          </a:p>
        </p:txBody>
      </p:sp>
      <p:sp>
        <p:nvSpPr>
          <p:cNvPr id="3" name="Content Placeholder 2">
            <a:extLst>
              <a:ext uri="{FF2B5EF4-FFF2-40B4-BE49-F238E27FC236}">
                <a16:creationId xmlns:a16="http://schemas.microsoft.com/office/drawing/2014/main" id="{C2148D8D-9318-FC3D-03B9-000E93A195FD}"/>
              </a:ext>
            </a:extLst>
          </p:cNvPr>
          <p:cNvSpPr>
            <a:spLocks noGrp="1"/>
          </p:cNvSpPr>
          <p:nvPr>
            <p:ph idx="1"/>
          </p:nvPr>
        </p:nvSpPr>
        <p:spPr>
          <a:xfrm>
            <a:off x="146304" y="1283148"/>
            <a:ext cx="11899391" cy="5661829"/>
          </a:xfrm>
        </p:spPr>
        <p:txBody>
          <a:bodyPr>
            <a:normAutofit/>
          </a:bodyPr>
          <a:lstStyle/>
          <a:p>
            <a:r>
              <a:rPr lang="en-US" dirty="0"/>
              <a:t>“</a:t>
            </a:r>
            <a:r>
              <a:rPr lang="en-US" b="1" dirty="0"/>
              <a:t>Sovereignty</a:t>
            </a:r>
            <a:r>
              <a:rPr lang="en-US" dirty="0"/>
              <a:t> is a concept of political or public law </a:t>
            </a:r>
          </a:p>
          <a:p>
            <a:r>
              <a:rPr lang="en-US" b="1" dirty="0"/>
              <a:t>Property</a:t>
            </a:r>
            <a:r>
              <a:rPr lang="en-US" dirty="0"/>
              <a:t> belongs to civil or private law.” </a:t>
            </a:r>
          </a:p>
          <a:p>
            <a:r>
              <a:rPr lang="en-US" b="1" dirty="0"/>
              <a:t>Montesquieu</a:t>
            </a:r>
            <a:r>
              <a:rPr lang="en-US" dirty="0"/>
              <a:t>: “by political laws we acquire liberty and by civil law property, and that we must not apply the principles of one to the other.”</a:t>
            </a:r>
          </a:p>
          <a:p>
            <a:r>
              <a:rPr lang="en-US" dirty="0"/>
              <a:t> The conclusion is that “</a:t>
            </a:r>
            <a:r>
              <a:rPr lang="en-US" b="1" dirty="0"/>
              <a:t>political laws must in no way retrench on private property because no public good is greater than the maintenance of private property</a:t>
            </a:r>
            <a:r>
              <a:rPr lang="en-US" dirty="0"/>
              <a:t>.”    </a:t>
            </a:r>
          </a:p>
          <a:p>
            <a:r>
              <a:rPr lang="en-US" dirty="0"/>
              <a:t> “The distinction between property and sovereignty is generally identified with the Roman law distinction between </a:t>
            </a:r>
          </a:p>
          <a:p>
            <a:r>
              <a:rPr lang="en-US" b="1" dirty="0"/>
              <a:t>Dominium</a:t>
            </a:r>
            <a:r>
              <a:rPr lang="en-US" dirty="0"/>
              <a:t>, the rule over things by the individual, and </a:t>
            </a:r>
          </a:p>
          <a:p>
            <a:r>
              <a:rPr lang="en-US" b="1" dirty="0"/>
              <a:t>Imperium</a:t>
            </a:r>
            <a:r>
              <a:rPr lang="en-US" dirty="0"/>
              <a:t>, the rule over all individuals by the Prince.”</a:t>
            </a:r>
          </a:p>
        </p:txBody>
      </p:sp>
    </p:spTree>
    <p:extLst>
      <p:ext uri="{BB962C8B-B14F-4D97-AF65-F5344CB8AC3E}">
        <p14:creationId xmlns:p14="http://schemas.microsoft.com/office/powerpoint/2010/main" val="2435483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3E53F-A449-6CE0-4E79-A4F2CAAC3545}"/>
              </a:ext>
            </a:extLst>
          </p:cNvPr>
          <p:cNvSpPr>
            <a:spLocks noGrp="1"/>
          </p:cNvSpPr>
          <p:nvPr>
            <p:ph type="title"/>
          </p:nvPr>
        </p:nvSpPr>
        <p:spPr>
          <a:xfrm>
            <a:off x="653143" y="254001"/>
            <a:ext cx="10700657" cy="367792"/>
          </a:xfrm>
        </p:spPr>
        <p:txBody>
          <a:bodyPr>
            <a:normAutofit fontScale="90000"/>
          </a:bodyPr>
          <a:lstStyle/>
          <a:p>
            <a:r>
              <a:rPr lang="en-US" dirty="0"/>
              <a:t> </a:t>
            </a:r>
            <a:r>
              <a:rPr lang="en-US" sz="2700" dirty="0">
                <a:solidFill>
                  <a:prstClr val="black"/>
                </a:solidFill>
                <a:latin typeface="Times New Roman" panose="02020603050405020304" pitchFamily="18" charset="0"/>
                <a:ea typeface="+mn-ea"/>
                <a:cs typeface="+mn-cs"/>
              </a:rPr>
              <a:t>D</a:t>
            </a:r>
            <a:r>
              <a:rPr kumimoji="0" lang="en-US" sz="270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ilemma</a:t>
            </a:r>
            <a:r>
              <a:rPr kumimoji="0" lang="en-US" sz="27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of international monetary system: Dominium v. Imperium </a:t>
            </a:r>
            <a:endParaRPr lang="en-US" sz="2700" dirty="0"/>
          </a:p>
        </p:txBody>
      </p:sp>
      <p:sp>
        <p:nvSpPr>
          <p:cNvPr id="3" name="Content Placeholder 2">
            <a:extLst>
              <a:ext uri="{FF2B5EF4-FFF2-40B4-BE49-F238E27FC236}">
                <a16:creationId xmlns:a16="http://schemas.microsoft.com/office/drawing/2014/main" id="{0A1FE79E-1BE2-7D7A-ACB7-659A34BFC9CC}"/>
              </a:ext>
            </a:extLst>
          </p:cNvPr>
          <p:cNvSpPr>
            <a:spLocks noGrp="1"/>
          </p:cNvSpPr>
          <p:nvPr>
            <p:ph idx="1"/>
          </p:nvPr>
        </p:nvSpPr>
        <p:spPr>
          <a:xfrm>
            <a:off x="294968" y="768096"/>
            <a:ext cx="11738536" cy="5835904"/>
          </a:xfrm>
        </p:spPr>
        <p:txBody>
          <a:bodyPr>
            <a:normAutofit fontScale="70000" lnSpcReduction="20000"/>
          </a:bodyPr>
          <a:lstStyle/>
          <a:p>
            <a:pPr marR="1540" algn="just"/>
            <a:r>
              <a:rPr lang="en-US" sz="3100" b="0" i="0" u="none" strike="noStrike" baseline="0" dirty="0">
                <a:latin typeface="Times New Roman" panose="02020603050405020304" pitchFamily="18" charset="0"/>
              </a:rPr>
              <a:t>Perhaps the difficulty can be made vivid by assuming a perfectly mobile international monetary system, in the sense that the rate of every foreign exchange is rigidly fixed, so that there is no expense in remitting funds from one country to another, and that the financiers of every country are completely indifferent as to where they lend their money, merely seeking the highest rate of interest. It is evident that in such conditions the rate of interest would have to be the same throughout the world. …Thus the degree of its power of independent action would have no relation to its local needs.</a:t>
            </a:r>
          </a:p>
          <a:p>
            <a:pPr marR="550" algn="just"/>
            <a:r>
              <a:rPr lang="en-US" sz="3100" b="1" dirty="0">
                <a:latin typeface="Times New Roman" panose="02020603050405020304" pitchFamily="18" charset="0"/>
              </a:rPr>
              <a:t>This, then, is the dilemma of an international monetary system-to preserve the advantages of the stability of the local currencies of the various members of the system in terms of the international standard, and to preserve at the same time an adequate local autonomy for each member over its domestic rate of interest and its volume of foreign lending.</a:t>
            </a:r>
          </a:p>
          <a:p>
            <a:pPr marR="840" algn="just"/>
            <a:r>
              <a:rPr lang="en-US" sz="3100" dirty="0">
                <a:latin typeface="Times New Roman" panose="02020603050405020304" pitchFamily="18" charset="0"/>
              </a:rPr>
              <a:t>I fancy that some advocates of the general return to gold after the war did not fully foresee how great the urge would be towards local autonomy and independent action.</a:t>
            </a:r>
          </a:p>
          <a:p>
            <a:pPr algn="l"/>
            <a:r>
              <a:rPr lang="en-US" sz="3100" b="0" i="0" u="none" strike="noStrike" baseline="0" dirty="0">
                <a:latin typeface="Times New Roman" panose="02020603050405020304" pitchFamily="18" charset="0"/>
              </a:rPr>
              <a:t>—that even a small and temporary divergence in the local rate of interest from the international rate may be dangerous. In this way adherence to an international standard tends to limit unduly the power of a central bank to deal with its own domestic situation so as to maintain internal stability and the optimum of employment. </a:t>
            </a:r>
          </a:p>
          <a:p>
            <a:pPr algn="l"/>
            <a:r>
              <a:rPr lang="en-US" sz="3100" b="0" i="0" u="none" strike="noStrike" baseline="0" dirty="0">
                <a:latin typeface="Times New Roman" panose="02020603050405020304" pitchFamily="18" charset="0"/>
              </a:rPr>
              <a:t>The problem presents itself in different forms to debtor and to creditor nations respectively. It is likely to prove more severe and intractable in the case of a debtor nation than in the case of a creditor nation, because it is easier to lend less in an emergency than to borrow more.</a:t>
            </a:r>
            <a:endParaRPr lang="en-US" sz="3100" dirty="0"/>
          </a:p>
          <a:p>
            <a:r>
              <a:rPr lang="en-US" sz="3100" dirty="0"/>
              <a:t>Keynes:</a:t>
            </a:r>
            <a:r>
              <a:rPr lang="en-US" sz="3100" i="1" dirty="0"/>
              <a:t> Treatise on Money, Vol II</a:t>
            </a:r>
            <a:endParaRPr lang="en-US" sz="3100" dirty="0"/>
          </a:p>
          <a:p>
            <a:pPr algn="l"/>
            <a:endParaRPr lang="en-US" sz="2200" dirty="0">
              <a:latin typeface="Times New Roman" panose="02020603050405020304" pitchFamily="18" charset="0"/>
            </a:endParaRPr>
          </a:p>
          <a:p>
            <a:pPr marR="1540" algn="just"/>
            <a:endParaRPr lang="en-US" sz="2200" dirty="0">
              <a:latin typeface="Times New Roman" panose="02020603050405020304" pitchFamily="18" charset="0"/>
            </a:endParaRPr>
          </a:p>
          <a:p>
            <a:endParaRPr lang="en-US" dirty="0"/>
          </a:p>
        </p:txBody>
      </p:sp>
    </p:spTree>
    <p:extLst>
      <p:ext uri="{BB962C8B-B14F-4D97-AF65-F5344CB8AC3E}">
        <p14:creationId xmlns:p14="http://schemas.microsoft.com/office/powerpoint/2010/main" val="2955563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E01CE-6043-79B0-4370-6E2013066004}"/>
              </a:ext>
            </a:extLst>
          </p:cNvPr>
          <p:cNvSpPr>
            <a:spLocks noGrp="1"/>
          </p:cNvSpPr>
          <p:nvPr>
            <p:ph type="title"/>
          </p:nvPr>
        </p:nvSpPr>
        <p:spPr>
          <a:xfrm>
            <a:off x="1" y="280426"/>
            <a:ext cx="11544300" cy="511510"/>
          </a:xfrm>
        </p:spPr>
        <p:txBody>
          <a:bodyPr>
            <a:normAutofit fontScale="90000"/>
          </a:bodyPr>
          <a:lstStyle/>
          <a:p>
            <a:br>
              <a:rPr lang="en-US" dirty="0"/>
            </a:br>
            <a:r>
              <a:rPr lang="en-US" dirty="0"/>
              <a:t> </a:t>
            </a:r>
            <a:r>
              <a:rPr lang="en-US" sz="3600" dirty="0"/>
              <a:t>Keynes Clearing Union proposals &amp; Management of Capital Flows </a:t>
            </a:r>
            <a:br>
              <a:rPr lang="en-US" dirty="0"/>
            </a:br>
            <a:r>
              <a:rPr lang="en-US" dirty="0"/>
              <a:t> </a:t>
            </a:r>
            <a:endParaRPr lang="en-US" sz="3100" dirty="0"/>
          </a:p>
        </p:txBody>
      </p:sp>
      <p:sp>
        <p:nvSpPr>
          <p:cNvPr id="3" name="Content Placeholder 2">
            <a:extLst>
              <a:ext uri="{FF2B5EF4-FFF2-40B4-BE49-F238E27FC236}">
                <a16:creationId xmlns:a16="http://schemas.microsoft.com/office/drawing/2014/main" id="{5012DD92-78C4-CC78-2B7C-AFC61EF05178}"/>
              </a:ext>
            </a:extLst>
          </p:cNvPr>
          <p:cNvSpPr>
            <a:spLocks noGrp="1"/>
          </p:cNvSpPr>
          <p:nvPr>
            <p:ph idx="1"/>
          </p:nvPr>
        </p:nvSpPr>
        <p:spPr>
          <a:xfrm>
            <a:off x="351064" y="791935"/>
            <a:ext cx="11397343" cy="5927271"/>
          </a:xfrm>
        </p:spPr>
        <p:txBody>
          <a:bodyPr>
            <a:normAutofit/>
          </a:bodyPr>
          <a:lstStyle/>
          <a:p>
            <a:pPr marL="0" indent="0">
              <a:buNone/>
            </a:pPr>
            <a:r>
              <a:rPr lang="en-GB" sz="2200" dirty="0"/>
              <a:t>Kalecki and Schumacher (1943) also proposed an International Investment Board to be attached to the Clearing Union to prevent creditors from absorbing liquidity by directing lending to deficit countries. R. F. Harrod, who was also a proponent of such a clearing union, suggested that it would act as a centre around which other policy agencies could gather and so provide a convenient means for the financing of relief and international development schemes.</a:t>
            </a:r>
            <a:endParaRPr lang="en-US" sz="2200" dirty="0"/>
          </a:p>
          <a:p>
            <a:r>
              <a:rPr lang="en-US" sz="2200" dirty="0"/>
              <a:t>“Former methods of foreign lending and investment are no longer suitable from the standpoint of either the lending countries or the borrowing countries. </a:t>
            </a:r>
            <a:r>
              <a:rPr lang="en-US" sz="2200" b="1" dirty="0"/>
              <a:t>New machinery must be devised.</a:t>
            </a:r>
            <a:r>
              <a:rPr lang="en-US" sz="2200" dirty="0"/>
              <a:t> …</a:t>
            </a:r>
          </a:p>
          <a:p>
            <a:r>
              <a:rPr lang="en-US" sz="2200" dirty="0"/>
              <a:t>On the one side, there will be need for an </a:t>
            </a:r>
            <a:r>
              <a:rPr lang="en-US" sz="2200" b="1" dirty="0"/>
              <a:t>international public development corporation to promote large-scale projects in industrially backward countries and areas; </a:t>
            </a:r>
            <a:r>
              <a:rPr lang="en-US" sz="2200" dirty="0"/>
              <a:t>on the other side for an international authority under which private corporations seeking foreign investment outlets could obtain minimum guarantees based on the principle of insurance…</a:t>
            </a:r>
            <a:r>
              <a:rPr lang="en-US" sz="2200" b="0" i="0" u="none" strike="noStrike" baseline="0" dirty="0">
                <a:solidFill>
                  <a:srgbClr val="000000"/>
                </a:solidFill>
              </a:rPr>
              <a:t> “ </a:t>
            </a:r>
            <a:r>
              <a:rPr lang="en-US" sz="1000" b="0" i="0" u="none" strike="noStrike" baseline="0" dirty="0">
                <a:solidFill>
                  <a:srgbClr val="000000"/>
                </a:solidFill>
              </a:rPr>
              <a:t>“The Economic Tasks of the Postwar World,” Alvin H. Hansen and C. P. Kindleberger  </a:t>
            </a:r>
            <a:r>
              <a:rPr lang="en-US" sz="1000" b="0" i="1" u="none" strike="noStrike" baseline="0" dirty="0">
                <a:solidFill>
                  <a:srgbClr val="000000"/>
                </a:solidFill>
              </a:rPr>
              <a:t>Foreign Affairs</a:t>
            </a:r>
            <a:r>
              <a:rPr lang="en-US" sz="1000" b="0" i="0" u="none" strike="noStrike" baseline="0" dirty="0">
                <a:solidFill>
                  <a:srgbClr val="000000"/>
                </a:solidFill>
              </a:rPr>
              <a:t>, Vol. 20, No. 3 (Apr., 1942), pp. 466-476 Published by: Council on Foreign Relations</a:t>
            </a:r>
            <a:endParaRPr lang="en-US" sz="1000" dirty="0">
              <a:solidFill>
                <a:srgbClr val="000000"/>
              </a:solidFill>
            </a:endParaRPr>
          </a:p>
          <a:p>
            <a:r>
              <a:rPr lang="en-US" sz="2200" dirty="0"/>
              <a:t>“I believe there will be need in the postwar years for three new international economic institutions, one to take care of monetary stabilization, a second to expand international capital investment, and another for the control of prices of primary products.”</a:t>
            </a:r>
          </a:p>
          <a:p>
            <a:endParaRPr lang="en-US" dirty="0"/>
          </a:p>
        </p:txBody>
      </p:sp>
    </p:spTree>
    <p:extLst>
      <p:ext uri="{BB962C8B-B14F-4D97-AF65-F5344CB8AC3E}">
        <p14:creationId xmlns:p14="http://schemas.microsoft.com/office/powerpoint/2010/main" val="1307517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1E1FC-F87A-EAA8-F27E-BE19D6E8D5F8}"/>
              </a:ext>
            </a:extLst>
          </p:cNvPr>
          <p:cNvSpPr>
            <a:spLocks noGrp="1"/>
          </p:cNvSpPr>
          <p:nvPr>
            <p:ph type="title"/>
          </p:nvPr>
        </p:nvSpPr>
        <p:spPr>
          <a:xfrm>
            <a:off x="449036" y="155119"/>
            <a:ext cx="10904764" cy="587829"/>
          </a:xfrm>
        </p:spPr>
        <p:txBody>
          <a:bodyPr>
            <a:noAutofit/>
          </a:bodyPr>
          <a:lstStyle/>
          <a:p>
            <a:r>
              <a:rPr lang="en-US" sz="3600" dirty="0"/>
              <a:t> An International Economic Board (Hansen-Gulick)</a:t>
            </a:r>
          </a:p>
        </p:txBody>
      </p:sp>
      <p:sp>
        <p:nvSpPr>
          <p:cNvPr id="3" name="Content Placeholder 2">
            <a:extLst>
              <a:ext uri="{FF2B5EF4-FFF2-40B4-BE49-F238E27FC236}">
                <a16:creationId xmlns:a16="http://schemas.microsoft.com/office/drawing/2014/main" id="{D68737E2-3188-AED0-31A1-39A2ADF1CF20}"/>
              </a:ext>
            </a:extLst>
          </p:cNvPr>
          <p:cNvSpPr>
            <a:spLocks noGrp="1"/>
          </p:cNvSpPr>
          <p:nvPr>
            <p:ph idx="1"/>
          </p:nvPr>
        </p:nvSpPr>
        <p:spPr>
          <a:xfrm>
            <a:off x="236764" y="783772"/>
            <a:ext cx="11117036" cy="5625194"/>
          </a:xfrm>
        </p:spPr>
        <p:txBody>
          <a:bodyPr>
            <a:normAutofit fontScale="47500" lnSpcReduction="20000"/>
          </a:bodyPr>
          <a:lstStyle/>
          <a:p>
            <a:pPr marR="0" lvl="0" fontAlgn="auto">
              <a:lnSpc>
                <a:spcPct val="120000"/>
              </a:lnSpc>
              <a:spcAft>
                <a:spcPts val="0"/>
              </a:spcAft>
              <a:buClrTx/>
              <a:buSzTx/>
              <a:tabLst/>
              <a:defRPr/>
            </a:pPr>
            <a:r>
              <a:rPr lang="en-GB" sz="3400" dirty="0"/>
              <a:t>1941 Tentative Draft of a Joint Economic Declaration by the Governments of the United States and the United Kingdom seeks, for example:</a:t>
            </a:r>
            <a:endParaRPr lang="en-US" sz="3400" dirty="0"/>
          </a:p>
          <a:p>
            <a:pPr marR="0" lvl="0" fontAlgn="auto">
              <a:lnSpc>
                <a:spcPct val="120000"/>
              </a:lnSpc>
              <a:spcAft>
                <a:spcPts val="0"/>
              </a:spcAft>
              <a:buClrTx/>
              <a:buSzTx/>
              <a:tabLst/>
              <a:defRPr/>
            </a:pPr>
            <a:r>
              <a:rPr lang="en-GB" sz="3400" dirty="0"/>
              <a:t>A. To establish an International Economic Board to advise the collaborating Government with respect to internal policy designed to promote full employment, economic stability and world trade; this Board to have research staffs in Washington, in London and in Ottawa, and ultimately in other centres, with provision for interchange of personnel.</a:t>
            </a:r>
            <a:endParaRPr lang="en-US" sz="3400" dirty="0"/>
          </a:p>
          <a:p>
            <a:pPr marR="0" lvl="0" fontAlgn="auto">
              <a:lnSpc>
                <a:spcPct val="120000"/>
              </a:lnSpc>
              <a:spcAft>
                <a:spcPts val="0"/>
              </a:spcAft>
              <a:buClrTx/>
              <a:buSzTx/>
              <a:tabLst/>
              <a:defRPr/>
            </a:pPr>
            <a:r>
              <a:rPr lang="en-GB" sz="3400" dirty="0"/>
              <a:t>B. To undertake an International Resources Survey with the active collaboration of all countries for the purpose of exploring the needs and opportunities for internal and regional developmental projects throughout the world.</a:t>
            </a:r>
            <a:endParaRPr lang="en-US" sz="3400" dirty="0"/>
          </a:p>
          <a:p>
            <a:pPr marR="0" lvl="0" fontAlgn="auto">
              <a:lnSpc>
                <a:spcPct val="120000"/>
              </a:lnSpc>
              <a:spcAft>
                <a:spcPts val="0"/>
              </a:spcAft>
              <a:buClrTx/>
              <a:buSzTx/>
              <a:tabLst/>
              <a:defRPr/>
            </a:pPr>
            <a:r>
              <a:rPr lang="en-GB" sz="3400" dirty="0"/>
              <a:t>C. To establish an International Development Corporation in which the capital stock will be subscribed by the American Government, the British Government, the Dominion Governments and such other Governments as are prepared to participate both with respect to capital subscription and representation on the board of directors; this Development Corporation to sell bonds guaranteed in appropriate proportions by the participating Governments to private investors, and to make capital expenditure through the purchase of shares in local developmental Corporations or Government Authorities in the interest of the general welfare on developmental projects, particularly those explored by the International Resources Survey.</a:t>
            </a:r>
            <a:endParaRPr lang="en-US" sz="3400" dirty="0"/>
          </a:p>
          <a:p>
            <a:pPr marR="0" lvl="0" fontAlgn="auto">
              <a:lnSpc>
                <a:spcPct val="120000"/>
              </a:lnSpc>
              <a:spcAft>
                <a:spcPts val="0"/>
              </a:spcAft>
              <a:buClrTx/>
              <a:buSzTx/>
              <a:tabLst/>
              <a:defRPr/>
            </a:pPr>
            <a:r>
              <a:rPr lang="en-GB" sz="3400" dirty="0"/>
              <a:t>Paradoxically, Keynes’s proposal was partially implemented in European Reconstruction, in which US Marshall Aid provided the core for the creation of the European Payments Union that generated current account convertibility within Europe.</a:t>
            </a:r>
            <a:endParaRPr lang="en-US" sz="3400" dirty="0"/>
          </a:p>
          <a:p>
            <a:pPr marR="0" lvl="0" fontAlgn="auto">
              <a:lnSpc>
                <a:spcPct val="120000"/>
              </a:lnSpc>
              <a:spcAft>
                <a:spcPts val="1200"/>
              </a:spcAft>
              <a:buClrTx/>
              <a:buSzTx/>
              <a:tabLst/>
              <a:defRPr/>
            </a:pPr>
            <a:r>
              <a:rPr lang="en-GB" sz="3400" dirty="0"/>
              <a:t>See Carli (1988) and Kaplan and </a:t>
            </a:r>
            <a:r>
              <a:rPr lang="en-GB" sz="3400" dirty="0" err="1"/>
              <a:t>Schleiminger</a:t>
            </a:r>
            <a:r>
              <a:rPr lang="en-GB" sz="3400" dirty="0"/>
              <a:t>, (1989). Many other regional clearing unions were also experimented with in the 1950s without success; see Bhatt, (1969).</a:t>
            </a:r>
            <a:endParaRPr lang="en-US" sz="3400" dirty="0"/>
          </a:p>
          <a:p>
            <a:endParaRPr lang="en-US" dirty="0"/>
          </a:p>
        </p:txBody>
      </p:sp>
    </p:spTree>
    <p:extLst>
      <p:ext uri="{BB962C8B-B14F-4D97-AF65-F5344CB8AC3E}">
        <p14:creationId xmlns:p14="http://schemas.microsoft.com/office/powerpoint/2010/main" val="482812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0D03A-46D5-9DC7-2FD7-51937EB7FBB8}"/>
              </a:ext>
            </a:extLst>
          </p:cNvPr>
          <p:cNvSpPr>
            <a:spLocks noGrp="1"/>
          </p:cNvSpPr>
          <p:nvPr>
            <p:ph type="title"/>
          </p:nvPr>
        </p:nvSpPr>
        <p:spPr>
          <a:xfrm>
            <a:off x="424070" y="152400"/>
            <a:ext cx="10929730" cy="523461"/>
          </a:xfrm>
        </p:spPr>
        <p:txBody>
          <a:bodyPr>
            <a:normAutofit fontScale="90000"/>
          </a:bodyPr>
          <a:lstStyle/>
          <a:p>
            <a:r>
              <a:rPr lang="en-US" sz="3600" dirty="0"/>
              <a:t> Hansen: The International Development and Investment Bank</a:t>
            </a:r>
          </a:p>
        </p:txBody>
      </p:sp>
      <p:sp>
        <p:nvSpPr>
          <p:cNvPr id="3" name="Content Placeholder 2">
            <a:extLst>
              <a:ext uri="{FF2B5EF4-FFF2-40B4-BE49-F238E27FC236}">
                <a16:creationId xmlns:a16="http://schemas.microsoft.com/office/drawing/2014/main" id="{10B77D76-9397-FBD4-B4BE-F00B68FEF415}"/>
              </a:ext>
            </a:extLst>
          </p:cNvPr>
          <p:cNvSpPr>
            <a:spLocks noGrp="1"/>
          </p:cNvSpPr>
          <p:nvPr>
            <p:ph idx="1"/>
          </p:nvPr>
        </p:nvSpPr>
        <p:spPr>
          <a:xfrm>
            <a:off x="278296" y="675861"/>
            <a:ext cx="11688417" cy="6029739"/>
          </a:xfrm>
        </p:spPr>
        <p:txBody>
          <a:bodyPr>
            <a:noAutofit/>
          </a:bodyPr>
          <a:lstStyle/>
          <a:p>
            <a:pPr marL="115570" marR="65405" indent="165100" algn="just">
              <a:lnSpc>
                <a:spcPct val="90000"/>
              </a:lnSpc>
              <a:spcBef>
                <a:spcPts val="30"/>
              </a:spcBef>
              <a:spcAft>
                <a:spcPts val="0"/>
              </a:spcAft>
            </a:pPr>
            <a:r>
              <a:rPr lang="en-US" sz="1800" dirty="0">
                <a:effectLst/>
                <a:latin typeface="Aptos Display" panose="020B0004020202020204" pitchFamily="34" charset="0"/>
                <a:ea typeface="Times New Roman" panose="02020603050405020304" pitchFamily="18" charset="0"/>
              </a:rPr>
              <a:t>The International Development and Investment Bank, should be to provide funds for develop­ment projects and for capital outlays on equipment and plant necessary to develop the agriculture and industry of the econom­ically backward areas. </a:t>
            </a:r>
          </a:p>
          <a:p>
            <a:pPr marL="115570" marR="65405" indent="165100" algn="just">
              <a:lnSpc>
                <a:spcPct val="90000"/>
              </a:lnSpc>
              <a:spcBef>
                <a:spcPts val="30"/>
              </a:spcBef>
              <a:spcAft>
                <a:spcPts val="0"/>
              </a:spcAft>
            </a:pPr>
            <a:r>
              <a:rPr lang="en-US" sz="1800" dirty="0">
                <a:effectLst/>
                <a:latin typeface="Aptos Display" panose="020B0004020202020204" pitchFamily="34" charset="0"/>
                <a:ea typeface="Times New Roman" panose="02020603050405020304" pitchFamily="18" charset="0"/>
              </a:rPr>
              <a:t>…  It is important</a:t>
            </a:r>
            <a:r>
              <a:rPr lang="en-US" sz="1800" spc="2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to lay a sound basis for private capital lending and investment in foreign countries. This the [US] Treasury proposal also stresses as a guiding principle. … the bulk of foreign capital investment should and can consist of private loans and invest­ments.</a:t>
            </a:r>
            <a:r>
              <a:rPr lang="en-US" sz="1800" spc="200" dirty="0">
                <a:effectLst/>
                <a:latin typeface="Aptos Display" panose="020B0004020202020204" pitchFamily="34" charset="0"/>
                <a:ea typeface="Times New Roman" panose="02020603050405020304" pitchFamily="18" charset="0"/>
              </a:rPr>
              <a:t> </a:t>
            </a:r>
          </a:p>
          <a:p>
            <a:pPr marL="115570" marR="65405" indent="0" algn="just">
              <a:lnSpc>
                <a:spcPct val="90000"/>
              </a:lnSpc>
              <a:spcBef>
                <a:spcPts val="30"/>
              </a:spcBef>
              <a:spcAft>
                <a:spcPts val="0"/>
              </a:spcAft>
              <a:buNone/>
            </a:pPr>
            <a:r>
              <a:rPr lang="en-US" sz="1800" spc="200" dirty="0">
                <a:latin typeface="Aptos Display" panose="020B0004020202020204" pitchFamily="34" charset="0"/>
                <a:ea typeface="Times New Roman" panose="02020603050405020304" pitchFamily="18" charset="0"/>
              </a:rPr>
              <a:t>…</a:t>
            </a:r>
            <a:r>
              <a:rPr lang="en-US" sz="1800" spc="2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in</a:t>
            </a:r>
            <a:r>
              <a:rPr lang="en-US" sz="1800" spc="2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addition,</a:t>
            </a:r>
            <a:r>
              <a:rPr lang="en-US" sz="1800" spc="2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loans</a:t>
            </a:r>
            <a:r>
              <a:rPr lang="en-US" sz="1800" spc="2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and</a:t>
            </a:r>
            <a:r>
              <a:rPr lang="en-US" sz="1800" spc="2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investments</a:t>
            </a:r>
            <a:r>
              <a:rPr lang="en-US" sz="1800" spc="2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should</a:t>
            </a:r>
            <a:r>
              <a:rPr lang="en-US" sz="1800" spc="2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be</a:t>
            </a:r>
            <a:r>
              <a:rPr lang="en-US" sz="1800" spc="2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made by</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the</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Bank</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itself</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in</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cases</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where</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private</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funds</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cannot</a:t>
            </a:r>
            <a:r>
              <a:rPr lang="en-US" sz="1800" spc="400" dirty="0">
                <a:effectLst/>
                <a:latin typeface="Aptos Display" panose="020B0004020202020204" pitchFamily="34" charset="0"/>
                <a:ea typeface="Times New Roman" panose="02020603050405020304" pitchFamily="18" charset="0"/>
              </a:rPr>
              <a:t> </a:t>
            </a:r>
            <a:r>
              <a:rPr lang="en-US" sz="1800" dirty="0">
                <a:effectLst/>
                <a:latin typeface="Aptos Display" panose="020B0004020202020204" pitchFamily="34" charset="0"/>
                <a:ea typeface="Times New Roman" panose="02020603050405020304" pitchFamily="18" charset="0"/>
              </a:rPr>
              <a:t>and will not enter. … in the absence of basic developmental projects, financed by public </a:t>
            </a:r>
            <a:r>
              <a:rPr lang="en-US" sz="1800" dirty="0">
                <a:latin typeface="Aptos Display" panose="020B0004020202020204" pitchFamily="34" charset="0"/>
              </a:rPr>
              <a:t>funds, private investments in many cases could not be undertaken.</a:t>
            </a:r>
          </a:p>
          <a:p>
            <a:r>
              <a:rPr lang="en-US" sz="1800" dirty="0">
                <a:latin typeface="Aptos Display" panose="020B0004020202020204" pitchFamily="34" charset="0"/>
              </a:rPr>
              <a:t>… The Bank could insure and guarantee loans, charging the borrower an insurance premium and a service charge in addition to interest … to create confidence in foreign financial investment. In addition, encouragement of equity investment via a yield insurance on the entire investment in which case there would be no mortgages whatever.</a:t>
            </a:r>
          </a:p>
          <a:p>
            <a:r>
              <a:rPr lang="en-US" sz="1800" dirty="0">
                <a:latin typeface="Aptos Display" panose="020B0004020202020204" pitchFamily="34" charset="0"/>
              </a:rPr>
              <a:t>The  Bank itself would have to undertake to make loans and participate in direct investment for approved capital projects in foreign countries. The projects would be undertaken by the foreign government itself or by private industry guaranteed by it. </a:t>
            </a:r>
          </a:p>
          <a:p>
            <a:r>
              <a:rPr lang="en-US" sz="1800" dirty="0">
                <a:latin typeface="Aptos Display" panose="020B0004020202020204" pitchFamily="34" charset="0"/>
              </a:rPr>
              <a:t>The funds provided by the Bank could be raised by issue guaranteed bonds in the various private capital markets of the world. A second source would be the Bank's own capital funds subscribed by the various participating governments.</a:t>
            </a:r>
          </a:p>
          <a:p>
            <a:r>
              <a:rPr lang="en-US" sz="1400" dirty="0">
                <a:solidFill>
                  <a:srgbClr val="000000"/>
                </a:solidFill>
                <a:latin typeface="Code"/>
              </a:rPr>
              <a:t>“World Institutions for Stability and Expansion,” Alvin H. Hansen</a:t>
            </a:r>
            <a:r>
              <a:rPr lang="en-US" sz="1400" i="1" dirty="0">
                <a:solidFill>
                  <a:srgbClr val="000000"/>
                </a:solidFill>
                <a:latin typeface="Code"/>
              </a:rPr>
              <a:t>, Foreign Affairs </a:t>
            </a:r>
            <a:r>
              <a:rPr lang="en-US" sz="1400" dirty="0">
                <a:solidFill>
                  <a:srgbClr val="000000"/>
                </a:solidFill>
                <a:latin typeface="Code"/>
              </a:rPr>
              <a:t>, Jan., 1944, Vol. 22, No. 2 Published by: Council on Foreign Relations</a:t>
            </a:r>
          </a:p>
          <a:p>
            <a:endParaRPr lang="en-US" sz="1800" dirty="0">
              <a:latin typeface="Aptos Display" panose="020B0004020202020204" pitchFamily="34" charset="0"/>
            </a:endParaRPr>
          </a:p>
        </p:txBody>
      </p:sp>
    </p:spTree>
    <p:extLst>
      <p:ext uri="{BB962C8B-B14F-4D97-AF65-F5344CB8AC3E}">
        <p14:creationId xmlns:p14="http://schemas.microsoft.com/office/powerpoint/2010/main" val="3053883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B56B1-6516-29C4-774F-97D86350EF18}"/>
              </a:ext>
            </a:extLst>
          </p:cNvPr>
          <p:cNvSpPr>
            <a:spLocks noGrp="1"/>
          </p:cNvSpPr>
          <p:nvPr>
            <p:ph type="title"/>
          </p:nvPr>
        </p:nvSpPr>
        <p:spPr>
          <a:xfrm>
            <a:off x="755196" y="130629"/>
            <a:ext cx="10515600" cy="514351"/>
          </a:xfrm>
        </p:spPr>
        <p:txBody>
          <a:bodyPr>
            <a:normAutofit fontScale="90000"/>
          </a:bodyPr>
          <a:lstStyle/>
          <a:p>
            <a:r>
              <a:rPr lang="en-US" dirty="0"/>
              <a:t>Bretton Woods – Failure foreseen</a:t>
            </a:r>
          </a:p>
        </p:txBody>
      </p:sp>
      <p:sp>
        <p:nvSpPr>
          <p:cNvPr id="3" name="Content Placeholder 2">
            <a:extLst>
              <a:ext uri="{FF2B5EF4-FFF2-40B4-BE49-F238E27FC236}">
                <a16:creationId xmlns:a16="http://schemas.microsoft.com/office/drawing/2014/main" id="{376F9146-C6E8-CE83-3AD2-84E2DCB5D9A8}"/>
              </a:ext>
            </a:extLst>
          </p:cNvPr>
          <p:cNvSpPr>
            <a:spLocks noGrp="1"/>
          </p:cNvSpPr>
          <p:nvPr>
            <p:ph idx="1"/>
          </p:nvPr>
        </p:nvSpPr>
        <p:spPr>
          <a:xfrm>
            <a:off x="-57150" y="865414"/>
            <a:ext cx="12249150" cy="5742650"/>
          </a:xfrm>
        </p:spPr>
        <p:txBody>
          <a:bodyPr>
            <a:normAutofit fontScale="25000" lnSpcReduction="20000"/>
          </a:bodyPr>
          <a:lstStyle/>
          <a:p>
            <a:r>
              <a:rPr lang="en-GB" sz="9600" dirty="0"/>
              <a:t>Erik Hoffmeyer: “the Bretton Woods system. … the general idea was that some sort of restrictions on capital movements was necessary. On this point Keynes especially was very clear: ‘It is widely held that </a:t>
            </a:r>
            <a:r>
              <a:rPr lang="en-GB" sz="9600" b="1" dirty="0"/>
              <a:t>control of capital movements, both inward and outward, should be a permanent feature of the postwar system</a:t>
            </a:r>
            <a:r>
              <a:rPr lang="en-GB" sz="9600" dirty="0"/>
              <a:t>.’.” (Hoffmeyer 1978, 23).</a:t>
            </a:r>
            <a:endParaRPr lang="en-US" sz="9600" dirty="0"/>
          </a:p>
          <a:p>
            <a:r>
              <a:rPr lang="en-GB" sz="9600" dirty="0"/>
              <a:t>Jacques de Larosière: “Little had been said at Bretton Woods on the desirability of countries’ liberalising capital movements. … This meant that capital flows to developing countries were predominantly official in nature. …These flows were concentrated on large public infrastructure projects. Only a small proportion went into the private sector” (Larosière 1996, 4).</a:t>
            </a:r>
            <a:endParaRPr lang="en-US" sz="9600" dirty="0"/>
          </a:p>
          <a:p>
            <a:r>
              <a:rPr lang="en-GB" sz="9600" dirty="0"/>
              <a:t>In the words of Gabriel Hauge “the growing part played by the international market in transmitting capital across the world represents an important change of recent years. … </a:t>
            </a:r>
            <a:r>
              <a:rPr lang="en-GB" sz="9600" b="1" dirty="0"/>
              <a:t>However, the channelling of a greater proportion of capital through the international market has important implications</a:t>
            </a:r>
            <a:r>
              <a:rPr lang="en-GB" sz="9600" dirty="0"/>
              <a:t>…” (Hauge 1978, 8–9). </a:t>
            </a:r>
            <a:endParaRPr lang="en-US" sz="9600" dirty="0"/>
          </a:p>
          <a:p>
            <a:r>
              <a:rPr lang="en-GB" sz="9600" dirty="0"/>
              <a:t>Yusuke Kashiwagi, </a:t>
            </a:r>
            <a:r>
              <a:rPr lang="en-GB" sz="9600" b="1" dirty="0"/>
              <a:t>“If surplus investment funds continue to be channelled mainly into money games instead of being invested to create real capital, the world's productive activities may not rise to higher levels, a growing tempest of trade friction may spread across the world, and the debtor developing countries may be crushed by their growing mountain of debts.” </a:t>
            </a:r>
            <a:r>
              <a:rPr lang="en-GB" sz="9600" dirty="0"/>
              <a:t>(Kashiwagi 1986, 2).</a:t>
            </a:r>
            <a:endParaRPr lang="en-US" sz="9600" dirty="0"/>
          </a:p>
          <a:p>
            <a:endParaRPr lang="en-US" dirty="0"/>
          </a:p>
        </p:txBody>
      </p:sp>
    </p:spTree>
    <p:extLst>
      <p:ext uri="{BB962C8B-B14F-4D97-AF65-F5344CB8AC3E}">
        <p14:creationId xmlns:p14="http://schemas.microsoft.com/office/powerpoint/2010/main" val="785970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83D0D-2725-1305-F66A-E0A2DE575692}"/>
              </a:ext>
            </a:extLst>
          </p:cNvPr>
          <p:cNvSpPr>
            <a:spLocks noGrp="1"/>
          </p:cNvSpPr>
          <p:nvPr>
            <p:ph type="title"/>
          </p:nvPr>
        </p:nvSpPr>
        <p:spPr>
          <a:xfrm>
            <a:off x="670560" y="95702"/>
            <a:ext cx="10683240" cy="598261"/>
          </a:xfrm>
        </p:spPr>
        <p:txBody>
          <a:bodyPr>
            <a:normAutofit fontScale="90000"/>
          </a:bodyPr>
          <a:lstStyle/>
          <a:p>
            <a:r>
              <a:rPr lang="en-US" dirty="0"/>
              <a:t>“a market-based monetary (non) system”</a:t>
            </a:r>
          </a:p>
        </p:txBody>
      </p:sp>
      <p:sp>
        <p:nvSpPr>
          <p:cNvPr id="3" name="Content Placeholder 2">
            <a:extLst>
              <a:ext uri="{FF2B5EF4-FFF2-40B4-BE49-F238E27FC236}">
                <a16:creationId xmlns:a16="http://schemas.microsoft.com/office/drawing/2014/main" id="{1D1A51C4-83CB-4ABD-3DD7-305131F0A3A5}"/>
              </a:ext>
            </a:extLst>
          </p:cNvPr>
          <p:cNvSpPr>
            <a:spLocks noGrp="1"/>
          </p:cNvSpPr>
          <p:nvPr>
            <p:ph idx="1"/>
          </p:nvPr>
        </p:nvSpPr>
        <p:spPr>
          <a:xfrm>
            <a:off x="274864" y="818698"/>
            <a:ext cx="11642271" cy="5943600"/>
          </a:xfrm>
        </p:spPr>
        <p:txBody>
          <a:bodyPr>
            <a:normAutofit fontScale="25000" lnSpcReduction="20000"/>
          </a:bodyPr>
          <a:lstStyle/>
          <a:p>
            <a:pPr marL="0" indent="0">
              <a:lnSpc>
                <a:spcPct val="120000"/>
              </a:lnSpc>
              <a:buNone/>
              <a:defRPr/>
            </a:pPr>
            <a:r>
              <a:rPr lang="en-GB" sz="6000" kern="0" dirty="0">
                <a:cs typeface="Times New Roman" panose="02020603050405020304" pitchFamily="18" charset="0"/>
              </a:rPr>
              <a:t>Guido Carli, Governor, Bank of Italy “</a:t>
            </a:r>
            <a:r>
              <a:rPr lang="en-GB" sz="6000" b="1" kern="0" dirty="0">
                <a:cs typeface="Times New Roman" panose="02020603050405020304" pitchFamily="18" charset="0"/>
              </a:rPr>
              <a:t>during this period the international monetary system shifted out of the domain of the official international institutions: the private banking system took over the functions proper to an official institution</a:t>
            </a:r>
            <a:r>
              <a:rPr lang="en-GB" sz="6000" kern="0" dirty="0">
                <a:cs typeface="Times New Roman" panose="02020603050405020304" pitchFamily="18" charset="0"/>
              </a:rPr>
              <a:t>. … [From the] assumption by the private banking system of the function of a clearing union, which according to Keynes ought to have been performed by the International Monetary Fund … certain conclusions may be drawn. The most important, I think, is that </a:t>
            </a:r>
            <a:r>
              <a:rPr lang="en-GB" sz="6000" b="1" kern="0" dirty="0">
                <a:cs typeface="Times New Roman" panose="02020603050405020304" pitchFamily="18" charset="0"/>
              </a:rPr>
              <a:t>there is at present no international monetary system, that is, there is no official institution</a:t>
            </a:r>
            <a:r>
              <a:rPr lang="en-GB" sz="6000" kern="0" dirty="0">
                <a:cs typeface="Times New Roman" panose="02020603050405020304" pitchFamily="18" charset="0"/>
              </a:rPr>
              <a:t> … </a:t>
            </a:r>
            <a:r>
              <a:rPr lang="en-GB" sz="6000" b="1" kern="0" dirty="0">
                <a:cs typeface="Times New Roman" panose="02020603050405020304" pitchFamily="18" charset="0"/>
              </a:rPr>
              <a:t>the function of creating international liquidity has been transferred from official institutions to private ones</a:t>
            </a:r>
            <a:r>
              <a:rPr lang="en-GB" sz="6000" kern="0" dirty="0">
                <a:cs typeface="Times New Roman" panose="02020603050405020304" pitchFamily="18" charset="0"/>
              </a:rPr>
              <a:t>” (Carli 1976, 6). </a:t>
            </a:r>
            <a:endParaRPr lang="en-US" sz="6000" kern="0" dirty="0">
              <a:cs typeface="Times New Roman" panose="02020603050405020304" pitchFamily="18" charset="0"/>
            </a:endParaRPr>
          </a:p>
          <a:p>
            <a:pPr marL="0">
              <a:lnSpc>
                <a:spcPct val="120000"/>
              </a:lnSpc>
              <a:spcAft>
                <a:spcPts val="800"/>
              </a:spcAft>
              <a:buNone/>
            </a:pPr>
            <a:r>
              <a:rPr lang="en-GB" sz="6000" kern="0" dirty="0">
                <a:cs typeface="Times New Roman" panose="02020603050405020304" pitchFamily="18" charset="0"/>
              </a:rPr>
              <a:t>Joannes Witteveen: “</a:t>
            </a:r>
            <a:r>
              <a:rPr lang="en-GB" sz="6000" b="1" kern="0" dirty="0">
                <a:cs typeface="Times New Roman" panose="02020603050405020304" pitchFamily="18" charset="0"/>
              </a:rPr>
              <a:t>rapid growth of international lending by commercial banks t</a:t>
            </a:r>
            <a:r>
              <a:rPr lang="en-GB" sz="6000" b="1" kern="0" dirty="0">
                <a:effectLst/>
                <a:ea typeface="Times New Roman" panose="02020603050405020304" pitchFamily="18" charset="0"/>
                <a:cs typeface="Times New Roman" panose="02020603050405020304" pitchFamily="18" charset="0"/>
              </a:rPr>
              <a:t>hrough Euromarkets and other offshore markets, </a:t>
            </a:r>
            <a:r>
              <a:rPr lang="en-GB" sz="6000" kern="0" dirty="0">
                <a:effectLst/>
                <a:ea typeface="Times New Roman" panose="02020603050405020304" pitchFamily="18" charset="0"/>
                <a:cs typeface="Times New Roman" panose="02020603050405020304" pitchFamily="18" charset="0"/>
              </a:rPr>
              <a:t>The role of governments in this financial system has weakened and could be described by saying that </a:t>
            </a:r>
            <a:r>
              <a:rPr lang="en-GB" sz="6000" b="1" kern="0" dirty="0">
                <a:effectLst/>
                <a:ea typeface="Times New Roman" panose="02020603050405020304" pitchFamily="18" charset="0"/>
                <a:cs typeface="Times New Roman" panose="02020603050405020304" pitchFamily="18" charset="0"/>
              </a:rPr>
              <a:t>governments now participate as partners with commercial banks in a market-based monetary system</a:t>
            </a:r>
            <a:r>
              <a:rPr lang="en-GB" sz="6000" kern="0" dirty="0">
                <a:effectLst/>
                <a:ea typeface="Times New Roman" panose="02020603050405020304" pitchFamily="18" charset="0"/>
                <a:cs typeface="Times New Roman" panose="02020603050405020304" pitchFamily="18" charset="0"/>
              </a:rPr>
              <a:t>.” He even notes that “Many central banks, acting like private investors,” </a:t>
            </a:r>
            <a:r>
              <a:rPr lang="en-GB" sz="6000" kern="0" dirty="0">
                <a:effectLst/>
                <a:ea typeface="Aptos" panose="020B0004020202020204" pitchFamily="34" charset="0"/>
                <a:cs typeface="Times New Roman" panose="02020603050405020304" pitchFamily="18" charset="0"/>
              </a:rPr>
              <a:t>(Witteveen 1983, 4–5)</a:t>
            </a:r>
            <a:r>
              <a:rPr lang="en-GB" sz="6000" kern="0" dirty="0">
                <a:effectLst/>
                <a:ea typeface="Times New Roman" panose="02020603050405020304" pitchFamily="18" charset="0"/>
                <a:cs typeface="Times New Roman" panose="02020603050405020304" pitchFamily="18" charset="0"/>
              </a:rPr>
              <a:t>.</a:t>
            </a:r>
            <a:endParaRPr lang="en-US" sz="6000" kern="100" dirty="0">
              <a:ea typeface="Times New Roman" panose="02020603050405020304" pitchFamily="18" charset="0"/>
              <a:cs typeface="Times New Roman" panose="02020603050405020304" pitchFamily="18" charset="0"/>
            </a:endParaRPr>
          </a:p>
          <a:p>
            <a:pPr marL="0" marR="0">
              <a:lnSpc>
                <a:spcPct val="120000"/>
              </a:lnSpc>
              <a:spcAft>
                <a:spcPts val="800"/>
              </a:spcAft>
              <a:buNone/>
            </a:pPr>
            <a:r>
              <a:rPr lang="en-GB" sz="6000" kern="0" dirty="0">
                <a:effectLst/>
                <a:ea typeface="Times New Roman" panose="02020603050405020304" pitchFamily="18" charset="0"/>
                <a:cs typeface="Times New Roman" panose="02020603050405020304" pitchFamily="18" charset="0"/>
              </a:rPr>
              <a:t>Witteveen </a:t>
            </a:r>
            <a:r>
              <a:rPr lang="en-GB" sz="6000" kern="100" dirty="0">
                <a:effectLst/>
                <a:ea typeface="Aptos" panose="020B0004020202020204" pitchFamily="34" charset="0"/>
                <a:cs typeface="Times New Roman" panose="02020603050405020304" pitchFamily="18" charset="0"/>
              </a:rPr>
              <a:t>(1983, 2)</a:t>
            </a:r>
            <a:r>
              <a:rPr lang="en-GB" sz="6000" kern="0" dirty="0">
                <a:effectLst/>
                <a:ea typeface="Times New Roman" panose="02020603050405020304" pitchFamily="18" charset="0"/>
                <a:cs typeface="Times New Roman" panose="02020603050405020304" pitchFamily="18" charset="0"/>
              </a:rPr>
              <a:t> observed, “</a:t>
            </a:r>
            <a:r>
              <a:rPr lang="en-GB" sz="6000" b="1" kern="0" dirty="0">
                <a:effectLst/>
                <a:ea typeface="Times New Roman" panose="02020603050405020304" pitchFamily="18" charset="0"/>
                <a:cs typeface="Times New Roman" panose="02020603050405020304" pitchFamily="18" charset="0"/>
              </a:rPr>
              <a:t>there is at present no international monetary system. Our monetary system is in a rather frightening state.” </a:t>
            </a:r>
          </a:p>
          <a:p>
            <a:pPr marL="0" marR="0">
              <a:lnSpc>
                <a:spcPct val="120000"/>
              </a:lnSpc>
              <a:spcAft>
                <a:spcPts val="800"/>
              </a:spcAft>
              <a:buNone/>
            </a:pPr>
            <a:r>
              <a:rPr lang="en-GB" sz="6000" kern="0" dirty="0">
                <a:effectLst/>
                <a:ea typeface="Times New Roman" panose="02020603050405020304" pitchFamily="18" charset="0"/>
                <a:cs typeface="Times New Roman" panose="02020603050405020304" pitchFamily="18" charset="0"/>
              </a:rPr>
              <a:t>Gabriel Hauge </a:t>
            </a:r>
            <a:r>
              <a:rPr lang="en-GB" sz="6000" kern="100" dirty="0">
                <a:effectLst/>
                <a:ea typeface="Aptos" panose="020B0004020202020204" pitchFamily="34" charset="0"/>
                <a:cs typeface="Times New Roman" panose="02020603050405020304" pitchFamily="18" charset="0"/>
              </a:rPr>
              <a:t>(1978, 5)</a:t>
            </a:r>
            <a:r>
              <a:rPr lang="en-GB" sz="6000" kern="0" dirty="0">
                <a:effectLst/>
                <a:ea typeface="Times New Roman" panose="02020603050405020304" pitchFamily="18" charset="0"/>
                <a:cs typeface="Times New Roman" panose="02020603050405020304" pitchFamily="18" charset="0"/>
              </a:rPr>
              <a:t> “</a:t>
            </a:r>
            <a:r>
              <a:rPr lang="en-GB" sz="6000" b="1" kern="0" dirty="0">
                <a:effectLst/>
                <a:ea typeface="Times New Roman" panose="02020603050405020304" pitchFamily="18" charset="0"/>
                <a:cs typeface="Times New Roman" panose="02020603050405020304" pitchFamily="18" charset="0"/>
              </a:rPr>
              <a:t>we do not have a monetary system,</a:t>
            </a:r>
            <a:r>
              <a:rPr lang="en-GB" sz="6000" kern="0" dirty="0">
                <a:effectLst/>
                <a:ea typeface="Times New Roman" panose="02020603050405020304" pitchFamily="18" charset="0"/>
                <a:cs typeface="Times New Roman" panose="02020603050405020304" pitchFamily="18" charset="0"/>
              </a:rPr>
              <a:t> rather an improvised network of arrangements serving the financial markets around the world.” </a:t>
            </a:r>
          </a:p>
          <a:p>
            <a:pPr marL="0" marR="0">
              <a:lnSpc>
                <a:spcPct val="120000"/>
              </a:lnSpc>
              <a:spcAft>
                <a:spcPts val="800"/>
              </a:spcAft>
              <a:buNone/>
            </a:pPr>
            <a:r>
              <a:rPr lang="en-GB" sz="6000" kern="0" dirty="0">
                <a:effectLst/>
                <a:ea typeface="Times New Roman" panose="02020603050405020304" pitchFamily="18" charset="0"/>
                <a:cs typeface="Times New Roman" panose="02020603050405020304" pitchFamily="18" charset="0"/>
              </a:rPr>
              <a:t>Alan Greenspan: “</a:t>
            </a:r>
            <a:r>
              <a:rPr lang="en-GB" sz="6000" b="1" kern="0" dirty="0">
                <a:effectLst/>
                <a:ea typeface="Times New Roman" panose="02020603050405020304" pitchFamily="18" charset="0"/>
                <a:cs typeface="Times New Roman" panose="02020603050405020304" pitchFamily="18" charset="0"/>
              </a:rPr>
              <a:t>The global financial system has been evolving rapidly in recent years … resulting in a massive increase in capital flows. … We do not as yet fully understand the new system's dynamics</a:t>
            </a:r>
            <a:r>
              <a:rPr lang="en-GB" sz="6000" kern="0" dirty="0">
                <a:effectLst/>
                <a:ea typeface="Times New Roman" panose="02020603050405020304" pitchFamily="18" charset="0"/>
                <a:cs typeface="Times New Roman" panose="02020603050405020304" pitchFamily="18" charset="0"/>
              </a:rPr>
              <a:t>. We are learning fast and need to update and modify our institutions and practices to reduce the risks inherent in the new regime.” The “new system dynamics” was thus characterised by the recognition that the main problem facing international financial stability was no longer current account crises, but capital account crises </a:t>
            </a:r>
            <a:r>
              <a:rPr lang="en-GB" sz="6000" kern="100" dirty="0">
                <a:effectLst/>
                <a:ea typeface="Aptos" panose="020B0004020202020204" pitchFamily="34" charset="0"/>
                <a:cs typeface="Times New Roman" panose="02020603050405020304" pitchFamily="18" charset="0"/>
              </a:rPr>
              <a:t>(Greenspan, 1998)</a:t>
            </a:r>
            <a:r>
              <a:rPr lang="en-GB" sz="6000" kern="0" dirty="0">
                <a:effectLst/>
                <a:ea typeface="Times New Roman" panose="02020603050405020304" pitchFamily="18" charset="0"/>
                <a:cs typeface="Times New Roman" panose="02020603050405020304" pitchFamily="18" charset="0"/>
              </a:rPr>
              <a:t>.</a:t>
            </a:r>
            <a:endParaRPr lang="en-US" sz="6000" kern="100" dirty="0">
              <a:effectLst/>
              <a:ea typeface="Aptos" panose="020B0004020202020204" pitchFamily="34" charset="0"/>
              <a:cs typeface="Times New Roman" panose="02020603050405020304" pitchFamily="18" charset="0"/>
            </a:endParaRPr>
          </a:p>
          <a:p>
            <a:pPr marL="0" marR="0">
              <a:lnSpc>
                <a:spcPct val="120000"/>
              </a:lnSpc>
              <a:spcAft>
                <a:spcPts val="800"/>
              </a:spcAft>
              <a:buNone/>
            </a:pPr>
            <a:r>
              <a:rPr lang="en-GB" sz="6000" kern="0" dirty="0">
                <a:effectLst/>
                <a:ea typeface="Times New Roman" panose="02020603050405020304" pitchFamily="18" charset="0"/>
                <a:cs typeface="Times New Roman" panose="02020603050405020304" pitchFamily="18" charset="0"/>
              </a:rPr>
              <a:t> </a:t>
            </a:r>
          </a:p>
          <a:p>
            <a:pPr marL="0" marR="0">
              <a:lnSpc>
                <a:spcPct val="200000"/>
              </a:lnSpc>
              <a:spcAft>
                <a:spcPts val="800"/>
              </a:spcAft>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638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6F7CC-4CBA-DB81-E611-046AACC07524}"/>
              </a:ext>
            </a:extLst>
          </p:cNvPr>
          <p:cNvSpPr>
            <a:spLocks noGrp="1"/>
          </p:cNvSpPr>
          <p:nvPr>
            <p:ph type="title"/>
          </p:nvPr>
        </p:nvSpPr>
        <p:spPr>
          <a:xfrm>
            <a:off x="449036" y="265044"/>
            <a:ext cx="10904764" cy="569843"/>
          </a:xfrm>
        </p:spPr>
        <p:txBody>
          <a:bodyPr>
            <a:noAutofit/>
          </a:bodyPr>
          <a:lstStyle/>
          <a:p>
            <a:r>
              <a:rPr lang="en-US" sz="3600" dirty="0"/>
              <a:t>Who Won?  Multinational Institutions = Empires?</a:t>
            </a:r>
          </a:p>
        </p:txBody>
      </p:sp>
      <p:sp>
        <p:nvSpPr>
          <p:cNvPr id="3" name="Content Placeholder 2">
            <a:extLst>
              <a:ext uri="{FF2B5EF4-FFF2-40B4-BE49-F238E27FC236}">
                <a16:creationId xmlns:a16="http://schemas.microsoft.com/office/drawing/2014/main" id="{0EB328FB-3774-F688-67C6-9C83CD8323E5}"/>
              </a:ext>
            </a:extLst>
          </p:cNvPr>
          <p:cNvSpPr>
            <a:spLocks noGrp="1"/>
          </p:cNvSpPr>
          <p:nvPr>
            <p:ph idx="1"/>
          </p:nvPr>
        </p:nvSpPr>
        <p:spPr>
          <a:xfrm>
            <a:off x="838200" y="1007165"/>
            <a:ext cx="10515600" cy="5485709"/>
          </a:xfrm>
        </p:spPr>
        <p:txBody>
          <a:bodyPr>
            <a:normAutofit lnSpcReduction="10000"/>
          </a:bodyPr>
          <a:lstStyle/>
          <a:p>
            <a:r>
              <a:rPr lang="en-US" dirty="0"/>
              <a:t>The Globalists were already busy inside the League promoting free trade, capital flows and the return to the gold standard</a:t>
            </a:r>
          </a:p>
          <a:p>
            <a:r>
              <a:rPr lang="en-US" dirty="0"/>
              <a:t>Globalism became “multinationalism”:</a:t>
            </a:r>
          </a:p>
          <a:p>
            <a:r>
              <a:rPr lang="en-US" dirty="0"/>
              <a:t>New nations signed away their domestic policy Sovereignty to the dominium of multinational </a:t>
            </a:r>
            <a:r>
              <a:rPr lang="en-US" dirty="0" err="1"/>
              <a:t>organisations</a:t>
            </a:r>
            <a:endParaRPr lang="en-US" dirty="0"/>
          </a:p>
          <a:p>
            <a:pPr lvl="1"/>
            <a:r>
              <a:rPr lang="en-US" dirty="0"/>
              <a:t>GATT – trade and tariff rules becomes WTO rules based playing field</a:t>
            </a:r>
          </a:p>
          <a:p>
            <a:pPr lvl="1"/>
            <a:r>
              <a:rPr lang="en-US" dirty="0"/>
              <a:t>IBRD –private capital flows with government and multinational guarantee</a:t>
            </a:r>
          </a:p>
          <a:p>
            <a:pPr lvl="1"/>
            <a:r>
              <a:rPr lang="en-US" dirty="0"/>
              <a:t>IMF – ersatz gold standard to produce exchange rate stability  -- based on external equilibrium</a:t>
            </a:r>
          </a:p>
          <a:p>
            <a:pPr lvl="2"/>
            <a:r>
              <a:rPr lang="en-US" dirty="0"/>
              <a:t>Extra-governmental imposition of market adjustment</a:t>
            </a:r>
          </a:p>
          <a:p>
            <a:r>
              <a:rPr lang="en-US" dirty="0"/>
              <a:t>This is now the “External Constraint” of “Austerity” policy on developing countries  – </a:t>
            </a:r>
          </a:p>
          <a:p>
            <a:r>
              <a:rPr lang="en-US" b="1" dirty="0"/>
              <a:t>It is the </a:t>
            </a:r>
            <a:r>
              <a:rPr lang="en-US" b="1" dirty="0" err="1"/>
              <a:t>Globalisation</a:t>
            </a:r>
            <a:r>
              <a:rPr lang="en-US" b="1" dirty="0"/>
              <a:t> of Geneva School/Montesquieu rules</a:t>
            </a:r>
          </a:p>
        </p:txBody>
      </p:sp>
    </p:spTree>
    <p:extLst>
      <p:ext uri="{BB962C8B-B14F-4D97-AF65-F5344CB8AC3E}">
        <p14:creationId xmlns:p14="http://schemas.microsoft.com/office/powerpoint/2010/main" val="4273662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37199-E632-13D6-7E04-A3C241AE9D8C}"/>
              </a:ext>
            </a:extLst>
          </p:cNvPr>
          <p:cNvSpPr>
            <a:spLocks noGrp="1"/>
          </p:cNvSpPr>
          <p:nvPr>
            <p:ph type="title"/>
          </p:nvPr>
        </p:nvSpPr>
        <p:spPr>
          <a:xfrm>
            <a:off x="838200" y="182246"/>
            <a:ext cx="10515600" cy="769408"/>
          </a:xfrm>
        </p:spPr>
        <p:txBody>
          <a:bodyPr/>
          <a:lstStyle/>
          <a:p>
            <a:r>
              <a:rPr lang="en-US" dirty="0"/>
              <a:t>The Limits on Economic Development</a:t>
            </a:r>
          </a:p>
        </p:txBody>
      </p:sp>
      <p:sp>
        <p:nvSpPr>
          <p:cNvPr id="3" name="Content Placeholder 2">
            <a:extLst>
              <a:ext uri="{FF2B5EF4-FFF2-40B4-BE49-F238E27FC236}">
                <a16:creationId xmlns:a16="http://schemas.microsoft.com/office/drawing/2014/main" id="{7A483BA3-50D5-BD65-7A4B-EA0204F9EC93}"/>
              </a:ext>
            </a:extLst>
          </p:cNvPr>
          <p:cNvSpPr>
            <a:spLocks noGrp="1"/>
          </p:cNvSpPr>
          <p:nvPr>
            <p:ph idx="1"/>
          </p:nvPr>
        </p:nvSpPr>
        <p:spPr>
          <a:xfrm>
            <a:off x="389467" y="951654"/>
            <a:ext cx="11463866" cy="5906345"/>
          </a:xfrm>
        </p:spPr>
        <p:txBody>
          <a:bodyPr>
            <a:normAutofit/>
          </a:bodyPr>
          <a:lstStyle/>
          <a:p>
            <a:r>
              <a:rPr lang="en-US" dirty="0"/>
              <a:t>Objective: Increase National Productivity</a:t>
            </a:r>
          </a:p>
          <a:p>
            <a:r>
              <a:rPr lang="en-US" dirty="0"/>
              <a:t>Solution: Sectoral Balance: Agriculture/Industry</a:t>
            </a:r>
          </a:p>
          <a:p>
            <a:pPr lvl="1"/>
            <a:r>
              <a:rPr lang="en-US" dirty="0"/>
              <a:t>unlimited supplies of land/</a:t>
            </a:r>
            <a:r>
              <a:rPr lang="en-US" dirty="0" err="1"/>
              <a:t>labour</a:t>
            </a:r>
            <a:r>
              <a:rPr lang="en-US" dirty="0"/>
              <a:t> – shift </a:t>
            </a:r>
            <a:r>
              <a:rPr lang="en-US" dirty="0" err="1"/>
              <a:t>labour</a:t>
            </a:r>
            <a:r>
              <a:rPr lang="en-US" dirty="0"/>
              <a:t> to manufacturing</a:t>
            </a:r>
          </a:p>
          <a:p>
            <a:pPr lvl="1"/>
            <a:r>
              <a:rPr lang="en-US" dirty="0"/>
              <a:t>Requires capital investment</a:t>
            </a:r>
          </a:p>
          <a:p>
            <a:pPr lvl="1"/>
            <a:r>
              <a:rPr lang="en-US" dirty="0"/>
              <a:t>Requires imports from developed countries</a:t>
            </a:r>
          </a:p>
          <a:p>
            <a:pPr lvl="1"/>
            <a:r>
              <a:rPr lang="en-US" dirty="0"/>
              <a:t>Low domestic income mean low domestic and saving</a:t>
            </a:r>
          </a:p>
          <a:p>
            <a:pPr lvl="1"/>
            <a:r>
              <a:rPr lang="en-US" dirty="0"/>
              <a:t>Developed country capital goods exports</a:t>
            </a:r>
          </a:p>
          <a:p>
            <a:pPr lvl="1"/>
            <a:r>
              <a:rPr lang="en-US" dirty="0"/>
              <a:t>Developing country current account deficit</a:t>
            </a:r>
          </a:p>
          <a:p>
            <a:pPr lvl="1"/>
            <a:r>
              <a:rPr lang="en-US" dirty="0"/>
              <a:t>Balanced by borrowing foreign savings </a:t>
            </a:r>
          </a:p>
          <a:p>
            <a:pPr lvl="1"/>
            <a:r>
              <a:rPr lang="en-US" dirty="0"/>
              <a:t>Debt service multiplies current account deficit</a:t>
            </a:r>
          </a:p>
          <a:p>
            <a:r>
              <a:rPr lang="en-US" dirty="0"/>
              <a:t>Development financing becomes a debt service problem</a:t>
            </a:r>
          </a:p>
          <a:p>
            <a:r>
              <a:rPr lang="en-US" dirty="0"/>
              <a:t>Problem is meeting External debt burden</a:t>
            </a:r>
          </a:p>
          <a:p>
            <a:r>
              <a:rPr lang="en-US" dirty="0"/>
              <a:t>Requires export surplus to generate the savings the country didn’t have</a:t>
            </a:r>
          </a:p>
        </p:txBody>
      </p:sp>
    </p:spTree>
    <p:extLst>
      <p:ext uri="{BB962C8B-B14F-4D97-AF65-F5344CB8AC3E}">
        <p14:creationId xmlns:p14="http://schemas.microsoft.com/office/powerpoint/2010/main" val="2726472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6E3E6-6216-44D5-7B43-EDBD8536A3AC}"/>
              </a:ext>
            </a:extLst>
          </p:cNvPr>
          <p:cNvSpPr>
            <a:spLocks noGrp="1"/>
          </p:cNvSpPr>
          <p:nvPr>
            <p:ph type="title"/>
          </p:nvPr>
        </p:nvSpPr>
        <p:spPr>
          <a:xfrm>
            <a:off x="683078" y="177347"/>
            <a:ext cx="10804071" cy="475796"/>
          </a:xfrm>
        </p:spPr>
        <p:txBody>
          <a:bodyPr>
            <a:normAutofit fontScale="90000"/>
          </a:bodyPr>
          <a:lstStyle/>
          <a:p>
            <a:r>
              <a:rPr lang="en-US" dirty="0"/>
              <a:t> Bretton Woods </a:t>
            </a:r>
            <a:r>
              <a:rPr lang="en-US" sz="4000" dirty="0"/>
              <a:t>and Investment/Consumption Balance</a:t>
            </a:r>
          </a:p>
        </p:txBody>
      </p:sp>
      <p:sp>
        <p:nvSpPr>
          <p:cNvPr id="3" name="Content Placeholder 2">
            <a:extLst>
              <a:ext uri="{FF2B5EF4-FFF2-40B4-BE49-F238E27FC236}">
                <a16:creationId xmlns:a16="http://schemas.microsoft.com/office/drawing/2014/main" id="{035FDE2A-BCA2-6FC4-BD61-7AEFB068C60F}"/>
              </a:ext>
            </a:extLst>
          </p:cNvPr>
          <p:cNvSpPr>
            <a:spLocks noGrp="1"/>
          </p:cNvSpPr>
          <p:nvPr>
            <p:ph idx="1"/>
          </p:nvPr>
        </p:nvSpPr>
        <p:spPr>
          <a:xfrm>
            <a:off x="195943" y="910318"/>
            <a:ext cx="11586482" cy="6053818"/>
          </a:xfrm>
        </p:spPr>
        <p:txBody>
          <a:bodyPr>
            <a:noAutofit/>
          </a:bodyPr>
          <a:lstStyle/>
          <a:p>
            <a:pPr marL="8659" marR="31172" lvl="0" indent="0">
              <a:lnSpc>
                <a:spcPct val="100000"/>
              </a:lnSpc>
              <a:spcBef>
                <a:spcPts val="133"/>
              </a:spcBef>
              <a:buNone/>
              <a:defRPr/>
            </a:pPr>
            <a:r>
              <a:rPr lang="en-US" sz="2000" b="1" dirty="0">
                <a:solidFill>
                  <a:prstClr val="black"/>
                </a:solidFill>
                <a:latin typeface="Times New Roman"/>
                <a:cs typeface="Times New Roman"/>
              </a:rPr>
              <a:t>Balogh</a:t>
            </a:r>
            <a:r>
              <a:rPr lang="en-US" sz="2000" b="1" spc="-20" dirty="0">
                <a:solidFill>
                  <a:prstClr val="black"/>
                </a:solidFill>
                <a:latin typeface="Times New Roman"/>
                <a:cs typeface="Times New Roman"/>
              </a:rPr>
              <a:t> </a:t>
            </a:r>
            <a:r>
              <a:rPr lang="en-US" sz="2000" b="1" dirty="0">
                <a:solidFill>
                  <a:prstClr val="black"/>
                </a:solidFill>
                <a:latin typeface="Times New Roman"/>
                <a:cs typeface="Times New Roman"/>
              </a:rPr>
              <a:t>(1949),</a:t>
            </a:r>
            <a:r>
              <a:rPr lang="en-US" sz="2000" b="1" spc="-17" dirty="0">
                <a:solidFill>
                  <a:prstClr val="black"/>
                </a:solidFill>
                <a:latin typeface="Times New Roman"/>
                <a:cs typeface="Times New Roman"/>
              </a:rPr>
              <a:t> </a:t>
            </a:r>
            <a:r>
              <a:rPr lang="en-US" sz="2000" b="1" dirty="0">
                <a:solidFill>
                  <a:prstClr val="black"/>
                </a:solidFill>
                <a:latin typeface="Times New Roman"/>
                <a:cs typeface="Times New Roman"/>
              </a:rPr>
              <a:t>Balogh.</a:t>
            </a:r>
            <a:r>
              <a:rPr lang="en-US" sz="2000" b="1" spc="-20" dirty="0">
                <a:solidFill>
                  <a:prstClr val="black"/>
                </a:solidFill>
                <a:latin typeface="Times New Roman"/>
                <a:cs typeface="Times New Roman"/>
              </a:rPr>
              <a:t> </a:t>
            </a:r>
            <a:r>
              <a:rPr lang="en-US" sz="2000" b="1" dirty="0">
                <a:solidFill>
                  <a:prstClr val="black"/>
                </a:solidFill>
                <a:latin typeface="Times New Roman"/>
                <a:cs typeface="Times New Roman"/>
              </a:rPr>
              <a:t>and</a:t>
            </a:r>
            <a:r>
              <a:rPr lang="en-US" sz="2000" b="1" spc="-17" dirty="0">
                <a:solidFill>
                  <a:prstClr val="black"/>
                </a:solidFill>
                <a:latin typeface="Times New Roman"/>
                <a:cs typeface="Times New Roman"/>
              </a:rPr>
              <a:t> </a:t>
            </a:r>
            <a:r>
              <a:rPr lang="en-US" sz="2000" b="1" dirty="0">
                <a:solidFill>
                  <a:prstClr val="black"/>
                </a:solidFill>
                <a:latin typeface="Times New Roman"/>
                <a:cs typeface="Times New Roman"/>
              </a:rPr>
              <a:t>Schumacher,</a:t>
            </a:r>
            <a:r>
              <a:rPr lang="en-US" sz="2000" b="1" spc="-20" dirty="0">
                <a:solidFill>
                  <a:prstClr val="black"/>
                </a:solidFill>
                <a:latin typeface="Times New Roman"/>
                <a:cs typeface="Times New Roman"/>
              </a:rPr>
              <a:t> </a:t>
            </a:r>
            <a:r>
              <a:rPr lang="en-US" sz="2000" b="1" dirty="0">
                <a:solidFill>
                  <a:prstClr val="black"/>
                </a:solidFill>
                <a:latin typeface="Times New Roman"/>
                <a:cs typeface="Times New Roman"/>
              </a:rPr>
              <a:t>(1949)</a:t>
            </a:r>
            <a:r>
              <a:rPr lang="en-US" sz="1300" b="1" dirty="0">
                <a:solidFill>
                  <a:prstClr val="black"/>
                </a:solidFill>
                <a:latin typeface="Times New Roman"/>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Bretton</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Woods</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Agreements ignored </a:t>
            </a:r>
            <a:r>
              <a:rPr kumimoji="0" lang="en-US" sz="13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1" i="0" u="none" strike="noStrike" kern="1200" cap="none" spc="-7" normalizeH="0" baseline="0" noProof="0" dirty="0">
                <a:ln>
                  <a:noFill/>
                </a:ln>
                <a:solidFill>
                  <a:prstClr val="black"/>
                </a:solidFill>
                <a:effectLst/>
                <a:uLnTx/>
                <a:uFillTx/>
                <a:latin typeface="Times New Roman"/>
                <a:ea typeface="+mn-ea"/>
                <a:cs typeface="Times New Roman"/>
              </a:rPr>
              <a:t>unbalanced </a:t>
            </a:r>
            <a:r>
              <a:rPr kumimoji="0" lang="en-US" sz="1300" b="1" i="0" u="none" strike="noStrike" kern="1200" cap="none" spc="0" normalizeH="0" baseline="0" noProof="0" dirty="0">
                <a:ln>
                  <a:noFill/>
                </a:ln>
                <a:solidFill>
                  <a:prstClr val="black"/>
                </a:solidFill>
                <a:effectLst/>
                <a:uLnTx/>
                <a:uFillTx/>
                <a:latin typeface="Times New Roman"/>
                <a:ea typeface="+mn-ea"/>
                <a:cs typeface="Times New Roman"/>
              </a:rPr>
              <a:t>productive</a:t>
            </a:r>
            <a:r>
              <a:rPr kumimoji="0" lang="en-US" sz="13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1" i="0" u="none" strike="noStrike" kern="1200" cap="none" spc="0" normalizeH="0" baseline="0" noProof="0" dirty="0">
                <a:ln>
                  <a:noFill/>
                </a:ln>
                <a:solidFill>
                  <a:prstClr val="black"/>
                </a:solidFill>
                <a:effectLst/>
                <a:uLnTx/>
                <a:uFillTx/>
                <a:latin typeface="Times New Roman"/>
                <a:ea typeface="+mn-ea"/>
                <a:cs typeface="Times New Roman"/>
              </a:rPr>
              <a:t>structure</a:t>
            </a:r>
            <a:r>
              <a:rPr kumimoji="0" lang="en-US" sz="13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that</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err="1">
                <a:ln>
                  <a:noFill/>
                </a:ln>
                <a:solidFill>
                  <a:prstClr val="black"/>
                </a:solidFill>
                <a:effectLst/>
                <a:uLnTx/>
                <a:uFillTx/>
                <a:latin typeface="Times New Roman"/>
                <a:ea typeface="+mn-ea"/>
                <a:cs typeface="Times New Roman"/>
              </a:rPr>
              <a:t>characterised</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most</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developing</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countries</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the problems of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primary</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commodity</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dependence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and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appropriate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balance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between</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investment</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expand</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income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via</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multiplier</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effect</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and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expansion of</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consumption</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goods</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ensure</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an</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accommodating</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expansion</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real</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incomes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domestic</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consumption.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p>
          <a:p>
            <a:pPr marL="8659" marR="31172" lvl="0" indent="0">
              <a:lnSpc>
                <a:spcPct val="100000"/>
              </a:lnSpc>
              <a:spcBef>
                <a:spcPts val="133"/>
              </a:spcBef>
              <a:buNone/>
              <a:defRPr/>
            </a:pP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Rather</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than</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Soviet style quantitative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planning,</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early</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development</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theorists</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built</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the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experience</a:t>
            </a:r>
            <a:r>
              <a:rPr kumimoji="0" lang="en-US" sz="13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war</a:t>
            </a:r>
            <a:r>
              <a:rPr kumimoji="0" lang="en-US" sz="13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planning</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3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formulate</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development</a:t>
            </a:r>
            <a:r>
              <a:rPr kumimoji="0" lang="en-US" sz="13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strategies</a:t>
            </a:r>
            <a:r>
              <a:rPr kumimoji="0" lang="en-US" sz="13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based</a:t>
            </a:r>
            <a:r>
              <a:rPr kumimoji="0" lang="en-US" sz="13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sectoral</a:t>
            </a:r>
            <a:r>
              <a:rPr kumimoji="0" lang="en-US" sz="13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interrelations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such</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as</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represented</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by</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input</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output</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tables</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that</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were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becoming</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popular</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1950s.</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p>
          <a:p>
            <a:pPr marL="8659" marR="31172" lvl="0" indent="0">
              <a:lnSpc>
                <a:spcPct val="100000"/>
              </a:lnSpc>
              <a:spcBef>
                <a:spcPts val="133"/>
              </a:spcBef>
              <a:buNone/>
              <a:defRPr/>
            </a:pPr>
            <a:endParaRPr kumimoji="0" lang="en-US" sz="1300" b="0" i="0" u="none" strike="noStrike" kern="1200" cap="none" spc="0" normalizeH="0" baseline="0" noProof="0" dirty="0">
              <a:ln>
                <a:noFill/>
              </a:ln>
              <a:solidFill>
                <a:prstClr val="black"/>
              </a:solidFill>
              <a:effectLst/>
              <a:uLnTx/>
              <a:uFillTx/>
              <a:latin typeface="Times New Roman"/>
              <a:ea typeface="+mn-ea"/>
              <a:cs typeface="Times New Roman"/>
            </a:endParaRPr>
          </a:p>
          <a:p>
            <a:pPr marL="51953" marR="81826" lvl="0" indent="25977"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black"/>
                </a:solidFill>
                <a:effectLst/>
                <a:uLnTx/>
                <a:uFillTx/>
                <a:latin typeface="Times New Roman"/>
                <a:ea typeface="+mn-ea"/>
                <a:cs typeface="Times New Roman"/>
              </a:rPr>
              <a:t>Kalecki</a:t>
            </a:r>
            <a:r>
              <a:rPr kumimoji="0" lang="en-US" sz="20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2000" b="1" i="0" u="none" strike="noStrike" kern="1200" cap="none" spc="0" normalizeH="0" baseline="0" noProof="0" dirty="0">
                <a:ln>
                  <a:noFill/>
                </a:ln>
                <a:solidFill>
                  <a:prstClr val="black"/>
                </a:solidFill>
                <a:effectLst/>
                <a:uLnTx/>
                <a:uFillTx/>
                <a:latin typeface="Times New Roman"/>
                <a:ea typeface="+mn-ea"/>
                <a:cs typeface="Times New Roman"/>
              </a:rPr>
              <a:t>(World</a:t>
            </a:r>
            <a:r>
              <a:rPr kumimoji="0" lang="en-US" sz="20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2000" b="1" i="0" u="none" strike="noStrike" kern="1200" cap="none" spc="0" normalizeH="0" baseline="0" noProof="0" dirty="0">
                <a:ln>
                  <a:noFill/>
                </a:ln>
                <a:solidFill>
                  <a:prstClr val="black"/>
                </a:solidFill>
                <a:effectLst/>
                <a:uLnTx/>
                <a:uFillTx/>
                <a:latin typeface="Times New Roman"/>
                <a:ea typeface="+mn-ea"/>
                <a:cs typeface="Times New Roman"/>
              </a:rPr>
              <a:t>Economic</a:t>
            </a:r>
            <a:r>
              <a:rPr kumimoji="0" lang="en-US" sz="20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2000" b="1" i="0" u="none" strike="noStrike" kern="1200" cap="none" spc="0" normalizeH="0" baseline="0" noProof="0" dirty="0">
                <a:ln>
                  <a:noFill/>
                </a:ln>
                <a:solidFill>
                  <a:prstClr val="black"/>
                </a:solidFill>
                <a:effectLst/>
                <a:uLnTx/>
                <a:uFillTx/>
                <a:latin typeface="Times New Roman"/>
                <a:ea typeface="+mn-ea"/>
                <a:cs typeface="Times New Roman"/>
              </a:rPr>
              <a:t>Report,</a:t>
            </a:r>
            <a:r>
              <a:rPr kumimoji="0" lang="en-US" sz="20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2000" b="1" i="0" u="none" strike="noStrike" kern="1200" cap="none" spc="0" normalizeH="0" baseline="0" noProof="0" dirty="0">
                <a:ln>
                  <a:noFill/>
                </a:ln>
                <a:solidFill>
                  <a:prstClr val="black"/>
                </a:solidFill>
                <a:effectLst/>
                <a:uLnTx/>
                <a:uFillTx/>
                <a:latin typeface="Times New Roman"/>
                <a:ea typeface="+mn-ea"/>
                <a:cs typeface="Times New Roman"/>
              </a:rPr>
              <a:t>1954</a:t>
            </a:r>
            <a:r>
              <a:rPr kumimoji="0" lang="en-US" sz="20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2000" b="1" i="0" u="none" strike="noStrike" kern="1200" cap="none" spc="0" normalizeH="0" baseline="0" noProof="0" dirty="0">
                <a:ln>
                  <a:noFill/>
                </a:ln>
                <a:solidFill>
                  <a:prstClr val="black"/>
                </a:solidFill>
                <a:effectLst/>
                <a:uLnTx/>
                <a:uFillTx/>
                <a:latin typeface="Times New Roman"/>
                <a:ea typeface="+mn-ea"/>
                <a:cs typeface="Times New Roman"/>
              </a:rPr>
              <a:t>Chapter</a:t>
            </a:r>
            <a:r>
              <a:rPr kumimoji="0" lang="en-US" sz="20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2000" b="1" i="0" u="none" strike="noStrike" kern="1200" cap="none" spc="0" normalizeH="0" baseline="0" noProof="0" dirty="0">
                <a:ln>
                  <a:noFill/>
                </a:ln>
                <a:solidFill>
                  <a:prstClr val="black"/>
                </a:solidFill>
                <a:effectLst/>
                <a:uLnTx/>
                <a:uFillTx/>
                <a:latin typeface="Times New Roman"/>
                <a:ea typeface="+mn-ea"/>
                <a:cs typeface="Times New Roman"/>
              </a:rPr>
              <a:t>2,</a:t>
            </a:r>
            <a:r>
              <a:rPr kumimoji="0" lang="en-US" sz="20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2000" b="1" i="0" u="none" strike="noStrike" kern="1200" cap="none" spc="0" normalizeH="0" baseline="0" noProof="0" dirty="0">
                <a:ln>
                  <a:noFill/>
                </a:ln>
                <a:solidFill>
                  <a:prstClr val="black"/>
                </a:solidFill>
                <a:effectLst/>
                <a:uLnTx/>
                <a:uFillTx/>
                <a:latin typeface="Times New Roman"/>
                <a:ea typeface="+mn-ea"/>
                <a:cs typeface="Times New Roman"/>
              </a:rPr>
              <a:t>1954)</a:t>
            </a:r>
            <a:r>
              <a:rPr kumimoji="0" lang="en-US" sz="20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identified</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importance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balance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between</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investment</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consumption</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his</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analysis</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of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performance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socialist</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economies</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post-war</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period:</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rate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increase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output</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of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producers'</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goods</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relation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national</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product</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was</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considerably</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accelerated</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1950</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and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1951.</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rapid</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rise</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output</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producers'</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goods</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conjunction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with</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significantly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slower</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increase</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production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consumer</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goods</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general,</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food</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particular,</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led</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to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persistent</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pressure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demand</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upon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supply.</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order</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deal</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with</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resulting</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strains</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their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economies,</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most</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countries</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applied</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similar</a:t>
            </a:r>
            <a:r>
              <a:rPr kumimoji="0" lang="en-US" sz="13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emergency</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measures,</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associated</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with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changes</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price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wage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structure.</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real</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wages</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were</a:t>
            </a:r>
            <a:r>
              <a:rPr kumimoji="0" lang="en-US" sz="13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many</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instances</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barely</a:t>
            </a:r>
            <a:r>
              <a:rPr lang="en-US" sz="1300" dirty="0">
                <a:solidFill>
                  <a:prstClr val="black"/>
                </a:solidFill>
                <a:latin typeface="Times New Roman"/>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maintained,</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or</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even</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declined.”</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The point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was also raised</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3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work</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Kaldor</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(1964a,),</a:t>
            </a:r>
            <a:r>
              <a:rPr kumimoji="0" lang="en-US" sz="13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Diamand</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(1978),</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0" normalizeH="0" baseline="0" noProof="0" dirty="0" err="1">
                <a:ln>
                  <a:noFill/>
                </a:ln>
                <a:solidFill>
                  <a:prstClr val="black"/>
                </a:solidFill>
                <a:effectLst/>
                <a:uLnTx/>
                <a:uFillTx/>
                <a:latin typeface="Times New Roman"/>
                <a:ea typeface="+mn-ea"/>
                <a:cs typeface="Times New Roman"/>
              </a:rPr>
              <a:t>Prebisch</a:t>
            </a:r>
            <a:r>
              <a:rPr kumimoji="0" lang="en-US" sz="13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(1961) </a:t>
            </a:r>
            <a:r>
              <a:rPr kumimoji="0" lang="en-US" sz="13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3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300" b="0" i="0" u="none" strike="noStrike" kern="1200" cap="none" spc="-7" normalizeH="0" baseline="0" noProof="0" dirty="0">
                <a:ln>
                  <a:noFill/>
                </a:ln>
                <a:solidFill>
                  <a:prstClr val="black"/>
                </a:solidFill>
                <a:effectLst/>
                <a:uLnTx/>
                <a:uFillTx/>
                <a:latin typeface="Times New Roman"/>
                <a:ea typeface="+mn-ea"/>
                <a:cs typeface="Times New Roman"/>
              </a:rPr>
              <a:t>others.</a:t>
            </a:r>
          </a:p>
          <a:p>
            <a:pPr marL="51953" marR="81826" lvl="0" indent="25977"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7" normalizeH="0" baseline="0" noProof="0" dirty="0">
              <a:ln>
                <a:noFill/>
              </a:ln>
              <a:solidFill>
                <a:prstClr val="black"/>
              </a:solidFill>
              <a:effectLst/>
              <a:uLnTx/>
              <a:uFillTx/>
              <a:latin typeface="Times New Roman"/>
              <a:ea typeface="+mn-ea"/>
              <a:cs typeface="Times New Roman"/>
            </a:endParaRPr>
          </a:p>
          <a:p>
            <a:pPr marL="51953" marR="81826" lvl="0" indent="25977"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Times New Roman"/>
                <a:ea typeface="+mn-ea"/>
                <a:cs typeface="Times New Roman"/>
              </a:rPr>
              <a:t>Chairman Mao “On The Ten Major Relationships” April 25, 1956</a:t>
            </a:r>
          </a:p>
          <a:p>
            <a:pPr marL="0" marR="187325" indent="0">
              <a:lnSpc>
                <a:spcPct val="100000"/>
              </a:lnSpc>
              <a:spcBef>
                <a:spcPts val="640"/>
              </a:spcBef>
              <a:buNone/>
              <a:defRPr/>
            </a:pPr>
            <a:r>
              <a:rPr lang="en-US" sz="1300" spc="-7" dirty="0">
                <a:solidFill>
                  <a:prstClr val="black"/>
                </a:solidFill>
                <a:latin typeface="Times New Roman"/>
                <a:cs typeface="Times New Roman"/>
              </a:rPr>
              <a:t>“The emphasis in our country's construction is on heavy industry. …But it definitely does not follow that the production of the means of subsistence, especially grain, can be neglected. Without enough food and other daily necessities, it would be impossible to provide for the workers in the first place, and then what sense would it make to talk about developing heavy industry? Therefore, the relationship between heavy industry on the one hand and light industry and agriculture on the other must be properly handled. In dealing with this relationship we have …  done better than the Soviet Union and a number of East European countries. The prolonged failure of the Soviet Union to reach the highest pre-October Revolution level in grain output, the grave problems arising from the glaring disequilibrium between the development of heavy industry and that of light industry in some East European countries -- such problems do not exist in our country. Their lop-sided stress on heavy industry to the neglect of agriculture and light industry results in a shortage of goods on the market and an unstable currency. We, on the other hand, attach more importance to agriculture and light industry. We have all along attended to and developed agriculture and have to a considerable degree ensured the supply of grain and raw materials necessary for the development of industry. Our daily necessities are in fairly good supply and our prices and currency are stable.</a:t>
            </a:r>
          </a:p>
          <a:p>
            <a:pPr marL="0" marR="189865" indent="0">
              <a:lnSpc>
                <a:spcPct val="100000"/>
              </a:lnSpc>
              <a:spcBef>
                <a:spcPts val="760"/>
              </a:spcBef>
              <a:buNone/>
              <a:defRPr/>
            </a:pPr>
            <a:r>
              <a:rPr lang="en-US" sz="1400" b="1" spc="-7" dirty="0">
                <a:solidFill>
                  <a:prstClr val="black"/>
                </a:solidFill>
                <a:latin typeface="Times New Roman"/>
                <a:cs typeface="Times New Roman"/>
              </a:rPr>
              <a:t>The problem now facing us is that of continuing to adjust properly the ratio between investment in heavy industry on the one hand and in agriculture and light industry on the other in order to bring about a greater development of the latter. the proportion for agriculture and light industry must be somewhat increased.”</a:t>
            </a:r>
          </a:p>
          <a:p>
            <a:pPr marL="0" marR="0" lvl="0" indent="0" algn="l" defTabSz="914400" rtl="0" eaLnBrk="1" fontAlgn="auto" latinLnBrk="0" hangingPunct="1">
              <a:lnSpc>
                <a:spcPct val="100000"/>
              </a:lnSpc>
              <a:spcBef>
                <a:spcPts val="17"/>
              </a:spcBef>
              <a:spcAft>
                <a:spcPts val="0"/>
              </a:spcAft>
              <a:buClrTx/>
              <a:buSzTx/>
              <a:buFontTx/>
              <a:buNone/>
              <a:tabLst/>
              <a:defRPr/>
            </a:pPr>
            <a:endParaRPr kumimoji="0" lang="en-US" sz="1300" b="0" i="0" u="none" strike="noStrike" kern="1200" cap="none" spc="0" normalizeH="0" baseline="0" noProof="0" dirty="0">
              <a:ln>
                <a:noFill/>
              </a:ln>
              <a:solidFill>
                <a:prstClr val="black"/>
              </a:solidFill>
              <a:effectLst/>
              <a:uLnTx/>
              <a:uFillTx/>
              <a:latin typeface="Times New Roman"/>
              <a:ea typeface="+mn-ea"/>
              <a:cs typeface="Times New Roman"/>
            </a:endParaRPr>
          </a:p>
        </p:txBody>
      </p:sp>
    </p:spTree>
    <p:extLst>
      <p:ext uri="{BB962C8B-B14F-4D97-AF65-F5344CB8AC3E}">
        <p14:creationId xmlns:p14="http://schemas.microsoft.com/office/powerpoint/2010/main" val="2788075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19E46-59C0-ADA2-B5D5-628AFBF62CB5}"/>
              </a:ext>
            </a:extLst>
          </p:cNvPr>
          <p:cNvSpPr>
            <a:spLocks noGrp="1"/>
          </p:cNvSpPr>
          <p:nvPr>
            <p:ph type="title"/>
          </p:nvPr>
        </p:nvSpPr>
        <p:spPr>
          <a:xfrm>
            <a:off x="367394" y="185510"/>
            <a:ext cx="11209562" cy="663575"/>
          </a:xfrm>
        </p:spPr>
        <p:txBody>
          <a:bodyPr>
            <a:normAutofit fontScale="90000"/>
          </a:bodyPr>
          <a:lstStyle/>
          <a:p>
            <a:r>
              <a:rPr lang="en-US" dirty="0"/>
              <a:t> Post hoc ergo propter hoc and Development finance</a:t>
            </a:r>
          </a:p>
        </p:txBody>
      </p:sp>
      <p:sp>
        <p:nvSpPr>
          <p:cNvPr id="3" name="Content Placeholder 2">
            <a:extLst>
              <a:ext uri="{FF2B5EF4-FFF2-40B4-BE49-F238E27FC236}">
                <a16:creationId xmlns:a16="http://schemas.microsoft.com/office/drawing/2014/main" id="{F1CC57C3-8597-DF21-0E4E-78BBE6140AA1}"/>
              </a:ext>
            </a:extLst>
          </p:cNvPr>
          <p:cNvSpPr>
            <a:spLocks noGrp="1"/>
          </p:cNvSpPr>
          <p:nvPr>
            <p:ph idx="1"/>
          </p:nvPr>
        </p:nvSpPr>
        <p:spPr>
          <a:xfrm>
            <a:off x="440871" y="1028700"/>
            <a:ext cx="11136085" cy="5715000"/>
          </a:xfrm>
        </p:spPr>
        <p:txBody>
          <a:bodyPr>
            <a:noAutofit/>
          </a:bodyPr>
          <a:lstStyle/>
          <a:p>
            <a:pPr marL="51953" marR="46758" lvl="0" indent="0" algn="l" defTabSz="914400" rtl="0" eaLnBrk="1" fontAlgn="auto" latinLnBrk="0" hangingPunct="1">
              <a:lnSpc>
                <a:spcPct val="100000"/>
              </a:lnSpc>
              <a:spcBef>
                <a:spcPts val="133"/>
              </a:spcBef>
              <a:spcAft>
                <a:spcPts val="0"/>
              </a:spcAft>
              <a:buClrTx/>
              <a:buSzTx/>
              <a:buFontTx/>
              <a:buNone/>
              <a:tabLst/>
              <a:defRPr/>
            </a:pPr>
            <a:r>
              <a:rPr lang="en-US" sz="1600" dirty="0">
                <a:solidFill>
                  <a:prstClr val="black"/>
                </a:solidFill>
                <a:latin typeface="Times New Roman"/>
                <a:cs typeface="Times New Roman"/>
              </a:rPr>
              <a:t>Free private capital inflows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may</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influence the investment-consumption balance and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put</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pressure</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14" normalizeH="0" baseline="0" noProof="0" dirty="0">
                <a:ln>
                  <a:noFill/>
                </a:ln>
                <a:solidFill>
                  <a:prstClr val="black"/>
                </a:solidFill>
                <a:effectLst/>
                <a:uLnTx/>
                <a:uFillTx/>
                <a:latin typeface="Times New Roman"/>
                <a:ea typeface="+mn-ea"/>
                <a:cs typeface="Times New Roman"/>
              </a:rPr>
              <a:t>both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domestic</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prices</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external</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account,</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leading</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pressure</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for</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higher</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domestic</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wages</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and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increased</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borrowing</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finance</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increasing</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debt</a:t>
            </a:r>
            <a:r>
              <a:rPr kumimoji="0" lang="en-US" sz="16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service.</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As</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governments</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often</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respond</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to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domestic</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pressure</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improve</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economic</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conditions</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with</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deficit</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expenditure</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programs,</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7" normalizeH="0" baseline="0" noProof="0" dirty="0">
                <a:ln>
                  <a:noFill/>
                </a:ln>
                <a:solidFill>
                  <a:prstClr val="black"/>
                </a:solidFill>
                <a:effectLst/>
                <a:uLnTx/>
                <a:uFillTx/>
                <a:latin typeface="Times New Roman"/>
                <a:ea typeface="+mn-ea"/>
                <a:cs typeface="Times New Roman"/>
              </a:rPr>
              <a:t>result may be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combination</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rising</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fiscal</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external</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deficits,</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rising</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debt</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service</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declining</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14" normalizeH="0" baseline="0" noProof="0" dirty="0">
                <a:ln>
                  <a:noFill/>
                </a:ln>
                <a:solidFill>
                  <a:prstClr val="black"/>
                </a:solidFill>
                <a:effectLst/>
                <a:uLnTx/>
                <a:uFillTx/>
                <a:latin typeface="Times New Roman"/>
                <a:ea typeface="+mn-ea"/>
                <a:cs typeface="Times New Roman"/>
              </a:rPr>
              <a:t>real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income</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growth.</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p>
          <a:p>
            <a:pPr marL="51953" marR="46758" lvl="0" indent="0" algn="l" defTabSz="914400" rtl="0" eaLnBrk="1" fontAlgn="auto" latinLnBrk="0" hangingPunct="1">
              <a:lnSpc>
                <a:spcPct val="100000"/>
              </a:lnSpc>
              <a:spcBef>
                <a:spcPts val="133"/>
              </a:spcBef>
              <a:spcAft>
                <a:spcPts val="0"/>
              </a:spcAft>
              <a:buClrTx/>
              <a:buSzTx/>
              <a:buFontTx/>
              <a:buNone/>
              <a:tabLst/>
              <a:defRPr/>
            </a:pP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official</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policy</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response</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these</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symptoms,</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enshrined</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7" normalizeH="0" baseline="0" noProof="0" dirty="0">
                <a:ln>
                  <a:noFill/>
                </a:ln>
                <a:solidFill>
                  <a:prstClr val="black"/>
                </a:solidFill>
                <a:effectLst/>
                <a:uLnTx/>
                <a:uFillTx/>
                <a:latin typeface="Times New Roman"/>
                <a:ea typeface="+mn-ea"/>
                <a:cs typeface="Times New Roman"/>
              </a:rPr>
              <a:t>Washington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Consensus,</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was</a:t>
            </a:r>
            <a:r>
              <a:rPr kumimoji="0" lang="en-US" sz="16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provide</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balance</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payments</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finance</a:t>
            </a:r>
            <a:r>
              <a:rPr kumimoji="0" lang="en-US" sz="16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conditional</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6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7" normalizeH="0" baseline="0" noProof="0" dirty="0">
                <a:ln>
                  <a:noFill/>
                </a:ln>
                <a:solidFill>
                  <a:prstClr val="black"/>
                </a:solidFill>
                <a:effectLst/>
                <a:uLnTx/>
                <a:uFillTx/>
                <a:latin typeface="Times New Roman"/>
                <a:ea typeface="+mn-ea"/>
                <a:cs typeface="Times New Roman"/>
              </a:rPr>
              <a:t>implementation</a:t>
            </a:r>
            <a:r>
              <a:rPr kumimoji="0" lang="en-US" sz="16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0"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an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IMF]</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austerity</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7" normalizeH="0" baseline="0" noProof="0" dirty="0" err="1">
                <a:ln>
                  <a:noFill/>
                </a:ln>
                <a:solidFill>
                  <a:prstClr val="black"/>
                </a:solidFill>
                <a:effectLst/>
                <a:uLnTx/>
                <a:uFillTx/>
                <a:latin typeface="Times New Roman"/>
                <a:ea typeface="+mn-ea"/>
                <a:cs typeface="Times New Roman"/>
              </a:rPr>
              <a:t>programme</a:t>
            </a:r>
            <a:r>
              <a:rPr kumimoji="0" lang="en-US" sz="1600" b="0" i="0" u="none" strike="noStrike" kern="1200" cap="none" spc="-7" normalizeH="0" baseline="0" noProof="0" dirty="0">
                <a:ln>
                  <a:noFill/>
                </a:ln>
                <a:solidFill>
                  <a:prstClr val="black"/>
                </a:solidFill>
                <a:effectLst/>
                <a:uLnTx/>
                <a:uFillTx/>
                <a:latin typeface="Times New Roman"/>
                <a:ea typeface="+mn-ea"/>
                <a:cs typeface="Times New Roman"/>
              </a:rPr>
              <a:t> of</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expenditure</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reduction</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through</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7" normalizeH="0" baseline="0" noProof="0" dirty="0">
                <a:ln>
                  <a:noFill/>
                </a:ln>
                <a:solidFill>
                  <a:prstClr val="black"/>
                </a:solidFill>
                <a:effectLst/>
                <a:uLnTx/>
                <a:uFillTx/>
                <a:latin typeface="Times New Roman"/>
                <a:ea typeface="+mn-ea"/>
                <a:cs typeface="Times New Roman"/>
              </a:rPr>
              <a:t>reduced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fiscal</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deficits</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expenditure</a:t>
            </a:r>
            <a:r>
              <a:rPr kumimoji="0" lang="en-US" sz="1600" b="0" i="0" u="none" strike="noStrike" kern="1200" cap="none" spc="-3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switching</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through</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exchange</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rate</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depreciation</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which</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may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lead</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to </a:t>
            </a:r>
            <a:r>
              <a:rPr kumimoji="0" lang="en-US" sz="1600" b="0" i="0" u="none" strike="noStrike" kern="1200" cap="none" spc="34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inflation</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additional reduction in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real</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incomes.</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endParaRPr kumimoji="0" lang="en-US" sz="1600" b="0" i="0" u="none" strike="noStrike" kern="1200" cap="none" spc="0" normalizeH="0" baseline="0" noProof="0" dirty="0">
              <a:ln>
                <a:noFill/>
              </a:ln>
              <a:solidFill>
                <a:prstClr val="black"/>
              </a:solidFill>
              <a:effectLst/>
              <a:uLnTx/>
              <a:uFillTx/>
              <a:latin typeface="Times New Roman"/>
              <a:ea typeface="+mn-ea"/>
              <a:cs typeface="Times New Roman"/>
            </a:endParaRPr>
          </a:p>
          <a:p>
            <a:pPr marL="0" marR="0" lvl="0" indent="0" algn="l" defTabSz="914400" rtl="0" eaLnBrk="1" fontAlgn="auto" latinLnBrk="0" hangingPunct="1">
              <a:lnSpc>
                <a:spcPct val="100000"/>
              </a:lnSpc>
              <a:spcBef>
                <a:spcPts val="17"/>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Times New Roman"/>
              <a:ea typeface="+mn-ea"/>
              <a:cs typeface="Times New Roman"/>
            </a:endParaRPr>
          </a:p>
          <a:p>
            <a:pPr marL="51953" marR="34202" lvl="0" indent="0" algn="l" defTabSz="914400" rtl="0" eaLnBrk="1" fontAlgn="auto" latinLnBrk="0" hangingPunct="1">
              <a:lnSpc>
                <a:spcPct val="100000"/>
              </a:lnSpc>
              <a:spcBef>
                <a:spcPts val="3"/>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Thus</a:t>
            </a:r>
            <a:r>
              <a:rPr kumimoji="0" lang="en-US" sz="1600" b="1"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while</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it</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may</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appear</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that</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profligate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governments’</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fiscal</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expansionary</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monetary</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policies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are</a:t>
            </a:r>
            <a:r>
              <a:rPr kumimoji="0" lang="en-US" sz="1600" b="1"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proximate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cause</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inflation</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fiscal</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deficits</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developing</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countries</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primary</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cause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may</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have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been</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result</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impact</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capital</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inflows</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balance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between</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investment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consumption.</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application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austerity</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policies</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may</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thus</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simply</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aggravate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these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imbalances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without</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addressing</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cause.</a:t>
            </a:r>
            <a:endParaRPr kumimoji="0" lang="en-US" sz="1600" b="1" i="0" u="none" strike="noStrike" kern="1200" cap="none" spc="0" normalizeH="0" baseline="0" noProof="0" dirty="0">
              <a:ln>
                <a:noFill/>
              </a:ln>
              <a:solidFill>
                <a:prstClr val="black"/>
              </a:solidFill>
              <a:effectLst/>
              <a:uLnTx/>
              <a:uFillTx/>
              <a:latin typeface="Times New Roman"/>
              <a:ea typeface="+mn-ea"/>
              <a:cs typeface="Times New Roman"/>
            </a:endParaRPr>
          </a:p>
          <a:p>
            <a:pPr marL="51953" marR="39830" lvl="0" indent="0" algn="l" defTabSz="914400" rtl="0" eaLnBrk="1" fontAlgn="auto" latinLnBrk="0" hangingPunct="1">
              <a:lnSpc>
                <a:spcPct val="100000"/>
              </a:lnSpc>
              <a:spcBef>
                <a:spcPts val="931"/>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sum,</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dependence</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foreign</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finance</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reduces</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domestic</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policy</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space</a:t>
            </a:r>
            <a:r>
              <a:rPr kumimoji="0" lang="en-US" sz="1600" b="0"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0"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ways</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that</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have</a:t>
            </a:r>
            <a:r>
              <a:rPr kumimoji="0" lang="en-US" sz="1600" b="0"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7" normalizeH="0" baseline="0" noProof="0" dirty="0">
                <a:ln>
                  <a:noFill/>
                </a:ln>
                <a:solidFill>
                  <a:prstClr val="black"/>
                </a:solidFill>
                <a:effectLst/>
                <a:uLnTx/>
                <a:uFillTx/>
                <a:latin typeface="Times New Roman"/>
                <a:ea typeface="+mn-ea"/>
                <a:cs typeface="Times New Roman"/>
              </a:rPr>
              <a:t>adverse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real</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economy</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effects</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without</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necessarily</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correcting</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for</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‘unsustainable’</a:t>
            </a:r>
            <a:r>
              <a:rPr kumimoji="0" lang="en-US" sz="1600" b="0" i="0" u="none" strike="noStrike" kern="1200" cap="none" spc="-31"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current</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account</a:t>
            </a:r>
            <a:r>
              <a:rPr kumimoji="0" lang="en-US" sz="1600" b="0"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7" normalizeH="0" baseline="0" noProof="0" dirty="0">
                <a:ln>
                  <a:noFill/>
                </a:ln>
                <a:solidFill>
                  <a:prstClr val="black"/>
                </a:solidFill>
                <a:effectLst/>
                <a:uLnTx/>
                <a:uFillTx/>
                <a:latin typeface="Times New Roman"/>
                <a:ea typeface="+mn-ea"/>
                <a:cs typeface="Times New Roman"/>
              </a:rPr>
              <a:t>deficits.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While</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capital</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controls</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are</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therefore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order</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enhance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domestic</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policy</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space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permit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proactive</a:t>
            </a:r>
            <a:r>
              <a:rPr kumimoji="0" lang="en-US" sz="1600" b="1" i="0" u="none" strike="noStrike" kern="1200" cap="none" spc="-3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government</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fiscal</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intervention,</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they</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must</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be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part</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1" i="0" u="none" strike="noStrike" kern="1200" cap="none" spc="-2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coordinated</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program</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balance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impact</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investment</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consumption.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p>
          <a:p>
            <a:pPr marL="51953" marR="39830" lvl="0" indent="0" algn="l" defTabSz="914400" rtl="0" eaLnBrk="1" fontAlgn="auto" latinLnBrk="0" hangingPunct="1">
              <a:lnSpc>
                <a:spcPct val="100000"/>
              </a:lnSpc>
              <a:spcBef>
                <a:spcPts val="931"/>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excellent</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example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such</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policy</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was</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proposed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Brazil</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its</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2003</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Plano</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err="1">
                <a:ln>
                  <a:noFill/>
                </a:ln>
                <a:solidFill>
                  <a:prstClr val="black"/>
                </a:solidFill>
                <a:effectLst/>
                <a:uLnTx/>
                <a:uFillTx/>
                <a:latin typeface="Times New Roman"/>
                <a:ea typeface="+mn-ea"/>
                <a:cs typeface="Times New Roman"/>
              </a:rPr>
              <a:t>Plurianual</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2004-2007</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which</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identified</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investments</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for</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the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economy</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as</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whole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aimed</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at</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producing</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increase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wages.</a:t>
            </a:r>
            <a:r>
              <a:rPr kumimoji="0" lang="en-US" sz="1600" b="1"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It</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proposed</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domestic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production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types</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goods</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that</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would</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satisfy</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expected</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increase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domestic expenditures</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so</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that</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there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would</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be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minimal</a:t>
            </a:r>
            <a:r>
              <a:rPr kumimoji="0" lang="en-US" sz="1600" b="1" i="0" u="none" strike="noStrike" kern="1200" cap="none" spc="-1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impact</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domestic</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inflation</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ensure</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7" normalizeH="0" baseline="0" noProof="0" dirty="0">
                <a:ln>
                  <a:noFill/>
                </a:ln>
                <a:solidFill>
                  <a:prstClr val="black"/>
                </a:solidFill>
                <a:effectLst/>
                <a:uLnTx/>
                <a:uFillTx/>
                <a:latin typeface="Times New Roman"/>
                <a:ea typeface="+mn-ea"/>
                <a:cs typeface="Times New Roman"/>
              </a:rPr>
              <a:t>reduction</a:t>
            </a:r>
            <a:r>
              <a:rPr kumimoji="0" lang="en-US" sz="1600" b="1" i="0" u="none" strike="noStrike" kern="1200" cap="none" spc="341"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in</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imports</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these</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goods</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to</a:t>
            </a:r>
            <a:r>
              <a:rPr kumimoji="0" lang="en-US" sz="1600" b="1" i="0" u="none" strike="noStrike" kern="1200" cap="none" spc="-17"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moderate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2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impact</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on</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the</a:t>
            </a:r>
            <a:r>
              <a:rPr kumimoji="0" lang="en-US" sz="1600" b="1"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external</a:t>
            </a:r>
            <a:r>
              <a:rPr kumimoji="0" lang="en-US" sz="1600" b="1" i="0" u="none" strike="noStrike" kern="1200" cap="none" spc="-14" normalizeH="0" baseline="0" noProof="0" dirty="0">
                <a:ln>
                  <a:noFill/>
                </a:ln>
                <a:solidFill>
                  <a:prstClr val="black"/>
                </a:solidFill>
                <a:effectLst/>
                <a:uLnTx/>
                <a:uFillTx/>
                <a:latin typeface="Times New Roman"/>
                <a:ea typeface="+mn-ea"/>
                <a:cs typeface="Times New Roman"/>
              </a:rPr>
              <a:t> </a:t>
            </a:r>
            <a:r>
              <a:rPr kumimoji="0" lang="en-US" sz="1600" b="1" i="0" u="none" strike="noStrike" kern="1200" cap="none" spc="0" normalizeH="0" baseline="0" noProof="0" dirty="0">
                <a:ln>
                  <a:noFill/>
                </a:ln>
                <a:solidFill>
                  <a:prstClr val="black"/>
                </a:solidFill>
                <a:effectLst/>
                <a:uLnTx/>
                <a:uFillTx/>
                <a:latin typeface="Times New Roman"/>
                <a:ea typeface="+mn-ea"/>
                <a:cs typeface="Times New Roman"/>
              </a:rPr>
              <a:t>constraint.</a:t>
            </a:r>
            <a:r>
              <a:rPr kumimoji="0" lang="en-US" sz="1600" b="1" i="0" u="none" strike="noStrike" kern="1200" cap="none" spc="-3"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3" normalizeH="0" baseline="0" noProof="0" dirty="0">
                <a:ln>
                  <a:noFill/>
                </a:ln>
                <a:solidFill>
                  <a:prstClr val="black"/>
                </a:solidFill>
                <a:effectLst/>
                <a:uLnTx/>
                <a:uFillTx/>
                <a:latin typeface="Times New Roman"/>
                <a:ea typeface="+mn-ea"/>
                <a:cs typeface="Times New Roman"/>
              </a:rPr>
              <a:t>(</a:t>
            </a:r>
            <a:r>
              <a:rPr kumimoji="0" lang="en-US" sz="1600" b="0" i="0" u="none" strike="noStrike" kern="1200" cap="none" spc="0" normalizeH="0" baseline="0" noProof="0" dirty="0" err="1">
                <a:ln>
                  <a:noFill/>
                </a:ln>
                <a:solidFill>
                  <a:prstClr val="black"/>
                </a:solidFill>
                <a:effectLst/>
                <a:uLnTx/>
                <a:uFillTx/>
                <a:latin typeface="Times New Roman"/>
                <a:ea typeface="+mn-ea"/>
                <a:cs typeface="Times New Roman"/>
              </a:rPr>
              <a:t>Bielschowsky</a:t>
            </a:r>
            <a:r>
              <a:rPr kumimoji="0" lang="en-US" sz="1600" b="0" i="0" u="none" strike="noStrike" kern="1200" cap="none" spc="0" normalizeH="0" baseline="0" noProof="0" dirty="0">
                <a:ln>
                  <a:noFill/>
                </a:ln>
                <a:solidFill>
                  <a:prstClr val="black"/>
                </a:solidFill>
                <a:effectLst/>
                <a:uLnTx/>
                <a:uFillTx/>
                <a:latin typeface="Times New Roman"/>
                <a:ea typeface="+mn-ea"/>
                <a:cs typeface="Times New Roman"/>
              </a:rPr>
              <a:t>,</a:t>
            </a:r>
            <a:r>
              <a:rPr kumimoji="0" lang="en-US" sz="1600" b="0" i="0" u="none" strike="noStrike" kern="1200" cap="none" spc="-20" normalizeH="0" baseline="0" noProof="0" dirty="0">
                <a:ln>
                  <a:noFill/>
                </a:ln>
                <a:solidFill>
                  <a:prstClr val="black"/>
                </a:solidFill>
                <a:effectLst/>
                <a:uLnTx/>
                <a:uFillTx/>
                <a:latin typeface="Times New Roman"/>
                <a:ea typeface="+mn-ea"/>
                <a:cs typeface="Times New Roman"/>
              </a:rPr>
              <a:t> </a:t>
            </a:r>
            <a:r>
              <a:rPr kumimoji="0" lang="en-US" sz="1600" b="0" i="0" u="none" strike="noStrike" kern="1200" cap="none" spc="-7" normalizeH="0" baseline="0" noProof="0" dirty="0">
                <a:ln>
                  <a:noFill/>
                </a:ln>
                <a:solidFill>
                  <a:prstClr val="black"/>
                </a:solidFill>
                <a:effectLst/>
                <a:uLnTx/>
                <a:uFillTx/>
                <a:latin typeface="Times New Roman"/>
                <a:ea typeface="+mn-ea"/>
                <a:cs typeface="Times New Roman"/>
              </a:rPr>
              <a:t>2004)</a:t>
            </a:r>
            <a:endParaRPr kumimoji="0" lang="en-US" sz="16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14159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FBBC8-0BD4-0EE2-44B2-021F71F0A2A9}"/>
              </a:ext>
            </a:extLst>
          </p:cNvPr>
          <p:cNvSpPr>
            <a:spLocks noGrp="1"/>
          </p:cNvSpPr>
          <p:nvPr>
            <p:ph type="title"/>
          </p:nvPr>
        </p:nvSpPr>
        <p:spPr>
          <a:xfrm>
            <a:off x="6834446" y="365125"/>
            <a:ext cx="4519354" cy="1305733"/>
          </a:xfrm>
        </p:spPr>
        <p:txBody>
          <a:bodyPr>
            <a:normAutofit/>
          </a:bodyPr>
          <a:lstStyle/>
          <a:p>
            <a:r>
              <a:rPr lang="en-US" sz="2400" dirty="0"/>
              <a:t>E. F. Schumacher, “An Essay on International Capital Movements,” </a:t>
            </a:r>
          </a:p>
        </p:txBody>
      </p:sp>
      <p:pic>
        <p:nvPicPr>
          <p:cNvPr id="5" name="Content Placeholder 4">
            <a:extLst>
              <a:ext uri="{FF2B5EF4-FFF2-40B4-BE49-F238E27FC236}">
                <a16:creationId xmlns:a16="http://schemas.microsoft.com/office/drawing/2014/main" id="{37C54A60-F5E1-5BC7-8518-D8B336218D34}"/>
              </a:ext>
            </a:extLst>
          </p:cNvPr>
          <p:cNvPicPr>
            <a:picLocks noGrp="1" noChangeAspect="1"/>
          </p:cNvPicPr>
          <p:nvPr>
            <p:ph idx="1"/>
          </p:nvPr>
        </p:nvPicPr>
        <p:blipFill>
          <a:blip r:embed="rId2"/>
          <a:stretch>
            <a:fillRect/>
          </a:stretch>
        </p:blipFill>
        <p:spPr>
          <a:xfrm>
            <a:off x="481112" y="1871541"/>
            <a:ext cx="5886173" cy="4351338"/>
          </a:xfrm>
          <a:prstGeom prst="rect">
            <a:avLst/>
          </a:prstGeom>
        </p:spPr>
      </p:pic>
      <p:pic>
        <p:nvPicPr>
          <p:cNvPr id="6" name="Content Placeholder 4">
            <a:extLst>
              <a:ext uri="{FF2B5EF4-FFF2-40B4-BE49-F238E27FC236}">
                <a16:creationId xmlns:a16="http://schemas.microsoft.com/office/drawing/2014/main" id="{2E1D8B10-F5C1-0396-0AF9-C88CF1609738}"/>
              </a:ext>
            </a:extLst>
          </p:cNvPr>
          <p:cNvPicPr>
            <a:picLocks noGrp="1" noChangeAspect="1"/>
          </p:cNvPicPr>
          <p:nvPr>
            <p:ph idx="1"/>
          </p:nvPr>
        </p:nvPicPr>
        <p:blipFill>
          <a:blip r:embed="rId3"/>
          <a:stretch>
            <a:fillRect/>
          </a:stretch>
        </p:blipFill>
        <p:spPr>
          <a:xfrm>
            <a:off x="838200" y="606837"/>
            <a:ext cx="4200639" cy="1292988"/>
          </a:xfrm>
          <a:prstGeom prst="rect">
            <a:avLst/>
          </a:prstGeom>
        </p:spPr>
      </p:pic>
      <p:sp>
        <p:nvSpPr>
          <p:cNvPr id="8" name="TextBox 7">
            <a:extLst>
              <a:ext uri="{FF2B5EF4-FFF2-40B4-BE49-F238E27FC236}">
                <a16:creationId xmlns:a16="http://schemas.microsoft.com/office/drawing/2014/main" id="{E3CE33E6-2D5A-B912-5201-0DABC4D21ED2}"/>
              </a:ext>
            </a:extLst>
          </p:cNvPr>
          <p:cNvSpPr txBox="1"/>
          <p:nvPr/>
        </p:nvSpPr>
        <p:spPr>
          <a:xfrm>
            <a:off x="6932469" y="1394903"/>
            <a:ext cx="4519354" cy="4678204"/>
          </a:xfrm>
          <a:prstGeom prst="rect">
            <a:avLst/>
          </a:prstGeom>
          <a:noFill/>
        </p:spPr>
        <p:txBody>
          <a:bodyPr wrap="square">
            <a:spAutoFit/>
          </a:bodyPr>
          <a:lstStyle/>
          <a:p>
            <a:endParaRPr lang="en-US" dirty="0"/>
          </a:p>
          <a:p>
            <a:r>
              <a:rPr lang="en-US" sz="2800" dirty="0"/>
              <a:t>For the present it may not be wise to say too much; but one day, I suggest, it would be a good thing to adopt the slogan:</a:t>
            </a:r>
          </a:p>
          <a:p>
            <a:r>
              <a:rPr lang="en-US" sz="2800" dirty="0"/>
              <a:t>"Repeal of International Loans!“</a:t>
            </a:r>
          </a:p>
          <a:p>
            <a:endParaRPr lang="en-US" dirty="0"/>
          </a:p>
          <a:p>
            <a:r>
              <a:rPr lang="en-US" sz="1200" dirty="0"/>
              <a:t>Schumacher Archives, Box 7, folder 8. Schumacher Center for a New Economics. https://centerforneweconomics.org/envision/library/e-f-schumacher-archives/</a:t>
            </a:r>
          </a:p>
          <a:p>
            <a:endParaRPr lang="en-US" dirty="0"/>
          </a:p>
        </p:txBody>
      </p:sp>
      <p:sp>
        <p:nvSpPr>
          <p:cNvPr id="9" name="TextBox 8">
            <a:extLst>
              <a:ext uri="{FF2B5EF4-FFF2-40B4-BE49-F238E27FC236}">
                <a16:creationId xmlns:a16="http://schemas.microsoft.com/office/drawing/2014/main" id="{9032F5A4-0EDB-616C-4818-2DC264995743}"/>
              </a:ext>
            </a:extLst>
          </p:cNvPr>
          <p:cNvSpPr txBox="1"/>
          <p:nvPr/>
        </p:nvSpPr>
        <p:spPr>
          <a:xfrm>
            <a:off x="133350" y="265789"/>
            <a:ext cx="5962650" cy="400110"/>
          </a:xfrm>
          <a:prstGeom prst="rect">
            <a:avLst/>
          </a:prstGeom>
          <a:noFill/>
        </p:spPr>
        <p:txBody>
          <a:bodyPr wrap="square" rtlCol="0">
            <a:spAutoFit/>
          </a:bodyPr>
          <a:lstStyle/>
          <a:p>
            <a:r>
              <a:rPr lang="en-US" sz="2000" b="1" dirty="0"/>
              <a:t>5.7 Other arguments on Control of capital inflows</a:t>
            </a:r>
          </a:p>
        </p:txBody>
      </p:sp>
    </p:spTree>
    <p:extLst>
      <p:ext uri="{BB962C8B-B14F-4D97-AF65-F5344CB8AC3E}">
        <p14:creationId xmlns:p14="http://schemas.microsoft.com/office/powerpoint/2010/main" val="946950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372F6-130D-90E0-5A53-7CF572593DC4}"/>
              </a:ext>
            </a:extLst>
          </p:cNvPr>
          <p:cNvSpPr>
            <a:spLocks noGrp="1"/>
          </p:cNvSpPr>
          <p:nvPr>
            <p:ph type="title"/>
          </p:nvPr>
        </p:nvSpPr>
        <p:spPr>
          <a:xfrm>
            <a:off x="838200" y="244929"/>
            <a:ext cx="10515600" cy="620485"/>
          </a:xfrm>
        </p:spPr>
        <p:txBody>
          <a:bodyPr>
            <a:normAutofit fontScale="90000"/>
          </a:bodyPr>
          <a:lstStyle/>
          <a:p>
            <a:r>
              <a:rPr lang="en-US" dirty="0"/>
              <a:t>6.1 How is China Different? </a:t>
            </a:r>
          </a:p>
        </p:txBody>
      </p:sp>
      <p:sp>
        <p:nvSpPr>
          <p:cNvPr id="3" name="Content Placeholder 2">
            <a:extLst>
              <a:ext uri="{FF2B5EF4-FFF2-40B4-BE49-F238E27FC236}">
                <a16:creationId xmlns:a16="http://schemas.microsoft.com/office/drawing/2014/main" id="{E0CE1D5C-7C24-9A92-B40D-A81A50CB63AB}"/>
              </a:ext>
            </a:extLst>
          </p:cNvPr>
          <p:cNvSpPr>
            <a:spLocks noGrp="1"/>
          </p:cNvSpPr>
          <p:nvPr>
            <p:ph idx="1"/>
          </p:nvPr>
        </p:nvSpPr>
        <p:spPr>
          <a:xfrm>
            <a:off x="576942" y="1188812"/>
            <a:ext cx="10515600" cy="4351338"/>
          </a:xfrm>
        </p:spPr>
        <p:txBody>
          <a:bodyPr>
            <a:normAutofit fontScale="85000" lnSpcReduction="20000"/>
          </a:bodyPr>
          <a:lstStyle/>
          <a:p>
            <a:r>
              <a:rPr kumimoji="0" lang="en-US" sz="4400" b="0" i="0" u="none" strike="noStrike" kern="1200" cap="none" spc="0" normalizeH="0" baseline="0" noProof="0" dirty="0">
                <a:ln>
                  <a:noFill/>
                </a:ln>
                <a:solidFill>
                  <a:prstClr val="black"/>
                </a:solidFill>
                <a:effectLst/>
                <a:uLnTx/>
                <a:uFillTx/>
                <a:latin typeface="Aptos Display" panose="02110004020202020204"/>
                <a:ea typeface="+mj-ea"/>
                <a:cs typeface="+mj-cs"/>
              </a:rPr>
              <a:t>Chinese Characteristics: rights not things </a:t>
            </a:r>
          </a:p>
          <a:p>
            <a:r>
              <a:rPr lang="en-US" u="sng" dirty="0"/>
              <a:t>IMPERIUM: </a:t>
            </a:r>
            <a:r>
              <a:rPr lang="en-US" u="sng" dirty="0" err="1"/>
              <a:t>CCP</a:t>
            </a:r>
            <a:r>
              <a:rPr lang="en-US" u="sng" dirty="0"/>
              <a:t> Sovereignty</a:t>
            </a:r>
          </a:p>
          <a:p>
            <a:r>
              <a:rPr lang="en-US" dirty="0" err="1"/>
              <a:t>CCP</a:t>
            </a:r>
            <a:r>
              <a:rPr lang="en-US" dirty="0"/>
              <a:t> controls property in land</a:t>
            </a:r>
          </a:p>
          <a:p>
            <a:r>
              <a:rPr lang="en-US" dirty="0" err="1"/>
              <a:t>CCP</a:t>
            </a:r>
            <a:r>
              <a:rPr lang="en-US" dirty="0"/>
              <a:t> controls domestic banking and financial system</a:t>
            </a:r>
          </a:p>
          <a:p>
            <a:r>
              <a:rPr lang="en-US" dirty="0" err="1"/>
              <a:t>CCP</a:t>
            </a:r>
            <a:r>
              <a:rPr lang="en-US" dirty="0"/>
              <a:t> controls foreign capital rights – &lt; 50% joint ventures</a:t>
            </a:r>
          </a:p>
          <a:p>
            <a:r>
              <a:rPr lang="en-US" dirty="0" err="1"/>
              <a:t>CCP</a:t>
            </a:r>
            <a:r>
              <a:rPr lang="en-US" dirty="0"/>
              <a:t> controls foreign investment of external surplus</a:t>
            </a:r>
          </a:p>
          <a:p>
            <a:r>
              <a:rPr lang="en-US" dirty="0" err="1"/>
              <a:t>CCP</a:t>
            </a:r>
            <a:r>
              <a:rPr lang="en-US" dirty="0"/>
              <a:t> controls Investment/Consumption balance – Commanding Heights</a:t>
            </a:r>
          </a:p>
          <a:p>
            <a:endParaRPr lang="en-US" u="sng" dirty="0"/>
          </a:p>
          <a:p>
            <a:r>
              <a:rPr lang="en-US" u="sng" dirty="0"/>
              <a:t>DOMINIUM: Individuals – rights of usufruct</a:t>
            </a:r>
          </a:p>
          <a:p>
            <a:r>
              <a:rPr lang="en-US" dirty="0"/>
              <a:t>Farmers have right to decide land use</a:t>
            </a:r>
          </a:p>
          <a:p>
            <a:r>
              <a:rPr lang="en-US" dirty="0"/>
              <a:t>Local Authorities have right to allocate land use</a:t>
            </a:r>
          </a:p>
        </p:txBody>
      </p:sp>
    </p:spTree>
    <p:extLst>
      <p:ext uri="{BB962C8B-B14F-4D97-AF65-F5344CB8AC3E}">
        <p14:creationId xmlns:p14="http://schemas.microsoft.com/office/powerpoint/2010/main" val="36818429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0A188-5289-1C37-8F55-FFAD4D6CB065}"/>
              </a:ext>
            </a:extLst>
          </p:cNvPr>
          <p:cNvSpPr>
            <a:spLocks noGrp="1"/>
          </p:cNvSpPr>
          <p:nvPr>
            <p:ph type="title"/>
          </p:nvPr>
        </p:nvSpPr>
        <p:spPr>
          <a:xfrm>
            <a:off x="522514" y="365126"/>
            <a:ext cx="11021786" cy="859518"/>
          </a:xfrm>
        </p:spPr>
        <p:txBody>
          <a:bodyPr>
            <a:normAutofit/>
          </a:bodyPr>
          <a:lstStyle/>
          <a:p>
            <a:r>
              <a:rPr lang="en-US" dirty="0"/>
              <a:t>Market Socialism with Chinese Characteristics</a:t>
            </a:r>
          </a:p>
        </p:txBody>
      </p:sp>
      <p:sp>
        <p:nvSpPr>
          <p:cNvPr id="3" name="Content Placeholder 2">
            <a:extLst>
              <a:ext uri="{FF2B5EF4-FFF2-40B4-BE49-F238E27FC236}">
                <a16:creationId xmlns:a16="http://schemas.microsoft.com/office/drawing/2014/main" id="{9A074BEC-292A-07EA-73DD-B37319D4254C}"/>
              </a:ext>
            </a:extLst>
          </p:cNvPr>
          <p:cNvSpPr>
            <a:spLocks noGrp="1"/>
          </p:cNvSpPr>
          <p:nvPr>
            <p:ph idx="1"/>
          </p:nvPr>
        </p:nvSpPr>
        <p:spPr>
          <a:xfrm>
            <a:off x="332013" y="1224644"/>
            <a:ext cx="11522529" cy="5519056"/>
          </a:xfrm>
        </p:spPr>
        <p:txBody>
          <a:bodyPr>
            <a:normAutofit fontScale="32500" lnSpcReduction="20000"/>
          </a:bodyPr>
          <a:lstStyle/>
          <a:p>
            <a:pPr indent="-457200">
              <a:lnSpc>
                <a:spcPct val="107000"/>
              </a:lnSpc>
              <a:spcAft>
                <a:spcPts val="800"/>
              </a:spcAft>
              <a:defRPr/>
            </a:pPr>
            <a:r>
              <a:rPr lang="en-US" sz="3500" kern="100" dirty="0">
                <a:effectLst/>
                <a:latin typeface="Aptos" panose="020B0004020202020204" pitchFamily="34" charset="0"/>
                <a:ea typeface="Aptos" panose="020B0004020202020204" pitchFamily="34" charset="0"/>
                <a:cs typeface="Times New Roman" panose="02020603050405020304" pitchFamily="18" charset="0"/>
              </a:rPr>
              <a:t>After Mao’s death China was faced with a chaotic economic and political system unable to provide domestic subsistence. It could not rely on government finance since there was little fiscal revenue and it had no financial system to provide support. </a:t>
            </a:r>
            <a:r>
              <a:rPr kumimoji="0" lang="en-US" sz="35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The first and most fundamental change was to abandon the vertical integration of production imposed by autarchy via opening the economy to “produce what the world market wants and to buy from abroad what China needs.” This involved rejection of the soviet style planning which had been dominant under Mao.</a:t>
            </a:r>
          </a:p>
          <a:p>
            <a:pPr indent="-457200">
              <a:lnSpc>
                <a:spcPct val="107000"/>
              </a:lnSpc>
              <a:spcAft>
                <a:spcPts val="800"/>
              </a:spcAft>
              <a:defRPr/>
            </a:pPr>
            <a:r>
              <a:rPr kumimoji="0" lang="en-US" sz="35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Collective agriculture was replaced by the “household contract responsibility system” which allowed individual famers leeway in determining what was planted and leaving production over the target to the producer for rudimentary market distribution. </a:t>
            </a:r>
          </a:p>
          <a:p>
            <a:pPr indent="-457200">
              <a:lnSpc>
                <a:spcPct val="107000"/>
              </a:lnSpc>
              <a:spcAft>
                <a:spcPts val="800"/>
              </a:spcAft>
              <a:defRPr/>
            </a:pPr>
            <a:r>
              <a:rPr kumimoji="0" lang="en-US" sz="35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However, producers were not granted the property rights to the land, only the right to determine was planted and to dispose of surplus.</a:t>
            </a:r>
            <a:r>
              <a:rPr kumimoji="0" lang="en-US" sz="35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The State retained property ownership and represented the Chinese characteristic of the system.  </a:t>
            </a:r>
          </a:p>
          <a:p>
            <a:pPr indent="-457200">
              <a:lnSpc>
                <a:spcPct val="107000"/>
              </a:lnSpc>
              <a:spcAft>
                <a:spcPts val="800"/>
              </a:spcAft>
              <a:defRPr/>
            </a:pPr>
            <a:r>
              <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The system was a stop-gap emergency which predated the Third Plenary Session of the 11th CPC Central Committee and in 1980 was limited only to severely impoverished areas marked by the “three dependencies”—dependencies on grain relief, livelihood subsidies, and production loans in the expectation that the commune system would eventually be resumed. It was not until Document No. 1 of 1982  was farmers’ autonomy in choosing production methods affirmed and  Document No. 1 of 1983 subsequently provided theoretical endorsement, describing the system as “a great creation of Chinese farmers” and “a new development of the Marxist </a:t>
            </a:r>
            <a:r>
              <a:rPr kumimoji="0" lang="en-US" b="0" i="0" u="none" strike="noStrike" kern="100" cap="none" spc="0" normalizeH="0" baseline="0" noProof="0" dirty="0" err="1">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cooperativisation</a:t>
            </a:r>
            <a:r>
              <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theory in China.”  Policy regarding hired </a:t>
            </a:r>
            <a:r>
              <a:rPr kumimoji="0" lang="en-US" b="0" i="0" u="none" strike="noStrike" kern="100" cap="none" spc="0" normalizeH="0" baseline="0" noProof="0" dirty="0" err="1">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labour</a:t>
            </a:r>
            <a:r>
              <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followed a similar path. Initially, some central leaders believed that “hiring </a:t>
            </a:r>
            <a:r>
              <a:rPr kumimoji="0" lang="en-US" b="0" i="0" u="none" strike="noStrike" kern="100" cap="none" spc="0" normalizeH="0" baseline="0" noProof="0" dirty="0" err="1">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labour</a:t>
            </a:r>
            <a:r>
              <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constituted exploitation and was incompatible with the socialist system, and therefore demanded correction. Some researchers cited Capital, where Marx once stated that having “four helpers and three apprentices” did not constitute exploitation. Accordingly, the central government set a rule that hired </a:t>
            </a:r>
            <a:r>
              <a:rPr kumimoji="0" lang="en-US" b="0" i="0" u="none" strike="noStrike" kern="100" cap="none" spc="0" normalizeH="0" baseline="0" noProof="0" dirty="0" err="1">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labour</a:t>
            </a:r>
            <a:r>
              <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“could not exceed seven people.” Later, this limit was broken. Although top leaders once attempted to impose new restrictions, they could not stem the tide, and the policy limitations eventually faded away. </a:t>
            </a:r>
          </a:p>
          <a:p>
            <a:pPr marL="342900" indent="-571500">
              <a:lnSpc>
                <a:spcPct val="107000"/>
              </a:lnSpc>
              <a:spcAft>
                <a:spcPts val="800"/>
              </a:spcAft>
              <a:defRPr/>
            </a:pPr>
            <a:r>
              <a:rPr kumimoji="0" lang="en-US" sz="4300" b="1" i="0" u="none" strike="noStrike" kern="100" cap="none" spc="0" normalizeH="0" baseline="0" noProof="0" dirty="0">
                <a:ln>
                  <a:noFill/>
                </a:ln>
                <a:solidFill>
                  <a:srgbClr val="FF0000"/>
                </a:solidFill>
                <a:effectLst/>
                <a:uLnTx/>
                <a:uFillTx/>
                <a:latin typeface="Aptos" panose="020B0004020202020204" pitchFamily="34" charset="0"/>
                <a:ea typeface="Aptos" panose="020B0004020202020204" pitchFamily="34" charset="0"/>
                <a:cs typeface="Times New Roman" panose="02020603050405020304" pitchFamily="18" charset="0"/>
              </a:rPr>
              <a:t>The reform of the system was extremely successful and was eventually extended to the commercial and manufacturing system, but most importantly to the financial system. </a:t>
            </a:r>
          </a:p>
          <a:p>
            <a:pPr marL="342900" indent="-571500">
              <a:lnSpc>
                <a:spcPct val="107000"/>
              </a:lnSpc>
              <a:spcAft>
                <a:spcPts val="800"/>
              </a:spcAft>
              <a:defRPr/>
            </a:pPr>
            <a:r>
              <a:rPr kumimoji="0" lang="en-US" sz="4300" b="1" i="0" u="none" strike="noStrike" kern="100" cap="none" spc="0" normalizeH="0" baseline="0" noProof="0" dirty="0" err="1">
                <a:ln>
                  <a:noFill/>
                </a:ln>
                <a:solidFill>
                  <a:srgbClr val="FF0000"/>
                </a:solidFill>
                <a:effectLst/>
                <a:uLnTx/>
                <a:uFillTx/>
                <a:latin typeface="Aptos" panose="020B0004020202020204" pitchFamily="34" charset="0"/>
                <a:ea typeface="Aptos" panose="020B0004020202020204" pitchFamily="34" charset="0"/>
                <a:cs typeface="Times New Roman" panose="02020603050405020304" pitchFamily="18" charset="0"/>
              </a:rPr>
              <a:t>Recognising</a:t>
            </a:r>
            <a:r>
              <a:rPr kumimoji="0" lang="en-US" sz="4300" b="1" i="0" u="none" strike="noStrike" kern="100" cap="none" spc="0" normalizeH="0" baseline="0" noProof="0" dirty="0">
                <a:ln>
                  <a:noFill/>
                </a:ln>
                <a:solidFill>
                  <a:srgbClr val="FF0000"/>
                </a:solidFill>
                <a:effectLst/>
                <a:uLnTx/>
                <a:uFillTx/>
                <a:latin typeface="Aptos" panose="020B0004020202020204" pitchFamily="34" charset="0"/>
                <a:ea typeface="Aptos" panose="020B0004020202020204" pitchFamily="34" charset="0"/>
                <a:cs typeface="Times New Roman" panose="02020603050405020304" pitchFamily="18" charset="0"/>
              </a:rPr>
              <a:t> the success in Germany and Japan in producing rapid growth in the post-war period, China also retained government ownership and control over the financial system, first in the creation of a series of market entities, owned and controlled directly or indirectly by the Government. </a:t>
            </a:r>
          </a:p>
          <a:p>
            <a:pPr marL="342900" indent="-571500">
              <a:lnSpc>
                <a:spcPct val="107000"/>
              </a:lnSpc>
              <a:spcAft>
                <a:spcPts val="800"/>
              </a:spcAft>
              <a:defRPr/>
            </a:pPr>
            <a:r>
              <a:rPr kumimoji="0" lang="en-US" sz="4300" b="1" i="0" u="none" strike="noStrike" kern="100" cap="none" spc="0" normalizeH="0" baseline="0" noProof="0" dirty="0">
                <a:ln>
                  <a:noFill/>
                </a:ln>
                <a:solidFill>
                  <a:srgbClr val="FF0000"/>
                </a:solidFill>
                <a:effectLst/>
                <a:uLnTx/>
                <a:uFillTx/>
                <a:latin typeface="Aptos" panose="020B0004020202020204" pitchFamily="34" charset="0"/>
                <a:ea typeface="Aptos" panose="020B0004020202020204" pitchFamily="34" charset="0"/>
                <a:cs typeface="Times New Roman" panose="02020603050405020304" pitchFamily="18" charset="0"/>
              </a:rPr>
              <a:t>And provided government control over foreign capital inflows</a:t>
            </a:r>
          </a:p>
          <a:p>
            <a:pPr marL="342900" indent="-571500">
              <a:lnSpc>
                <a:spcPct val="107000"/>
              </a:lnSpc>
              <a:spcAft>
                <a:spcPts val="800"/>
              </a:spcAft>
              <a:defRPr/>
            </a:pPr>
            <a:r>
              <a:rPr kumimoji="0" lang="en-US" sz="4300" b="1" i="0" u="none" strike="noStrike" kern="100" cap="none" spc="0" normalizeH="0" baseline="0" noProof="0" dirty="0">
                <a:ln>
                  <a:noFill/>
                </a:ln>
                <a:solidFill>
                  <a:srgbClr val="FF0000"/>
                </a:solidFill>
                <a:effectLst/>
                <a:uLnTx/>
                <a:uFillTx/>
                <a:latin typeface="Aptos" panose="020B0004020202020204" pitchFamily="34" charset="0"/>
                <a:ea typeface="Aptos" panose="020B0004020202020204" pitchFamily="34" charset="0"/>
                <a:cs typeface="Times New Roman" panose="02020603050405020304" pitchFamily="18" charset="0"/>
              </a:rPr>
              <a:t>Basically this was to apply the principle used in agricultural to create institutions that operated according to market principles but without private ownership.</a:t>
            </a:r>
          </a:p>
          <a:p>
            <a:pPr indent="-457200">
              <a:lnSpc>
                <a:spcPct val="107000"/>
              </a:lnSpc>
              <a:spcAft>
                <a:spcPts val="80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154632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9"/>
          <p:cNvSpPr txBox="1"/>
          <p:nvPr/>
        </p:nvSpPr>
        <p:spPr>
          <a:xfrm>
            <a:off x="179614" y="164096"/>
            <a:ext cx="11390594" cy="6122830"/>
          </a:xfrm>
          <a:prstGeom prst="rect">
            <a:avLst/>
          </a:prstGeom>
        </p:spPr>
        <p:txBody>
          <a:bodyPr vert="horz" wrap="square" lIns="0" tIns="0" rIns="0" bIns="0" rtlCol="0">
            <a:spAutoFit/>
          </a:bodyPr>
          <a:lstStyle/>
          <a:p>
            <a:pPr marL="8659" defTabSz="623438">
              <a:lnSpc>
                <a:spcPts val="1268"/>
              </a:lnSpc>
            </a:pPr>
            <a:endParaRPr lang="en-US" sz="1636" b="1" kern="0" dirty="0">
              <a:solidFill>
                <a:sysClr val="windowText" lastClr="000000"/>
              </a:solidFill>
              <a:latin typeface="Times New Roman"/>
              <a:cs typeface="Times New Roman"/>
            </a:endParaRPr>
          </a:p>
          <a:p>
            <a:pPr marL="8659" defTabSz="623438"/>
            <a:r>
              <a:rPr b="1" kern="0" dirty="0">
                <a:solidFill>
                  <a:sysClr val="windowText" lastClr="000000"/>
                </a:solidFill>
                <a:latin typeface="Times New Roman"/>
                <a:cs typeface="Times New Roman"/>
              </a:rPr>
              <a:t>Chin</a:t>
            </a:r>
            <a:r>
              <a:rPr lang="en-US" b="1" kern="0" dirty="0">
                <a:solidFill>
                  <a:sysClr val="windowText" lastClr="000000"/>
                </a:solidFill>
                <a:latin typeface="Times New Roman"/>
                <a:cs typeface="Times New Roman"/>
              </a:rPr>
              <a:t>a “let finance be domestic”:  Government ownership and control of domestic financial institutions and foreign finance</a:t>
            </a:r>
          </a:p>
          <a:p>
            <a:pPr defTabSz="623438">
              <a:spcBef>
                <a:spcPts val="119"/>
              </a:spcBef>
            </a:pPr>
            <a:endParaRPr sz="1200" kern="0" dirty="0">
              <a:solidFill>
                <a:sysClr val="windowText" lastClr="000000"/>
              </a:solidFill>
              <a:latin typeface="Times New Roman"/>
              <a:cs typeface="Times New Roman"/>
            </a:endParaRPr>
          </a:p>
          <a:p>
            <a:pPr marL="8659" marR="3464" defTabSz="623438">
              <a:spcBef>
                <a:spcPts val="3"/>
              </a:spcBef>
            </a:pPr>
            <a:r>
              <a:rPr sz="1400" kern="0" dirty="0">
                <a:solidFill>
                  <a:sysClr val="windowText" lastClr="000000"/>
                </a:solidFill>
                <a:latin typeface="Times New Roman"/>
                <a:cs typeface="Times New Roman"/>
              </a:rPr>
              <a:t>China</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has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built</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a:t>
            </a:r>
            <a:r>
              <a:rPr sz="1400" kern="0" spc="-20" dirty="0">
                <a:solidFill>
                  <a:sysClr val="windowText" lastClr="000000"/>
                </a:solidFill>
                <a:latin typeface="Times New Roman"/>
                <a:cs typeface="Times New Roman"/>
              </a:rPr>
              <a:t> </a:t>
            </a:r>
            <a:r>
              <a:rPr sz="1400" i="1" kern="0" dirty="0">
                <a:solidFill>
                  <a:sysClr val="windowText" lastClr="000000"/>
                </a:solidFill>
                <a:latin typeface="Times New Roman"/>
                <a:cs typeface="Times New Roman"/>
              </a:rPr>
              <a:t>dual</a:t>
            </a:r>
            <a:r>
              <a:rPr sz="1400" i="1" kern="0" spc="-17" dirty="0">
                <a:solidFill>
                  <a:sysClr val="windowText" lastClr="000000"/>
                </a:solidFill>
                <a:latin typeface="Times New Roman"/>
                <a:cs typeface="Times New Roman"/>
              </a:rPr>
              <a:t> </a:t>
            </a:r>
            <a:r>
              <a:rPr sz="1400" i="1" kern="0" dirty="0">
                <a:solidFill>
                  <a:sysClr val="windowText" lastClr="000000"/>
                </a:solidFill>
                <a:latin typeface="Times New Roman"/>
                <a:cs typeface="Times New Roman"/>
              </a:rPr>
              <a:t>financial</a:t>
            </a:r>
            <a:r>
              <a:rPr sz="1400" i="1" kern="0" spc="-17" dirty="0">
                <a:solidFill>
                  <a:sysClr val="windowText" lastClr="000000"/>
                </a:solidFill>
                <a:latin typeface="Times New Roman"/>
                <a:cs typeface="Times New Roman"/>
              </a:rPr>
              <a:t> </a:t>
            </a:r>
            <a:r>
              <a:rPr sz="1400" i="1" kern="0" spc="-7" dirty="0">
                <a:solidFill>
                  <a:sysClr val="windowText" lastClr="000000"/>
                </a:solidFill>
                <a:latin typeface="Times New Roman"/>
                <a:cs typeface="Times New Roman"/>
              </a:rPr>
              <a:t>architecture</a:t>
            </a:r>
            <a:r>
              <a:rPr sz="1400" kern="0" spc="-7" dirty="0">
                <a:solidFill>
                  <a:sysClr val="windowText" lastClr="000000"/>
                </a:solidFill>
                <a:latin typeface="Times New Roman"/>
                <a:cs typeface="Times New Roman"/>
              </a:rPr>
              <a:t>—</a:t>
            </a:r>
            <a:r>
              <a:rPr sz="1400" kern="0" dirty="0">
                <a:solidFill>
                  <a:sysClr val="windowText" lastClr="000000"/>
                </a:solidFill>
                <a:latin typeface="Times New Roman"/>
                <a:cs typeface="Times New Roman"/>
              </a:rPr>
              <a:t>policy</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banks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and</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sovereign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leveraged</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funds—</a:t>
            </a:r>
            <a:r>
              <a:rPr sz="1400" kern="0" dirty="0">
                <a:solidFill>
                  <a:sysClr val="windowText" lastClr="000000"/>
                </a:solidFill>
                <a:latin typeface="Times New Roman"/>
                <a:cs typeface="Times New Roman"/>
              </a:rPr>
              <a:t>that</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allows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the</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Party-</a:t>
            </a:r>
            <a:r>
              <a:rPr sz="1400" kern="0" dirty="0">
                <a:solidFill>
                  <a:sysClr val="windowText" lastClr="000000"/>
                </a:solidFill>
                <a:latin typeface="Times New Roman"/>
                <a:cs typeface="Times New Roman"/>
              </a:rPr>
              <a:t>State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to</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mobilize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capital</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at</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scale</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without</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relying</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fiscal</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surpluses</a:t>
            </a:r>
            <a:r>
              <a:rPr sz="1400" kern="0" spc="-17" dirty="0">
                <a:solidFill>
                  <a:sysClr val="windowText" lastClr="000000"/>
                </a:solidFill>
                <a:latin typeface="Times New Roman"/>
                <a:cs typeface="Times New Roman"/>
              </a:rPr>
              <a:t> or </a:t>
            </a:r>
            <a:r>
              <a:rPr sz="1400" kern="0" dirty="0">
                <a:solidFill>
                  <a:sysClr val="windowText" lastClr="000000"/>
                </a:solidFill>
                <a:latin typeface="Times New Roman"/>
                <a:cs typeface="Times New Roman"/>
              </a:rPr>
              <a:t>commodity</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rents.</a:t>
            </a:r>
            <a:r>
              <a:rPr sz="1400" kern="0" spc="-17" dirty="0">
                <a:solidFill>
                  <a:sysClr val="windowText" lastClr="000000"/>
                </a:solidFill>
                <a:latin typeface="Times New Roman"/>
                <a:cs typeface="Times New Roman"/>
              </a:rPr>
              <a:t> </a:t>
            </a:r>
            <a:endParaRPr lang="en-US" sz="1400" kern="0" spc="-17" dirty="0">
              <a:solidFill>
                <a:sysClr val="windowText" lastClr="000000"/>
              </a:solidFill>
              <a:latin typeface="Times New Roman"/>
              <a:cs typeface="Times New Roman"/>
            </a:endParaRPr>
          </a:p>
          <a:p>
            <a:pPr marL="8659" marR="3464" defTabSz="623438">
              <a:spcBef>
                <a:spcPts val="3"/>
              </a:spcBef>
            </a:pPr>
            <a:r>
              <a:rPr sz="1400" kern="0" dirty="0">
                <a:solidFill>
                  <a:sysClr val="windowText" lastClr="000000"/>
                </a:solidFill>
                <a:latin typeface="Times New Roman"/>
                <a:cs typeface="Times New Roman"/>
              </a:rPr>
              <a:t>This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architecture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blends</a:t>
            </a:r>
            <a:r>
              <a:rPr sz="1400"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state</a:t>
            </a:r>
            <a:r>
              <a:rPr sz="1400" b="1" kern="0" spc="-20"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guarantees</a:t>
            </a:r>
            <a:r>
              <a:rPr sz="1400" kern="0" spc="-7" dirty="0">
                <a:solidFill>
                  <a:sysClr val="windowText" lastClr="000000"/>
                </a:solidFill>
                <a:latin typeface="Times New Roman"/>
                <a:cs typeface="Times New Roman"/>
              </a:rPr>
              <a:t>,</a:t>
            </a:r>
            <a:r>
              <a:rPr sz="1400" kern="0" spc="-17"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market-</a:t>
            </a:r>
            <a:r>
              <a:rPr sz="1400" b="1" kern="0" dirty="0">
                <a:solidFill>
                  <a:sysClr val="windowText" lastClr="000000"/>
                </a:solidFill>
                <a:latin typeface="Times New Roman"/>
                <a:cs typeface="Times New Roman"/>
              </a:rPr>
              <a:t>based</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financing</a:t>
            </a:r>
            <a:r>
              <a:rPr sz="1400" kern="0" dirty="0">
                <a:solidFill>
                  <a:sysClr val="windowText" lastClr="000000"/>
                </a:solidFill>
                <a:latin typeface="Times New Roman"/>
                <a:cs typeface="Times New Roman"/>
              </a:rPr>
              <a:t>,</a:t>
            </a:r>
            <a:r>
              <a:rPr sz="1400" kern="0" spc="-17" dirty="0">
                <a:solidFill>
                  <a:sysClr val="windowText" lastClr="000000"/>
                </a:solidFill>
                <a:latin typeface="Times New Roman"/>
                <a:cs typeface="Times New Roman"/>
              </a:rPr>
              <a:t> and </a:t>
            </a:r>
            <a:r>
              <a:rPr sz="1400" b="1" kern="0" dirty="0">
                <a:solidFill>
                  <a:sysClr val="windowText" lastClr="000000"/>
                </a:solidFill>
                <a:latin typeface="Times New Roman"/>
                <a:cs typeface="Times New Roman"/>
              </a:rPr>
              <a:t>political</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control</a:t>
            </a:r>
            <a:r>
              <a:rPr sz="1400" kern="0" dirty="0">
                <a:solidFill>
                  <a:sysClr val="windowText" lastClr="000000"/>
                </a:solidFill>
                <a:latin typeface="Times New Roman"/>
                <a:cs typeface="Times New Roman"/>
              </a:rPr>
              <a:t>,</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enabling</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China</a:t>
            </a:r>
            <a:r>
              <a:rPr sz="1400" kern="0" spc="-24" dirty="0">
                <a:solidFill>
                  <a:sysClr val="windowText" lastClr="000000"/>
                </a:solidFill>
                <a:latin typeface="Times New Roman"/>
                <a:cs typeface="Times New Roman"/>
              </a:rPr>
              <a:t> </a:t>
            </a:r>
            <a:r>
              <a:rPr sz="1400" kern="0" spc="-17" dirty="0">
                <a:solidFill>
                  <a:sysClr val="windowText" lastClr="000000"/>
                </a:solidFill>
                <a:latin typeface="Times New Roman"/>
                <a:cs typeface="Times New Roman"/>
              </a:rPr>
              <a:t>to:</a:t>
            </a:r>
            <a:endParaRPr sz="1400" kern="0" dirty="0">
              <a:solidFill>
                <a:sysClr val="windowText" lastClr="000000"/>
              </a:solidFill>
              <a:latin typeface="Times New Roman"/>
              <a:cs typeface="Times New Roman"/>
            </a:endParaRPr>
          </a:p>
          <a:p>
            <a:pPr marL="320378" indent="-155859" defTabSz="623438">
              <a:spcBef>
                <a:spcPts val="453"/>
              </a:spcBef>
              <a:buSzPct val="83333"/>
              <a:buFont typeface="Symbol"/>
              <a:buChar char=""/>
              <a:tabLst>
                <a:tab pos="320378" algn="l"/>
              </a:tabLst>
            </a:pPr>
            <a:r>
              <a:rPr sz="1400" kern="0" dirty="0">
                <a:solidFill>
                  <a:sysClr val="windowText" lastClr="000000"/>
                </a:solidFill>
                <a:latin typeface="Times New Roman"/>
                <a:cs typeface="Times New Roman"/>
              </a:rPr>
              <a:t>finance</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domestic</a:t>
            </a:r>
            <a:r>
              <a:rPr sz="1400" kern="0" spc="-7" dirty="0">
                <a:solidFill>
                  <a:sysClr val="windowText" lastClr="000000"/>
                </a:solidFill>
                <a:latin typeface="Times New Roman"/>
                <a:cs typeface="Times New Roman"/>
              </a:rPr>
              <a:t> industrialization</a:t>
            </a:r>
            <a:r>
              <a:rPr sz="1400" kern="0" dirty="0">
                <a:solidFill>
                  <a:sysClr val="windowText" lastClr="000000"/>
                </a:solidFill>
                <a:latin typeface="Times New Roman"/>
                <a:cs typeface="Times New Roman"/>
              </a:rPr>
              <a:t> and</a:t>
            </a:r>
            <a:r>
              <a:rPr sz="1400" kern="0" spc="-3"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urbanization,</a:t>
            </a:r>
            <a:endParaRPr sz="1400" kern="0" dirty="0">
              <a:solidFill>
                <a:sysClr val="windowText" lastClr="000000"/>
              </a:solidFill>
              <a:latin typeface="Times New Roman"/>
              <a:cs typeface="Times New Roman"/>
            </a:endParaRPr>
          </a:p>
          <a:p>
            <a:pPr marL="320378" indent="-155859" defTabSz="623438">
              <a:buSzPct val="83333"/>
              <a:buFont typeface="Symbol"/>
              <a:buChar char=""/>
              <a:tabLst>
                <a:tab pos="320378" algn="l"/>
              </a:tabLst>
            </a:pPr>
            <a:r>
              <a:rPr sz="1400" kern="0" dirty="0">
                <a:solidFill>
                  <a:sysClr val="windowText" lastClr="000000"/>
                </a:solidFill>
                <a:latin typeface="Times New Roman"/>
                <a:cs typeface="Times New Roman"/>
              </a:rPr>
              <a:t>support</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overseas</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expansion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of</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Chinese</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firms,</a:t>
            </a:r>
            <a:endParaRPr sz="1400" kern="0" dirty="0">
              <a:solidFill>
                <a:sysClr val="windowText" lastClr="000000"/>
              </a:solidFill>
              <a:latin typeface="Times New Roman"/>
              <a:cs typeface="Times New Roman"/>
            </a:endParaRPr>
          </a:p>
          <a:p>
            <a:pPr marL="320378" indent="-155859" defTabSz="623438">
              <a:buSzPct val="83333"/>
              <a:buFont typeface="Symbol"/>
              <a:buChar char=""/>
              <a:tabLst>
                <a:tab pos="320378" algn="l"/>
              </a:tabLst>
            </a:pPr>
            <a:r>
              <a:rPr sz="1400" kern="0" dirty="0">
                <a:solidFill>
                  <a:sysClr val="windowText" lastClr="000000"/>
                </a:solidFill>
                <a:latin typeface="Times New Roman"/>
                <a:cs typeface="Times New Roman"/>
              </a:rPr>
              <a:t>reshape</a:t>
            </a:r>
            <a:r>
              <a:rPr sz="1400" kern="0" spc="-3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global</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development</a:t>
            </a:r>
            <a:r>
              <a:rPr sz="1400" kern="0" spc="-3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finance</a:t>
            </a:r>
            <a:r>
              <a:rPr sz="1400" kern="0" spc="-3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norms,</a:t>
            </a:r>
            <a:endParaRPr sz="1400" kern="0" dirty="0">
              <a:solidFill>
                <a:sysClr val="windowText" lastClr="000000"/>
              </a:solidFill>
              <a:latin typeface="Times New Roman"/>
              <a:cs typeface="Times New Roman"/>
            </a:endParaRPr>
          </a:p>
          <a:p>
            <a:pPr marL="320378" indent="-155859" defTabSz="623438">
              <a:buSzPct val="83333"/>
              <a:buFont typeface="Symbol"/>
              <a:buChar char=""/>
              <a:tabLst>
                <a:tab pos="320378" algn="l"/>
              </a:tabLst>
            </a:pPr>
            <a:r>
              <a:rPr sz="1400" kern="0" dirty="0">
                <a:solidFill>
                  <a:sysClr val="windowText" lastClr="000000"/>
                </a:solidFill>
                <a:latin typeface="Times New Roman"/>
                <a:cs typeface="Times New Roman"/>
              </a:rPr>
              <a:t>and</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pursue</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geopolitical</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objectives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through</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capital</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rather</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than</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direct</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coercion.</a:t>
            </a:r>
            <a:endParaRPr sz="1400" kern="0" dirty="0">
              <a:solidFill>
                <a:sysClr val="windowText" lastClr="000000"/>
              </a:solidFill>
              <a:latin typeface="Times New Roman"/>
              <a:cs typeface="Times New Roman"/>
            </a:endParaRPr>
          </a:p>
          <a:p>
            <a:pPr defTabSz="623438">
              <a:spcBef>
                <a:spcPts val="41"/>
              </a:spcBef>
            </a:pPr>
            <a:endParaRPr sz="1400" kern="0" dirty="0">
              <a:solidFill>
                <a:sysClr val="windowText" lastClr="000000"/>
              </a:solidFill>
              <a:latin typeface="Times New Roman"/>
              <a:cs typeface="Times New Roman"/>
            </a:endParaRPr>
          </a:p>
          <a:p>
            <a:pPr marL="8659" marR="233356" defTabSz="623438"/>
            <a:r>
              <a:rPr lang="en-US" sz="1400" b="1" kern="0" dirty="0">
                <a:solidFill>
                  <a:sysClr val="windowText" lastClr="000000"/>
                </a:solidFill>
                <a:latin typeface="Times New Roman"/>
                <a:cs typeface="Times New Roman"/>
              </a:rPr>
              <a:t> </a:t>
            </a:r>
            <a:r>
              <a:rPr sz="1400" b="1" u="sng" kern="0" dirty="0">
                <a:solidFill>
                  <a:sysClr val="windowText" lastClr="000000"/>
                </a:solidFill>
                <a:latin typeface="Times New Roman"/>
                <a:cs typeface="Times New Roman"/>
              </a:rPr>
              <a:t>China’s</a:t>
            </a:r>
            <a:r>
              <a:rPr sz="1400" b="1" u="sng" kern="0" spc="-20" dirty="0">
                <a:solidFill>
                  <a:sysClr val="windowText" lastClr="000000"/>
                </a:solidFill>
                <a:latin typeface="Times New Roman"/>
                <a:cs typeface="Times New Roman"/>
              </a:rPr>
              <a:t> </a:t>
            </a:r>
            <a:r>
              <a:rPr sz="1400" b="1" u="sng" kern="0" dirty="0">
                <a:solidFill>
                  <a:sysClr val="windowText" lastClr="000000"/>
                </a:solidFill>
                <a:latin typeface="Times New Roman"/>
                <a:cs typeface="Times New Roman"/>
              </a:rPr>
              <a:t>model</a:t>
            </a:r>
            <a:r>
              <a:rPr sz="1400" b="1" u="sng" kern="0" spc="-17" dirty="0">
                <a:solidFill>
                  <a:sysClr val="windowText" lastClr="000000"/>
                </a:solidFill>
                <a:latin typeface="Times New Roman"/>
                <a:cs typeface="Times New Roman"/>
              </a:rPr>
              <a:t> </a:t>
            </a:r>
            <a:r>
              <a:rPr sz="1400" b="1" u="sng" kern="0" dirty="0">
                <a:solidFill>
                  <a:sysClr val="windowText" lastClr="000000"/>
                </a:solidFill>
                <a:latin typeface="Times New Roman"/>
                <a:cs typeface="Times New Roman"/>
              </a:rPr>
              <a:t>is</a:t>
            </a:r>
            <a:r>
              <a:rPr sz="1400" b="1" u="sng" kern="0" spc="-20" dirty="0">
                <a:solidFill>
                  <a:sysClr val="windowText" lastClr="000000"/>
                </a:solidFill>
                <a:latin typeface="Times New Roman"/>
                <a:cs typeface="Times New Roman"/>
              </a:rPr>
              <a:t> </a:t>
            </a:r>
            <a:r>
              <a:rPr sz="1400" b="1" u="sng" kern="0" dirty="0">
                <a:solidFill>
                  <a:sysClr val="windowText" lastClr="000000"/>
                </a:solidFill>
                <a:latin typeface="Times New Roman"/>
                <a:cs typeface="Times New Roman"/>
              </a:rPr>
              <a:t>neither</a:t>
            </a:r>
            <a:r>
              <a:rPr sz="1400" b="1" u="sng" kern="0" spc="-17" dirty="0">
                <a:solidFill>
                  <a:sysClr val="windowText" lastClr="000000"/>
                </a:solidFill>
                <a:latin typeface="Times New Roman"/>
                <a:cs typeface="Times New Roman"/>
              </a:rPr>
              <a:t> </a:t>
            </a:r>
            <a:r>
              <a:rPr sz="1400" b="1" u="sng" kern="0" dirty="0">
                <a:solidFill>
                  <a:sysClr val="windowText" lastClr="000000"/>
                </a:solidFill>
                <a:latin typeface="Times New Roman"/>
                <a:cs typeface="Times New Roman"/>
              </a:rPr>
              <a:t>“state</a:t>
            </a:r>
            <a:r>
              <a:rPr sz="1400" b="1" u="sng" kern="0" spc="-20" dirty="0">
                <a:solidFill>
                  <a:sysClr val="windowText" lastClr="000000"/>
                </a:solidFill>
                <a:latin typeface="Times New Roman"/>
                <a:cs typeface="Times New Roman"/>
              </a:rPr>
              <a:t> </a:t>
            </a:r>
            <a:r>
              <a:rPr sz="1400" b="1" u="sng" kern="0" dirty="0">
                <a:solidFill>
                  <a:sysClr val="windowText" lastClr="000000"/>
                </a:solidFill>
                <a:latin typeface="Times New Roman"/>
                <a:cs typeface="Times New Roman"/>
              </a:rPr>
              <a:t>capitalism”</a:t>
            </a:r>
            <a:r>
              <a:rPr sz="1400" b="1" u="sng" kern="0" spc="-17" dirty="0">
                <a:solidFill>
                  <a:sysClr val="windowText" lastClr="000000"/>
                </a:solidFill>
                <a:latin typeface="Times New Roman"/>
                <a:cs typeface="Times New Roman"/>
              </a:rPr>
              <a:t> </a:t>
            </a:r>
            <a:r>
              <a:rPr sz="1400" b="1" u="sng" kern="0" dirty="0">
                <a:solidFill>
                  <a:sysClr val="windowText" lastClr="000000"/>
                </a:solidFill>
                <a:latin typeface="Times New Roman"/>
                <a:cs typeface="Times New Roman"/>
              </a:rPr>
              <a:t>nor</a:t>
            </a:r>
            <a:r>
              <a:rPr sz="1400" b="1" u="sng" kern="0" spc="-20" dirty="0">
                <a:solidFill>
                  <a:sysClr val="windowText" lastClr="000000"/>
                </a:solidFill>
                <a:latin typeface="Times New Roman"/>
                <a:cs typeface="Times New Roman"/>
              </a:rPr>
              <a:t> </a:t>
            </a:r>
            <a:r>
              <a:rPr sz="1400" b="1" u="sng" kern="0" dirty="0">
                <a:solidFill>
                  <a:sysClr val="windowText" lastClr="000000"/>
                </a:solidFill>
                <a:latin typeface="Times New Roman"/>
                <a:cs typeface="Times New Roman"/>
              </a:rPr>
              <a:t>a</a:t>
            </a:r>
            <a:r>
              <a:rPr sz="1400" b="1" u="sng" kern="0" spc="-20" dirty="0">
                <a:solidFill>
                  <a:sysClr val="windowText" lastClr="000000"/>
                </a:solidFill>
                <a:latin typeface="Times New Roman"/>
                <a:cs typeface="Times New Roman"/>
              </a:rPr>
              <a:t> </a:t>
            </a:r>
            <a:r>
              <a:rPr sz="1400" b="1" u="sng" kern="0" spc="-7" dirty="0">
                <a:solidFill>
                  <a:sysClr val="windowText" lastClr="000000"/>
                </a:solidFill>
                <a:latin typeface="Times New Roman"/>
                <a:cs typeface="Times New Roman"/>
              </a:rPr>
              <a:t>classical “developmental</a:t>
            </a:r>
            <a:r>
              <a:rPr sz="1400" b="1" u="sng" kern="0" spc="-14" dirty="0">
                <a:solidFill>
                  <a:sysClr val="windowText" lastClr="000000"/>
                </a:solidFill>
                <a:latin typeface="Times New Roman"/>
                <a:cs typeface="Times New Roman"/>
              </a:rPr>
              <a:t> </a:t>
            </a:r>
            <a:r>
              <a:rPr sz="1400" b="1" u="sng" kern="0" dirty="0">
                <a:solidFill>
                  <a:sysClr val="windowText" lastClr="000000"/>
                </a:solidFill>
                <a:latin typeface="Times New Roman"/>
                <a:cs typeface="Times New Roman"/>
              </a:rPr>
              <a:t>state.”</a:t>
            </a:r>
            <a:r>
              <a:rPr sz="1400" b="1" u="sng" kern="0" spc="-10" dirty="0">
                <a:solidFill>
                  <a:sysClr val="windowText" lastClr="000000"/>
                </a:solidFill>
                <a:latin typeface="Times New Roman"/>
                <a:cs typeface="Times New Roman"/>
              </a:rPr>
              <a:t> </a:t>
            </a:r>
            <a:endParaRPr lang="en-US" sz="1400" b="1" u="sng" kern="0" spc="-10" dirty="0">
              <a:solidFill>
                <a:sysClr val="windowText" lastClr="000000"/>
              </a:solidFill>
              <a:latin typeface="Times New Roman"/>
              <a:cs typeface="Times New Roman"/>
            </a:endParaRPr>
          </a:p>
          <a:p>
            <a:pPr marL="8659" marR="233356" defTabSz="623438"/>
            <a:endParaRPr lang="en-US" sz="1400" b="1" kern="0" spc="-10" dirty="0">
              <a:solidFill>
                <a:sysClr val="windowText" lastClr="000000"/>
              </a:solidFill>
              <a:latin typeface="Times New Roman"/>
              <a:cs typeface="Times New Roman"/>
            </a:endParaRPr>
          </a:p>
          <a:p>
            <a:pPr marL="8659" marR="233356" defTabSz="623438"/>
            <a:r>
              <a:rPr sz="1400" b="1" kern="0" dirty="0">
                <a:solidFill>
                  <a:sysClr val="windowText" lastClr="000000"/>
                </a:solidFill>
                <a:latin typeface="Times New Roman"/>
                <a:cs typeface="Times New Roman"/>
              </a:rPr>
              <a:t>Instead,</a:t>
            </a:r>
            <a:r>
              <a:rPr sz="1400" b="1" kern="0" spc="-1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it</a:t>
            </a:r>
            <a:r>
              <a:rPr sz="1400" b="1"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is</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a:t>
            </a:r>
            <a:r>
              <a:rPr sz="1400" b="1" kern="0" spc="-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financialized</a:t>
            </a:r>
            <a:r>
              <a:rPr sz="1400" b="1" kern="0" spc="-1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Party-</a:t>
            </a:r>
            <a:r>
              <a:rPr sz="1400" b="1" kern="0" dirty="0">
                <a:solidFill>
                  <a:sysClr val="windowText" lastClr="000000"/>
                </a:solidFill>
                <a:latin typeface="Times New Roman"/>
                <a:cs typeface="Times New Roman"/>
              </a:rPr>
              <a:t>State,</a:t>
            </a:r>
            <a:r>
              <a:rPr sz="1400" b="1" kern="0" spc="-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where</a:t>
            </a:r>
            <a:r>
              <a:rPr sz="1400" b="1" kern="0" spc="-1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bureaucratic</a:t>
            </a:r>
            <a:r>
              <a:rPr lang="en-US" sz="1400" b="1" kern="0" spc="-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competition,</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sovereign</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guarantees,</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and</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leveraged</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funds</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jointly</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mobilize</a:t>
            </a:r>
            <a:r>
              <a:rPr sz="1400" b="1"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capital</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for</a:t>
            </a:r>
            <a:r>
              <a:rPr sz="1400" b="1" kern="0" spc="-31"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strategic ends.</a:t>
            </a:r>
            <a:r>
              <a:rPr kumimoji="0" lang="en-US" sz="1227" b="1" i="0" u="none" strike="noStrike" kern="0" cap="none" spc="0" normalizeH="0" baseline="0" noProof="0" dirty="0">
                <a:ln>
                  <a:noFill/>
                </a:ln>
                <a:solidFill>
                  <a:sysClr val="windowText" lastClr="000000"/>
                </a:solidFill>
                <a:effectLst/>
                <a:uLnTx/>
                <a:uFillTx/>
                <a:latin typeface="Times New Roman"/>
                <a:ea typeface="+mn-ea"/>
                <a:cs typeface="Times New Roman"/>
              </a:rPr>
              <a:t> </a:t>
            </a:r>
          </a:p>
          <a:p>
            <a:pPr marL="8659" marR="233356" defTabSz="623438"/>
            <a:endParaRPr lang="en-US" sz="1227" b="1" kern="0" dirty="0">
              <a:solidFill>
                <a:sysClr val="windowText" lastClr="000000"/>
              </a:solidFill>
              <a:latin typeface="Times New Roman"/>
              <a:cs typeface="Times New Roman"/>
            </a:endParaRPr>
          </a:p>
          <a:p>
            <a:pPr marL="8659" marR="233356" defTabSz="623438"/>
            <a:r>
              <a:rPr kumimoji="0" lang="en-US" sz="1227" b="1" i="0" u="none" strike="noStrike" kern="0" cap="none" spc="0" normalizeH="0" baseline="0" noProof="0" dirty="0">
                <a:ln>
                  <a:noFill/>
                </a:ln>
                <a:solidFill>
                  <a:sysClr val="windowText" lastClr="000000"/>
                </a:solidFill>
                <a:effectLst/>
                <a:uLnTx/>
                <a:uFillTx/>
                <a:latin typeface="Times New Roman"/>
                <a:ea typeface="+mn-ea"/>
                <a:cs typeface="Times New Roman"/>
              </a:rPr>
              <a:t>Policy</a:t>
            </a:r>
            <a:r>
              <a:rPr kumimoji="0" lang="en-US" sz="1227" b="1"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227" b="1" i="0" u="none" strike="noStrike" kern="0" cap="none" spc="0" normalizeH="0" baseline="0" noProof="0" dirty="0">
                <a:ln>
                  <a:noFill/>
                </a:ln>
                <a:solidFill>
                  <a:sysClr val="windowText" lastClr="000000"/>
                </a:solidFill>
                <a:effectLst/>
                <a:uLnTx/>
                <a:uFillTx/>
                <a:latin typeface="Times New Roman"/>
                <a:ea typeface="+mn-ea"/>
                <a:cs typeface="Times New Roman"/>
              </a:rPr>
              <a:t>Banks</a:t>
            </a:r>
            <a:r>
              <a:rPr kumimoji="0" lang="en-US" sz="1227" b="1"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227" b="1" i="0" u="none" strike="noStrike" kern="0" cap="none" spc="0" normalizeH="0" baseline="0" noProof="0" dirty="0">
                <a:ln>
                  <a:noFill/>
                </a:ln>
                <a:solidFill>
                  <a:sysClr val="windowText" lastClr="000000"/>
                </a:solidFill>
                <a:effectLst/>
                <a:uLnTx/>
                <a:uFillTx/>
                <a:latin typeface="Times New Roman"/>
                <a:ea typeface="+mn-ea"/>
                <a:cs typeface="Times New Roman"/>
              </a:rPr>
              <a:t>as</a:t>
            </a:r>
            <a:r>
              <a:rPr kumimoji="0" lang="en-US" sz="1227" b="1"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227" b="1" i="0" u="none" strike="noStrike" kern="0" cap="none" spc="-7" normalizeH="0" baseline="0" noProof="0" dirty="0">
                <a:ln>
                  <a:noFill/>
                </a:ln>
                <a:solidFill>
                  <a:sysClr val="windowText" lastClr="000000"/>
                </a:solidFill>
                <a:effectLst/>
                <a:uLnTx/>
                <a:uFillTx/>
                <a:latin typeface="Times New Roman"/>
                <a:ea typeface="+mn-ea"/>
                <a:cs typeface="Times New Roman"/>
              </a:rPr>
              <a:t>Market-</a:t>
            </a:r>
            <a:r>
              <a:rPr kumimoji="0" lang="en-US" sz="1227" b="1" i="0" u="none" strike="noStrike" kern="0" cap="none" spc="0" normalizeH="0" baseline="0" noProof="0" dirty="0">
                <a:ln>
                  <a:noFill/>
                </a:ln>
                <a:solidFill>
                  <a:sysClr val="windowText" lastClr="000000"/>
                </a:solidFill>
                <a:effectLst/>
                <a:uLnTx/>
                <a:uFillTx/>
                <a:latin typeface="Times New Roman"/>
                <a:ea typeface="+mn-ea"/>
                <a:cs typeface="Times New Roman"/>
              </a:rPr>
              <a:t>Based</a:t>
            </a:r>
            <a:r>
              <a:rPr kumimoji="0" lang="en-US" sz="1227" b="1"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227" b="1" i="0" u="none" strike="noStrike" kern="0" cap="none" spc="0" normalizeH="0" baseline="0" noProof="0" dirty="0">
                <a:ln>
                  <a:noFill/>
                </a:ln>
                <a:solidFill>
                  <a:sysClr val="windowText" lastClr="000000"/>
                </a:solidFill>
                <a:effectLst/>
                <a:uLnTx/>
                <a:uFillTx/>
                <a:latin typeface="Times New Roman"/>
                <a:ea typeface="+mn-ea"/>
                <a:cs typeface="Times New Roman"/>
              </a:rPr>
              <a:t>but</a:t>
            </a:r>
            <a:r>
              <a:rPr kumimoji="0" lang="en-US" sz="1227" b="1" i="0" u="none" strike="noStrike" kern="0" cap="none" spc="-7" normalizeH="0" baseline="0" noProof="0" dirty="0">
                <a:ln>
                  <a:noFill/>
                </a:ln>
                <a:solidFill>
                  <a:sysClr val="windowText" lastClr="000000"/>
                </a:solidFill>
                <a:effectLst/>
                <a:uLnTx/>
                <a:uFillTx/>
                <a:latin typeface="Times New Roman"/>
                <a:ea typeface="+mn-ea"/>
                <a:cs typeface="Times New Roman"/>
              </a:rPr>
              <a:t> State-Backed Institutions</a:t>
            </a:r>
            <a:endParaRPr kumimoji="0" lang="en-US" sz="1227"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8659" marR="100876" lvl="0" indent="0" algn="l" defTabSz="623438" rtl="0" eaLnBrk="1" fontAlgn="auto" latinLnBrk="0" hangingPunct="1">
              <a:lnSpc>
                <a:spcPts val="941"/>
              </a:lnSpc>
              <a:spcBef>
                <a:spcPts val="948"/>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China’s</a:t>
            </a:r>
            <a:r>
              <a:rPr kumimoji="0" lang="en-US" sz="1600" b="0"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policy</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financial</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institutions</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a:t>
            </a:r>
            <a:r>
              <a:rPr kumimoji="0" lang="en-US" sz="1600" b="0" i="0" u="none" strike="noStrike" kern="0" cap="none" spc="0" normalizeH="0" baseline="0" noProof="0" dirty="0" err="1">
                <a:ln>
                  <a:noFill/>
                </a:ln>
                <a:solidFill>
                  <a:sysClr val="windowText" lastClr="000000"/>
                </a:solidFill>
                <a:effectLst/>
                <a:uLnTx/>
                <a:uFillTx/>
                <a:latin typeface="Times New Roman"/>
                <a:ea typeface="+mn-ea"/>
                <a:cs typeface="Times New Roman"/>
              </a:rPr>
              <a:t>PFAs</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are</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not</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simply</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tools</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of</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state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intervention.</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endPar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8659" marR="100876" lvl="0" indent="0" algn="l" defTabSz="623438" rtl="0" eaLnBrk="1" fontAlgn="auto" latinLnBrk="0" hangingPunct="1">
              <a:lnSpc>
                <a:spcPts val="941"/>
              </a:lnSpc>
              <a:spcBef>
                <a:spcPts val="948"/>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Instead,</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they</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are</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1" i="0" u="none" strike="noStrike" kern="0" cap="none" spc="-7" normalizeH="0" baseline="0" noProof="0" dirty="0">
                <a:ln>
                  <a:noFill/>
                </a:ln>
                <a:solidFill>
                  <a:sysClr val="windowText" lastClr="000000"/>
                </a:solidFill>
                <a:effectLst/>
                <a:uLnTx/>
                <a:uFillTx/>
                <a:latin typeface="Times New Roman"/>
                <a:ea typeface="+mn-ea"/>
                <a:cs typeface="Times New Roman"/>
              </a:rPr>
              <a:t>market-</a:t>
            </a:r>
            <a:r>
              <a:rPr kumimoji="0" lang="en-US" sz="1600" b="1" i="0" u="none" strike="noStrike" kern="0" cap="none" spc="0" normalizeH="0" baseline="0" noProof="0" dirty="0">
                <a:ln>
                  <a:noFill/>
                </a:ln>
                <a:solidFill>
                  <a:sysClr val="windowText" lastClr="000000"/>
                </a:solidFill>
                <a:effectLst/>
                <a:uLnTx/>
                <a:uFillTx/>
                <a:latin typeface="Times New Roman"/>
                <a:ea typeface="+mn-ea"/>
                <a:cs typeface="Times New Roman"/>
              </a:rPr>
              <a:t>facing</a:t>
            </a:r>
            <a:r>
              <a:rPr kumimoji="0" lang="en-US" sz="1600" b="1"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1" i="0" u="none" strike="noStrike" kern="0" cap="none" spc="0" normalizeH="0" baseline="0" noProof="0" dirty="0">
                <a:ln>
                  <a:noFill/>
                </a:ln>
                <a:solidFill>
                  <a:sysClr val="windowText" lastClr="000000"/>
                </a:solidFill>
                <a:effectLst/>
                <a:uLnTx/>
                <a:uFillTx/>
                <a:latin typeface="Times New Roman"/>
                <a:ea typeface="+mn-ea"/>
                <a:cs typeface="Times New Roman"/>
              </a:rPr>
              <a:t>financial</a:t>
            </a:r>
            <a:r>
              <a:rPr kumimoji="0" lang="en-US" sz="1600" b="1"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1" i="0" u="none" strike="noStrike" kern="0" cap="none" spc="0" normalizeH="0" baseline="0" noProof="0" dirty="0">
                <a:ln>
                  <a:noFill/>
                </a:ln>
                <a:solidFill>
                  <a:sysClr val="windowText" lastClr="000000"/>
                </a:solidFill>
                <a:effectLst/>
                <a:uLnTx/>
                <a:uFillTx/>
                <a:latin typeface="Times New Roman"/>
                <a:ea typeface="+mn-ea"/>
                <a:cs typeface="Times New Roman"/>
              </a:rPr>
              <a:t>instruments</a:t>
            </a:r>
            <a:r>
              <a:rPr kumimoji="0" lang="en-US" sz="1600" b="1"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that</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substitute</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for</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direct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fiscal</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subsidies</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from</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central</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err="1">
                <a:ln>
                  <a:noFill/>
                </a:ln>
                <a:solidFill>
                  <a:sysClr val="windowText" lastClr="000000"/>
                </a:solidFill>
                <a:effectLst/>
                <a:uLnTx/>
                <a:uFillTx/>
                <a:latin typeface="Times New Roman"/>
                <a:ea typeface="+mn-ea"/>
                <a:cs typeface="Times New Roman"/>
              </a:rPr>
              <a:t>goverment</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budget.</a:t>
            </a:r>
            <a:endPar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319945" marR="0" lvl="1" indent="-155427" algn="l" defTabSz="623438" rtl="0" eaLnBrk="1" fontAlgn="auto" latinLnBrk="0" hangingPunct="1">
              <a:lnSpc>
                <a:spcPct val="100000"/>
              </a:lnSpc>
              <a:spcBef>
                <a:spcPts val="914"/>
              </a:spcBef>
              <a:spcAft>
                <a:spcPts val="0"/>
              </a:spcAft>
              <a:buClrTx/>
              <a:buSzPct val="83333"/>
              <a:buFont typeface="Symbol"/>
              <a:buChar char=""/>
              <a:tabLst>
                <a:tab pos="319945" algn="l"/>
              </a:tabLst>
              <a:defRPr/>
            </a:pP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They</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issue</a:t>
            </a:r>
            <a:r>
              <a:rPr kumimoji="0" lang="en-US" sz="16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bonds</a:t>
            </a:r>
            <a:r>
              <a:rPr kumimoji="0" lang="en-US" sz="16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backed</a:t>
            </a:r>
            <a:r>
              <a:rPr kumimoji="0" lang="en-US" sz="1600" b="0"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by</a:t>
            </a:r>
            <a:r>
              <a:rPr kumimoji="0" lang="en-US" sz="1600" b="0"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600" b="1" i="0" u="none" strike="noStrike" kern="0" cap="none" spc="0" normalizeH="0" baseline="0" noProof="0" dirty="0">
                <a:ln>
                  <a:noFill/>
                </a:ln>
                <a:solidFill>
                  <a:sysClr val="windowText" lastClr="000000"/>
                </a:solidFill>
                <a:effectLst/>
                <a:uLnTx/>
                <a:uFillTx/>
                <a:latin typeface="Times New Roman"/>
                <a:ea typeface="+mn-ea"/>
                <a:cs typeface="Times New Roman"/>
              </a:rPr>
              <a:t>implicit</a:t>
            </a:r>
            <a:r>
              <a:rPr kumimoji="0" lang="en-US" sz="1600" b="1"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1" i="0" u="none" strike="noStrike" kern="0" cap="none" spc="0" normalizeH="0" baseline="0" noProof="0" dirty="0">
                <a:ln>
                  <a:noFill/>
                </a:ln>
                <a:solidFill>
                  <a:sysClr val="windowText" lastClr="000000"/>
                </a:solidFill>
                <a:effectLst/>
                <a:uLnTx/>
                <a:uFillTx/>
                <a:latin typeface="Times New Roman"/>
                <a:ea typeface="+mn-ea"/>
                <a:cs typeface="Times New Roman"/>
              </a:rPr>
              <a:t>sovereign</a:t>
            </a:r>
            <a:r>
              <a:rPr kumimoji="0" lang="en-US" sz="1600" b="1"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600" b="1" i="0" u="none" strike="noStrike" kern="0" cap="none" spc="-7" normalizeH="0" baseline="0" noProof="0" dirty="0">
                <a:ln>
                  <a:noFill/>
                </a:ln>
                <a:solidFill>
                  <a:sysClr val="windowText" lastClr="000000"/>
                </a:solidFill>
                <a:effectLst/>
                <a:uLnTx/>
                <a:uFillTx/>
                <a:latin typeface="Times New Roman"/>
                <a:ea typeface="+mn-ea"/>
                <a:cs typeface="Times New Roman"/>
              </a:rPr>
              <a:t>guarantees</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a:t>
            </a:r>
            <a:endPar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319945" marR="0" lvl="1" indent="-155427" algn="l" defTabSz="623438" rtl="0" eaLnBrk="1" fontAlgn="auto" latinLnBrk="0" hangingPunct="1">
              <a:lnSpc>
                <a:spcPct val="100000"/>
              </a:lnSpc>
              <a:spcBef>
                <a:spcPts val="0"/>
              </a:spcBef>
              <a:spcAft>
                <a:spcPts val="0"/>
              </a:spcAft>
              <a:buClrTx/>
              <a:buSzPct val="83333"/>
              <a:buFont typeface="Symbol"/>
              <a:buChar char=""/>
              <a:tabLst>
                <a:tab pos="319945" algn="l"/>
              </a:tabLst>
              <a:defRPr/>
            </a:pP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Domestic</a:t>
            </a:r>
            <a:r>
              <a:rPr kumimoji="0" lang="en-US" sz="1600" b="0"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savings—</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especially</a:t>
            </a:r>
            <a:r>
              <a:rPr kumimoji="0" lang="en-US" sz="16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via</a:t>
            </a:r>
            <a:r>
              <a:rPr kumimoji="0" lang="en-US" sz="16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commercial</a:t>
            </a:r>
            <a:r>
              <a:rPr kumimoji="0" lang="en-US" sz="16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banks—</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are</a:t>
            </a:r>
            <a:r>
              <a:rPr kumimoji="0" lang="en-US" sz="1600" b="0"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the</a:t>
            </a:r>
            <a:r>
              <a:rPr kumimoji="0" lang="en-US" sz="16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main</a:t>
            </a:r>
            <a:r>
              <a:rPr kumimoji="0" lang="en-US" sz="1600" b="0" i="0" u="none" strike="noStrike" kern="0" cap="none" spc="-3"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capital</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 source.</a:t>
            </a:r>
            <a:endPar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319945" marR="0" lvl="1" indent="-155427" algn="l" defTabSz="623438" rtl="0" eaLnBrk="1" fontAlgn="auto" latinLnBrk="0" hangingPunct="1">
              <a:lnSpc>
                <a:spcPct val="100000"/>
              </a:lnSpc>
              <a:spcBef>
                <a:spcPts val="0"/>
              </a:spcBef>
              <a:spcAft>
                <a:spcPts val="0"/>
              </a:spcAft>
              <a:buClrTx/>
              <a:buSzPct val="83333"/>
              <a:buFont typeface="Symbol"/>
              <a:buChar char=""/>
              <a:tabLst>
                <a:tab pos="319945" algn="l"/>
              </a:tabLst>
              <a:defRPr/>
            </a:pP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They</a:t>
            </a:r>
            <a:r>
              <a:rPr kumimoji="0" lang="en-US" sz="1600" b="0"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operate</a:t>
            </a:r>
            <a:r>
              <a:rPr kumimoji="0" lang="en-US" sz="16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commercially</a:t>
            </a:r>
            <a:r>
              <a:rPr kumimoji="0" lang="en-US" sz="1600" b="0"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but</a:t>
            </a:r>
            <a:r>
              <a:rPr kumimoji="0" lang="en-US" sz="16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600" b="0" i="0" u="none" strike="noStrike" kern="0" cap="none" spc="0" normalizeH="0" baseline="0" noProof="0" dirty="0">
                <a:ln>
                  <a:noFill/>
                </a:ln>
                <a:solidFill>
                  <a:sysClr val="windowText" lastClr="000000"/>
                </a:solidFill>
                <a:effectLst/>
                <a:uLnTx/>
                <a:uFillTx/>
                <a:latin typeface="Times New Roman"/>
                <a:ea typeface="+mn-ea"/>
                <a:cs typeface="Times New Roman"/>
              </a:rPr>
              <a:t>with</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 </a:t>
            </a:r>
            <a:r>
              <a:rPr kumimoji="0" lang="en-US" sz="1600" b="1" i="0" u="none" strike="noStrike" kern="0" cap="none" spc="0" normalizeH="0" baseline="0" noProof="0" dirty="0">
                <a:ln>
                  <a:noFill/>
                </a:ln>
                <a:solidFill>
                  <a:sysClr val="windowText" lastClr="000000"/>
                </a:solidFill>
                <a:effectLst/>
                <a:uLnTx/>
                <a:uFillTx/>
                <a:latin typeface="Times New Roman"/>
                <a:ea typeface="+mn-ea"/>
                <a:cs typeface="Times New Roman"/>
              </a:rPr>
              <a:t>policy</a:t>
            </a:r>
            <a:r>
              <a:rPr kumimoji="0" lang="en-US" sz="1600" b="1"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600" b="1" i="0" u="none" strike="noStrike" kern="0" cap="none" spc="-7" normalizeH="0" baseline="0" noProof="0" dirty="0">
                <a:ln>
                  <a:noFill/>
                </a:ln>
                <a:solidFill>
                  <a:sysClr val="windowText" lastClr="000000"/>
                </a:solidFill>
                <a:effectLst/>
                <a:uLnTx/>
                <a:uFillTx/>
                <a:latin typeface="Times New Roman"/>
                <a:ea typeface="+mn-ea"/>
                <a:cs typeface="Times New Roman"/>
              </a:rPr>
              <a:t>mandates</a:t>
            </a:r>
            <a:r>
              <a:rPr kumimoji="0" lang="en-US" sz="1600" b="0" i="0" u="none" strike="noStrike" kern="0" cap="none" spc="-7" normalizeH="0" baseline="0" noProof="0" dirty="0">
                <a:ln>
                  <a:noFill/>
                </a:ln>
                <a:solidFill>
                  <a:sysClr val="windowText" lastClr="000000"/>
                </a:solidFill>
                <a:effectLst/>
                <a:uLnTx/>
                <a:uFillTx/>
                <a:latin typeface="Times New Roman"/>
                <a:ea typeface="+mn-ea"/>
                <a:cs typeface="Times New Roman"/>
              </a:rPr>
              <a:t>.</a:t>
            </a:r>
          </a:p>
          <a:p>
            <a:pPr marL="8659" marR="233356" defTabSz="623438"/>
            <a:endParaRPr lang="en-US" sz="1400" b="1" kern="0" spc="-7" dirty="0">
              <a:solidFill>
                <a:sysClr val="windowText" lastClr="000000"/>
              </a:solidFill>
              <a:latin typeface="Times New Roman"/>
              <a:cs typeface="Times New Roman"/>
            </a:endParaRPr>
          </a:p>
          <a:p>
            <a:pPr marL="8659" marR="48057" defTabSz="623438"/>
            <a:endParaRPr lang="en-US" sz="1200" kern="0" spc="-7" dirty="0">
              <a:solidFill>
                <a:sysClr val="windowText" lastClr="000000"/>
              </a:solidFill>
              <a:latin typeface="Times New Roman"/>
              <a:cs typeface="Times New Roman"/>
            </a:endParaRPr>
          </a:p>
          <a:p>
            <a:pPr marL="8659" marR="48057" defTabSz="623438">
              <a:lnSpc>
                <a:spcPts val="941"/>
              </a:lnSpc>
            </a:pPr>
            <a:endParaRPr lang="en-US" sz="1200" kern="0" spc="-7" dirty="0">
              <a:solidFill>
                <a:sysClr val="windowText" lastClr="000000"/>
              </a:solidFill>
              <a:latin typeface="Times New Roman"/>
              <a:cs typeface="Times New Roman"/>
            </a:endParaRPr>
          </a:p>
          <a:p>
            <a:pPr marL="8659" marR="48057" defTabSz="623438">
              <a:lnSpc>
                <a:spcPts val="941"/>
              </a:lnSpc>
            </a:pPr>
            <a:endParaRPr lang="en-US" sz="818" kern="0" spc="-7" dirty="0">
              <a:solidFill>
                <a:sysClr val="windowText" lastClr="000000"/>
              </a:solidFill>
              <a:latin typeface="Times New Roman"/>
              <a:cs typeface="Times New Roman"/>
            </a:endParaRPr>
          </a:p>
          <a:p>
            <a:pPr marL="8659" marR="48057" defTabSz="623438">
              <a:lnSpc>
                <a:spcPts val="941"/>
              </a:lnSpc>
            </a:pPr>
            <a:endParaRPr lang="en-US" sz="818" kern="0" spc="-7" dirty="0">
              <a:solidFill>
                <a:sysClr val="windowText" lastClr="000000"/>
              </a:solidFill>
              <a:latin typeface="Times New Roman"/>
              <a:cs typeface="Times New Roman"/>
            </a:endParaRPr>
          </a:p>
          <a:p>
            <a:pPr marL="8659" marR="48057" defTabSz="623438">
              <a:lnSpc>
                <a:spcPts val="941"/>
              </a:lnSpc>
            </a:pPr>
            <a:endParaRPr sz="818" kern="0" dirty="0">
              <a:solidFill>
                <a:sysClr val="windowText" lastClr="000000"/>
              </a:solidFill>
              <a:latin typeface="Times New Roman"/>
              <a:cs typeface="Times New Roman"/>
            </a:endParaRPr>
          </a:p>
        </p:txBody>
      </p:sp>
      <p:sp>
        <p:nvSpPr>
          <p:cNvPr id="17" name="object 17"/>
          <p:cNvSpPr txBox="1"/>
          <p:nvPr/>
        </p:nvSpPr>
        <p:spPr>
          <a:xfrm>
            <a:off x="293914" y="3559898"/>
            <a:ext cx="10662557" cy="146095"/>
          </a:xfrm>
          <a:prstGeom prst="rect">
            <a:avLst/>
          </a:prstGeom>
        </p:spPr>
        <p:txBody>
          <a:bodyPr vert="horz" wrap="square" lIns="0" tIns="25111" rIns="0" bIns="0" rtlCol="0">
            <a:spAutoFit/>
          </a:bodyPr>
          <a:lstStyle/>
          <a:p>
            <a:pPr marL="164518" lvl="1" defTabSz="623438">
              <a:lnSpc>
                <a:spcPts val="961"/>
              </a:lnSpc>
              <a:buSzPct val="83333"/>
              <a:tabLst>
                <a:tab pos="319945" algn="l"/>
              </a:tabLst>
            </a:pPr>
            <a:endParaRPr sz="818" kern="0" dirty="0">
              <a:solidFill>
                <a:sysClr val="windowText" lastClr="000000"/>
              </a:solidFill>
              <a:latin typeface="Times New Roman"/>
              <a:cs typeface="Times New Roman"/>
            </a:endParaRPr>
          </a:p>
        </p:txBody>
      </p:sp>
      <p:sp>
        <p:nvSpPr>
          <p:cNvPr id="18" name="object 2"/>
          <p:cNvSpPr txBox="1"/>
          <p:nvPr/>
        </p:nvSpPr>
        <p:spPr>
          <a:xfrm>
            <a:off x="391450" y="5423540"/>
            <a:ext cx="11178758" cy="291933"/>
          </a:xfrm>
          <a:prstGeom prst="rect">
            <a:avLst/>
          </a:prstGeom>
        </p:spPr>
        <p:txBody>
          <a:bodyPr vert="horz" wrap="square" lIns="0" tIns="16885" rIns="0" bIns="0" rtlCol="0">
            <a:spAutoFit/>
          </a:bodyPr>
          <a:lstStyle/>
          <a:p>
            <a:pPr marL="8659" marR="3464" defTabSz="623438">
              <a:lnSpc>
                <a:spcPts val="941"/>
              </a:lnSpc>
              <a:spcBef>
                <a:spcPts val="133"/>
              </a:spcBef>
            </a:pPr>
            <a:endParaRPr lang="en-US" sz="2000" b="1" kern="0" dirty="0">
              <a:solidFill>
                <a:sysClr val="windowText" lastClr="000000"/>
              </a:solidFill>
              <a:latin typeface="Times New Roman"/>
              <a:cs typeface="Times New Roman"/>
            </a:endParaRPr>
          </a:p>
          <a:p>
            <a:pPr marL="8659" marR="3464" defTabSz="623438">
              <a:lnSpc>
                <a:spcPts val="941"/>
              </a:lnSpc>
              <a:spcBef>
                <a:spcPts val="133"/>
              </a:spcBef>
            </a:pPr>
            <a:r>
              <a:rPr sz="2000" b="1" kern="0" dirty="0">
                <a:solidFill>
                  <a:sysClr val="windowText" lastClr="000000"/>
                </a:solidFill>
                <a:latin typeface="Times New Roman"/>
                <a:cs typeface="Times New Roman"/>
              </a:rPr>
              <a:t>This</a:t>
            </a:r>
            <a:r>
              <a:rPr sz="2000" b="1" kern="0" spc="-27"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hybrid</a:t>
            </a:r>
            <a:r>
              <a:rPr sz="2000" b="1" kern="0" spc="-24"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model</a:t>
            </a:r>
            <a:r>
              <a:rPr sz="2000" b="1" kern="0" spc="-20"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allows</a:t>
            </a:r>
            <a:r>
              <a:rPr sz="2000" b="1" kern="0" spc="-27"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China</a:t>
            </a:r>
            <a:r>
              <a:rPr sz="2000" b="1" kern="0" spc="-20"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to</a:t>
            </a:r>
            <a:r>
              <a:rPr sz="2000" b="1" kern="0" spc="-24"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deploy</a:t>
            </a:r>
            <a:r>
              <a:rPr sz="2000" b="1" kern="0" spc="-24" dirty="0">
                <a:solidFill>
                  <a:sysClr val="windowText" lastClr="000000"/>
                </a:solidFill>
                <a:latin typeface="Times New Roman"/>
                <a:cs typeface="Times New Roman"/>
              </a:rPr>
              <a:t> </a:t>
            </a:r>
            <a:r>
              <a:rPr sz="2000" b="1" kern="0" spc="-7" dirty="0">
                <a:solidFill>
                  <a:sysClr val="windowText" lastClr="000000"/>
                </a:solidFill>
                <a:latin typeface="Times New Roman"/>
                <a:cs typeface="Times New Roman"/>
              </a:rPr>
              <a:t>large-</a:t>
            </a:r>
            <a:r>
              <a:rPr sz="2000" b="1" kern="0" dirty="0">
                <a:solidFill>
                  <a:sysClr val="windowText" lastClr="000000"/>
                </a:solidFill>
                <a:latin typeface="Times New Roman"/>
                <a:cs typeface="Times New Roman"/>
              </a:rPr>
              <a:t>scale</a:t>
            </a:r>
            <a:r>
              <a:rPr sz="2000" b="1" kern="0" spc="-20"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capital</a:t>
            </a:r>
            <a:r>
              <a:rPr sz="2000" b="1" kern="0" spc="-24"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without</a:t>
            </a:r>
            <a:r>
              <a:rPr sz="2000" b="1" kern="0" spc="-24"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expanding</a:t>
            </a:r>
            <a:r>
              <a:rPr sz="2000" b="1" kern="0" spc="-20"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the</a:t>
            </a:r>
            <a:r>
              <a:rPr sz="2000" b="1" kern="0" spc="-27" dirty="0">
                <a:solidFill>
                  <a:sysClr val="windowText" lastClr="000000"/>
                </a:solidFill>
                <a:latin typeface="Times New Roman"/>
                <a:cs typeface="Times New Roman"/>
              </a:rPr>
              <a:t> </a:t>
            </a:r>
            <a:r>
              <a:rPr sz="2000" b="1" kern="0" spc="-7" dirty="0">
                <a:solidFill>
                  <a:sysClr val="windowText" lastClr="000000"/>
                </a:solidFill>
                <a:latin typeface="Times New Roman"/>
                <a:cs typeface="Times New Roman"/>
              </a:rPr>
              <a:t>fiscal budget.</a:t>
            </a:r>
            <a:endParaRPr sz="2000" b="1" kern="0" dirty="0">
              <a:solidFill>
                <a:sysClr val="windowText" lastClr="000000"/>
              </a:solidFill>
              <a:latin typeface="Times New Roman"/>
              <a:cs typeface="Times New Roman"/>
            </a:endParaRPr>
          </a:p>
        </p:txBody>
      </p:sp>
      <p:sp>
        <p:nvSpPr>
          <p:cNvPr id="3" name="TextBox 2">
            <a:extLst>
              <a:ext uri="{FF2B5EF4-FFF2-40B4-BE49-F238E27FC236}">
                <a16:creationId xmlns:a16="http://schemas.microsoft.com/office/drawing/2014/main" id="{AB03C59E-E813-B6AC-0E88-E26AC88D73FF}"/>
              </a:ext>
            </a:extLst>
          </p:cNvPr>
          <p:cNvSpPr txBox="1"/>
          <p:nvPr/>
        </p:nvSpPr>
        <p:spPr>
          <a:xfrm>
            <a:off x="293914" y="6101433"/>
            <a:ext cx="6096000" cy="412934"/>
          </a:xfrm>
          <a:prstGeom prst="rect">
            <a:avLst/>
          </a:prstGeom>
          <a:noFill/>
        </p:spPr>
        <p:txBody>
          <a:bodyPr wrap="square">
            <a:spAutoFit/>
          </a:bodyPr>
          <a:lstStyle/>
          <a:p>
            <a:pPr marL="8659" marR="0" lvl="0" indent="0" algn="l" defTabSz="623438" rtl="0" eaLnBrk="1" fontAlgn="auto" latinLnBrk="0" hangingPunct="1">
              <a:lnSpc>
                <a:spcPts val="1268"/>
              </a:lnSpc>
              <a:spcBef>
                <a:spcPts val="0"/>
              </a:spcBef>
              <a:spcAft>
                <a:spcPts val="0"/>
              </a:spcAft>
              <a:buClrTx/>
              <a:buSzTx/>
              <a:buFontTx/>
              <a:buNone/>
              <a:tabLst/>
              <a:defRPr/>
            </a:pP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Chen</a:t>
            </a:r>
            <a:r>
              <a:rPr kumimoji="0" lang="en-US" sz="1000" b="1"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Muyang</a:t>
            </a:r>
            <a:r>
              <a:rPr kumimoji="0" lang="en-US" sz="1000" b="1" i="0" u="none" strike="noStrike" kern="0" cap="none" spc="-7"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a:t>
            </a:r>
            <a:r>
              <a:rPr kumimoji="0" lang="en-US" sz="1000" b="1"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1" u="none" strike="noStrike" kern="0" cap="none" spc="0" normalizeH="0" baseline="0" noProof="0" dirty="0">
                <a:ln>
                  <a:noFill/>
                </a:ln>
                <a:solidFill>
                  <a:sysClr val="windowText" lastClr="000000"/>
                </a:solidFill>
                <a:effectLst/>
                <a:uLnTx/>
                <a:uFillTx/>
                <a:latin typeface="Times New Roman"/>
                <a:ea typeface="+mn-ea"/>
                <a:cs typeface="Times New Roman"/>
              </a:rPr>
              <a:t>The</a:t>
            </a:r>
            <a:r>
              <a:rPr kumimoji="0" lang="en-US" sz="1000" b="1" i="1" u="none" strike="noStrike" kern="0" cap="none" spc="-7" normalizeH="0" baseline="0" noProof="0" dirty="0">
                <a:ln>
                  <a:noFill/>
                </a:ln>
                <a:solidFill>
                  <a:sysClr val="windowText" lastClr="000000"/>
                </a:solidFill>
                <a:effectLst/>
                <a:uLnTx/>
                <a:uFillTx/>
                <a:latin typeface="Times New Roman"/>
                <a:ea typeface="+mn-ea"/>
                <a:cs typeface="Times New Roman"/>
              </a:rPr>
              <a:t> Latecomer's</a:t>
            </a:r>
            <a:r>
              <a:rPr kumimoji="0" lang="en-US" sz="1000" b="1" i="1"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000" b="1" i="1" u="none" strike="noStrike" kern="0" cap="none" spc="0" normalizeH="0" baseline="0" noProof="0" dirty="0">
                <a:ln>
                  <a:noFill/>
                </a:ln>
                <a:solidFill>
                  <a:sysClr val="windowText" lastClr="000000"/>
                </a:solidFill>
                <a:effectLst/>
                <a:uLnTx/>
                <a:uFillTx/>
                <a:latin typeface="Times New Roman"/>
                <a:ea typeface="+mn-ea"/>
                <a:cs typeface="Times New Roman"/>
              </a:rPr>
              <a:t>Rise</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_</a:t>
            </a:r>
            <a:r>
              <a:rPr kumimoji="0" lang="en-US" sz="1000" b="1" i="0" u="none" strike="noStrike" kern="0" cap="none" spc="-7"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Policy</a:t>
            </a:r>
            <a:r>
              <a:rPr kumimoji="0" lang="en-US" sz="1000" b="1"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Banks</a:t>
            </a:r>
            <a:r>
              <a:rPr kumimoji="0" lang="en-US" sz="1000" b="1"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and</a:t>
            </a:r>
            <a:r>
              <a:rPr kumimoji="0" lang="en-US" sz="1000" b="1"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the</a:t>
            </a:r>
            <a:r>
              <a:rPr kumimoji="0" lang="en-US" sz="1000" b="1" i="0" u="none" strike="noStrike" kern="0" cap="none" spc="-7" normalizeH="0" baseline="0" noProof="0" dirty="0">
                <a:ln>
                  <a:noFill/>
                </a:ln>
                <a:solidFill>
                  <a:sysClr val="windowText" lastClr="000000"/>
                </a:solidFill>
                <a:effectLst/>
                <a:uLnTx/>
                <a:uFillTx/>
                <a:latin typeface="Times New Roman"/>
                <a:ea typeface="+mn-ea"/>
                <a:cs typeface="Times New Roman"/>
              </a:rPr>
              <a:t> Globalization</a:t>
            </a:r>
            <a:r>
              <a:rPr kumimoji="0" lang="en-US" sz="1000" b="1"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of</a:t>
            </a:r>
            <a:r>
              <a:rPr kumimoji="0" lang="en-US" sz="1000" b="1" i="0" u="none" strike="noStrike" kern="0" cap="none" spc="-7" normalizeH="0" baseline="0" noProof="0" dirty="0">
                <a:ln>
                  <a:noFill/>
                </a:ln>
                <a:solidFill>
                  <a:sysClr val="windowText" lastClr="000000"/>
                </a:solidFill>
                <a:effectLst/>
                <a:uLnTx/>
                <a:uFillTx/>
                <a:latin typeface="Times New Roman"/>
                <a:ea typeface="+mn-ea"/>
                <a:cs typeface="Times New Roman"/>
              </a:rPr>
              <a:t> China's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Development</a:t>
            </a:r>
            <a:r>
              <a:rPr kumimoji="0" lang="en-US" sz="1000" b="1" i="0" u="none" strike="noStrike" kern="0" cap="none" spc="-48"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7" normalizeH="0" baseline="0" noProof="0" dirty="0">
                <a:ln>
                  <a:noFill/>
                </a:ln>
                <a:solidFill>
                  <a:sysClr val="windowText" lastClr="000000"/>
                </a:solidFill>
                <a:effectLst/>
                <a:uLnTx/>
                <a:uFillTx/>
                <a:latin typeface="Times New Roman"/>
                <a:ea typeface="+mn-ea"/>
                <a:cs typeface="Times New Roman"/>
              </a:rPr>
              <a:t>Finance</a:t>
            </a:r>
            <a:endParaRPr kumimoji="0" lang="en-US" sz="10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8659" marR="0" lvl="0" indent="0" algn="l" defTabSz="623438" rtl="0" eaLnBrk="1" fontAlgn="auto" latinLnBrk="0" hangingPunct="1">
              <a:lnSpc>
                <a:spcPct val="100000"/>
              </a:lnSpc>
              <a:spcBef>
                <a:spcPts val="3"/>
              </a:spcBef>
              <a:spcAft>
                <a:spcPts val="0"/>
              </a:spcAft>
              <a:buClrTx/>
              <a:buSzTx/>
              <a:buFontTx/>
              <a:buNone/>
              <a:tabLst/>
              <a:defRPr/>
            </a:pP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Liu</a:t>
            </a:r>
            <a:r>
              <a:rPr kumimoji="0" lang="en-US" sz="1000" b="1"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Zongyuan</a:t>
            </a:r>
            <a:r>
              <a:rPr kumimoji="0" lang="en-US" sz="1000" b="1"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Zoe</a:t>
            </a:r>
            <a:r>
              <a:rPr kumimoji="0" lang="en-US" sz="1000" b="1" i="0" u="none" strike="noStrike" kern="0" cap="none" spc="89" normalizeH="0" baseline="0" noProof="0" dirty="0">
                <a:ln>
                  <a:noFill/>
                </a:ln>
                <a:solidFill>
                  <a:sysClr val="windowText" lastClr="000000"/>
                </a:solidFill>
                <a:effectLst/>
                <a:uLnTx/>
                <a:uFillTx/>
                <a:latin typeface="Times New Roman"/>
                <a:ea typeface="+mn-ea"/>
                <a:cs typeface="Times New Roman"/>
              </a:rPr>
              <a:t> </a:t>
            </a:r>
            <a:r>
              <a:rPr kumimoji="0" lang="en-US" sz="1000" b="1" i="1" u="none" strike="noStrike" kern="0" cap="none" spc="-7" normalizeH="0" baseline="0" noProof="0" dirty="0">
                <a:ln>
                  <a:noFill/>
                </a:ln>
                <a:solidFill>
                  <a:sysClr val="windowText" lastClr="000000"/>
                </a:solidFill>
                <a:effectLst/>
                <a:uLnTx/>
                <a:uFillTx/>
                <a:latin typeface="Times New Roman"/>
                <a:ea typeface="+mn-ea"/>
                <a:cs typeface="Times New Roman"/>
              </a:rPr>
              <a:t>Sovereign</a:t>
            </a:r>
            <a:r>
              <a:rPr kumimoji="0" lang="en-US" sz="1000" b="1" i="1"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1" u="none" strike="noStrike" kern="0" cap="none" spc="0" normalizeH="0" baseline="0" noProof="0" dirty="0">
                <a:ln>
                  <a:noFill/>
                </a:ln>
                <a:solidFill>
                  <a:sysClr val="windowText" lastClr="000000"/>
                </a:solidFill>
                <a:effectLst/>
                <a:uLnTx/>
                <a:uFillTx/>
                <a:latin typeface="Times New Roman"/>
                <a:ea typeface="+mn-ea"/>
                <a:cs typeface="Times New Roman"/>
              </a:rPr>
              <a:t>Funds</a:t>
            </a:r>
            <a:r>
              <a:rPr kumimoji="0" lang="en-US" sz="1000" b="1" i="1"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a:t>
            </a:r>
            <a:r>
              <a:rPr kumimoji="0" lang="en-US" sz="1000" b="1"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how</a:t>
            </a:r>
            <a:r>
              <a:rPr kumimoji="0" lang="en-US" sz="1000" b="1"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the</a:t>
            </a:r>
            <a:r>
              <a:rPr kumimoji="0" lang="en-US" sz="1000" b="1"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communist</a:t>
            </a:r>
            <a:r>
              <a:rPr kumimoji="0" lang="en-US" sz="1000" b="1"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party</a:t>
            </a:r>
            <a:r>
              <a:rPr kumimoji="0" lang="en-US" sz="1000" b="1"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of</a:t>
            </a:r>
            <a:r>
              <a:rPr kumimoji="0" lang="en-US" sz="1000" b="1" i="0" u="none" strike="noStrike" kern="0" cap="none" spc="-7"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err="1">
                <a:ln>
                  <a:noFill/>
                </a:ln>
                <a:solidFill>
                  <a:sysClr val="windowText" lastClr="000000"/>
                </a:solidFill>
                <a:effectLst/>
                <a:uLnTx/>
                <a:uFillTx/>
                <a:latin typeface="Times New Roman"/>
                <a:ea typeface="+mn-ea"/>
                <a:cs typeface="Times New Roman"/>
              </a:rPr>
              <a:t>china</a:t>
            </a:r>
            <a:r>
              <a:rPr kumimoji="0" lang="en-US" sz="1000" b="1"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000" b="1" i="0" u="none" strike="noStrike" kern="0" cap="none" spc="0" normalizeH="0" baseline="0" noProof="0" dirty="0">
                <a:ln>
                  <a:noFill/>
                </a:ln>
                <a:solidFill>
                  <a:sysClr val="windowText" lastClr="000000"/>
                </a:solidFill>
                <a:effectLst/>
                <a:uLnTx/>
                <a:uFillTx/>
                <a:latin typeface="Times New Roman"/>
                <a:ea typeface="+mn-ea"/>
                <a:cs typeface="Times New Roman"/>
              </a:rPr>
              <a:t>finances</a:t>
            </a:r>
            <a:r>
              <a:rPr kumimoji="0" lang="en-US" sz="1000" b="1" i="0" u="none" strike="noStrike" kern="0" cap="none" spc="-14" normalizeH="0" baseline="0" noProof="0" dirty="0">
                <a:ln>
                  <a:noFill/>
                </a:ln>
                <a:solidFill>
                  <a:sysClr val="windowText" lastClr="000000"/>
                </a:solidFill>
                <a:effectLst/>
                <a:uLnTx/>
                <a:uFillTx/>
                <a:latin typeface="Times New Roman"/>
                <a:ea typeface="+mn-ea"/>
                <a:cs typeface="Times New Roman"/>
              </a:rPr>
              <a:t> </a:t>
            </a:r>
            <a:endParaRPr kumimoji="0" lang="en-US" sz="1000" b="0" i="0" u="none" strike="noStrike" kern="0" cap="none" spc="0" normalizeH="0" baseline="0" noProof="0" dirty="0">
              <a:ln>
                <a:noFill/>
              </a:ln>
              <a:solidFill>
                <a:sysClr val="windowText" lastClr="000000"/>
              </a:solidFill>
              <a:effectLst/>
              <a:uLnTx/>
              <a:uFillTx/>
              <a:latin typeface="Times New Roman"/>
              <a:ea typeface="+mn-ea"/>
              <a:cs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object 10"/>
          <p:cNvSpPr txBox="1"/>
          <p:nvPr/>
        </p:nvSpPr>
        <p:spPr>
          <a:xfrm>
            <a:off x="269420" y="59672"/>
            <a:ext cx="10140042" cy="2524817"/>
          </a:xfrm>
          <a:prstGeom prst="rect">
            <a:avLst/>
          </a:prstGeom>
        </p:spPr>
        <p:txBody>
          <a:bodyPr vert="horz" wrap="square" lIns="0" tIns="8659" rIns="0" bIns="0" rtlCol="0">
            <a:spAutoFit/>
          </a:bodyPr>
          <a:lstStyle/>
          <a:p>
            <a:pPr marL="8659" defTabSz="623438">
              <a:spcBef>
                <a:spcPts val="68"/>
              </a:spcBef>
              <a:tabLst>
                <a:tab pos="164951" algn="l"/>
              </a:tabLst>
            </a:pPr>
            <a:r>
              <a:rPr sz="1400" b="1" kern="0" dirty="0">
                <a:solidFill>
                  <a:sysClr val="windowText" lastClr="000000"/>
                </a:solidFill>
                <a:latin typeface="Times New Roman"/>
                <a:cs typeface="Times New Roman"/>
              </a:rPr>
              <a:t>Chinese</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Development</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Bank</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Model:</a:t>
            </a:r>
            <a:r>
              <a:rPr sz="1400" b="1"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FILP</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KfW</a:t>
            </a:r>
            <a:r>
              <a:rPr sz="1400" b="1" kern="0" spc="-17"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Hybrid</a:t>
            </a:r>
            <a:endParaRPr sz="1400" kern="0" dirty="0">
              <a:solidFill>
                <a:sysClr val="windowText" lastClr="000000"/>
              </a:solidFill>
              <a:latin typeface="Times New Roman"/>
              <a:cs typeface="Times New Roman"/>
            </a:endParaRPr>
          </a:p>
          <a:p>
            <a:pPr marL="8659" defTabSz="623438">
              <a:spcBef>
                <a:spcPts val="907"/>
              </a:spcBef>
            </a:pPr>
            <a:r>
              <a:rPr sz="1400" kern="0" dirty="0">
                <a:solidFill>
                  <a:sysClr val="windowText" lastClr="000000"/>
                </a:solidFill>
                <a:latin typeface="Times New Roman"/>
                <a:cs typeface="Times New Roman"/>
              </a:rPr>
              <a:t>China</a:t>
            </a:r>
            <a:r>
              <a:rPr sz="1400" kern="0" spc="-1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Development </a:t>
            </a:r>
            <a:r>
              <a:rPr sz="1400" kern="0" dirty="0">
                <a:solidFill>
                  <a:sysClr val="windowText" lastClr="000000"/>
                </a:solidFill>
                <a:latin typeface="Times New Roman"/>
                <a:cs typeface="Times New Roman"/>
              </a:rPr>
              <a:t>Bank</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(CDB)</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modeled</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itself</a:t>
            </a:r>
            <a:r>
              <a:rPr sz="1400" kern="0" spc="-7" dirty="0">
                <a:solidFill>
                  <a:sysClr val="windowText" lastClr="000000"/>
                </a:solidFill>
                <a:latin typeface="Times New Roman"/>
                <a:cs typeface="Times New Roman"/>
              </a:rPr>
              <a:t> </a:t>
            </a:r>
            <a:r>
              <a:rPr sz="1400" kern="0" spc="-17" dirty="0">
                <a:solidFill>
                  <a:sysClr val="windowText" lastClr="000000"/>
                </a:solidFill>
                <a:latin typeface="Times New Roman"/>
                <a:cs typeface="Times New Roman"/>
              </a:rPr>
              <a:t>on:</a:t>
            </a:r>
            <a:endParaRPr sz="1400" kern="0" dirty="0">
              <a:solidFill>
                <a:sysClr val="windowText" lastClr="000000"/>
              </a:solidFill>
              <a:latin typeface="Times New Roman"/>
              <a:cs typeface="Times New Roman"/>
            </a:endParaRPr>
          </a:p>
          <a:p>
            <a:pPr marL="319945" lvl="1" indent="-155427" defTabSz="623438">
              <a:spcBef>
                <a:spcPts val="917"/>
              </a:spcBef>
              <a:buSzPct val="83333"/>
              <a:buFont typeface="Symbol"/>
              <a:buChar char=""/>
              <a:tabLst>
                <a:tab pos="319945" algn="l"/>
              </a:tabLst>
            </a:pPr>
            <a:r>
              <a:rPr sz="1400" b="1" kern="0" dirty="0">
                <a:solidFill>
                  <a:sysClr val="windowText" lastClr="000000"/>
                </a:solidFill>
                <a:latin typeface="Times New Roman"/>
                <a:cs typeface="Times New Roman"/>
              </a:rPr>
              <a:t>Japan’s</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FILP</a:t>
            </a:r>
            <a:r>
              <a:rPr sz="1400" b="1"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(state-</a:t>
            </a:r>
            <a:r>
              <a:rPr sz="1400" kern="0" dirty="0">
                <a:solidFill>
                  <a:sysClr val="windowText" lastClr="000000"/>
                </a:solidFill>
                <a:latin typeface="Times New Roman"/>
                <a:cs typeface="Times New Roman"/>
              </a:rPr>
              <a:t>coordinated</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domestic</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savings</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mobilization)</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b="1" kern="0" dirty="0">
                <a:solidFill>
                  <a:sysClr val="windowText" lastClr="000000"/>
                </a:solidFill>
                <a:latin typeface="Times New Roman"/>
                <a:cs typeface="Times New Roman"/>
              </a:rPr>
              <a:t>Germany’s</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KfW</a:t>
            </a:r>
            <a:r>
              <a:rPr sz="1400" b="1"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(sovereign-</a:t>
            </a:r>
            <a:r>
              <a:rPr sz="1400" kern="0" dirty="0">
                <a:solidFill>
                  <a:sysClr val="windowText" lastClr="000000"/>
                </a:solidFill>
                <a:latin typeface="Times New Roman"/>
                <a:cs typeface="Times New Roman"/>
              </a:rPr>
              <a:t>guaranteed</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bond</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issuance)</a:t>
            </a:r>
            <a:endParaRPr sz="1400" kern="0" dirty="0">
              <a:solidFill>
                <a:sysClr val="windowText" lastClr="000000"/>
              </a:solidFill>
              <a:latin typeface="Times New Roman"/>
              <a:cs typeface="Times New Roman"/>
            </a:endParaRPr>
          </a:p>
          <a:p>
            <a:pPr marL="8659" defTabSz="623438">
              <a:spcBef>
                <a:spcPts val="917"/>
              </a:spcBef>
            </a:pPr>
            <a:r>
              <a:rPr sz="1400" kern="0" dirty="0">
                <a:solidFill>
                  <a:sysClr val="windowText" lastClr="000000"/>
                </a:solidFill>
                <a:latin typeface="Times New Roman"/>
                <a:cs typeface="Times New Roman"/>
              </a:rPr>
              <a:t>CDB </a:t>
            </a:r>
            <a:r>
              <a:rPr sz="1400" kern="0" spc="-7" dirty="0">
                <a:solidFill>
                  <a:sysClr val="windowText" lastClr="000000"/>
                </a:solidFill>
                <a:latin typeface="Times New Roman"/>
                <a:cs typeface="Times New Roman"/>
              </a:rPr>
              <a:t>bonds:</a:t>
            </a:r>
            <a:endParaRPr sz="1400" kern="0" dirty="0">
              <a:solidFill>
                <a:sysClr val="windowText" lastClr="000000"/>
              </a:solidFill>
              <a:latin typeface="Times New Roman"/>
              <a:cs typeface="Times New Roman"/>
            </a:endParaRPr>
          </a:p>
          <a:p>
            <a:pPr marL="319945" lvl="1" indent="-155427" defTabSz="623438">
              <a:spcBef>
                <a:spcPts val="910"/>
              </a:spcBef>
              <a:buSzPct val="83333"/>
              <a:buFont typeface="Symbol"/>
              <a:buChar char=""/>
              <a:tabLst>
                <a:tab pos="319945" algn="l"/>
              </a:tabLst>
            </a:pPr>
            <a:r>
              <a:rPr sz="1400" kern="0" dirty="0">
                <a:solidFill>
                  <a:sysClr val="windowText" lastClr="000000"/>
                </a:solidFill>
                <a:latin typeface="Times New Roman"/>
                <a:cs typeface="Times New Roman"/>
              </a:rPr>
              <a:t>carry</a:t>
            </a:r>
            <a:r>
              <a:rPr sz="1400" kern="0" spc="-1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zero-</a:t>
            </a:r>
            <a:r>
              <a:rPr sz="1400" b="1" kern="0" dirty="0">
                <a:solidFill>
                  <a:sysClr val="windowText" lastClr="000000"/>
                </a:solidFill>
                <a:latin typeface="Times New Roman"/>
                <a:cs typeface="Times New Roman"/>
              </a:rPr>
              <a:t>risk</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weighting</a:t>
            </a:r>
            <a:r>
              <a:rPr sz="1400" b="1"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from</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regulators,</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are</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purchased</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mainly</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by</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domestic</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banks,</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enjoy</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sovereign</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credibility</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without</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being</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counted</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as</a:t>
            </a:r>
            <a:r>
              <a:rPr sz="1400" kern="0" spc="-3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government</a:t>
            </a:r>
            <a:r>
              <a:rPr sz="1400" kern="0" spc="-2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debt.</a:t>
            </a:r>
            <a:endParaRPr sz="1400" kern="0" dirty="0">
              <a:solidFill>
                <a:sysClr val="windowText" lastClr="000000"/>
              </a:solidFill>
              <a:latin typeface="Times New Roman"/>
              <a:cs typeface="Times New Roman"/>
            </a:endParaRPr>
          </a:p>
          <a:p>
            <a:pPr marL="8659" defTabSz="623438">
              <a:spcBef>
                <a:spcPts val="917"/>
              </a:spcBef>
            </a:pPr>
            <a:r>
              <a:rPr sz="1400" b="1" kern="0" dirty="0">
                <a:solidFill>
                  <a:sysClr val="windowText" lastClr="000000"/>
                </a:solidFill>
                <a:latin typeface="Times New Roman"/>
                <a:cs typeface="Times New Roman"/>
              </a:rPr>
              <a:t>This</a:t>
            </a:r>
            <a:r>
              <a:rPr sz="1400" b="1"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structure</a:t>
            </a:r>
            <a:r>
              <a:rPr sz="1400" b="1"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creates</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a:t>
            </a:r>
            <a:r>
              <a:rPr sz="1400" b="1" kern="0" spc="-27" dirty="0">
                <a:solidFill>
                  <a:sysClr val="windowText" lastClr="000000"/>
                </a:solidFill>
                <a:latin typeface="Times New Roman"/>
                <a:cs typeface="Times New Roman"/>
              </a:rPr>
              <a:t> </a:t>
            </a:r>
            <a:r>
              <a:rPr sz="1400" b="1" i="1" kern="0" dirty="0">
                <a:solidFill>
                  <a:sysClr val="windowText" lastClr="000000"/>
                </a:solidFill>
                <a:latin typeface="Times New Roman"/>
                <a:cs typeface="Times New Roman"/>
              </a:rPr>
              <a:t>quasi-fiscal</a:t>
            </a:r>
            <a:r>
              <a:rPr sz="1400" b="1" i="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financing</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channel</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outside</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the</a:t>
            </a:r>
            <a:r>
              <a:rPr sz="1400" b="1"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formal</a:t>
            </a:r>
            <a:r>
              <a:rPr sz="1400" b="1" kern="0" spc="-2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budget.</a:t>
            </a:r>
            <a:endParaRPr sz="1400" b="1" kern="0" dirty="0">
              <a:solidFill>
                <a:sysClr val="windowText" lastClr="000000"/>
              </a:solidFill>
              <a:latin typeface="Times New Roman"/>
              <a:cs typeface="Times New Roman"/>
            </a:endParaRPr>
          </a:p>
        </p:txBody>
      </p:sp>
      <p:sp>
        <p:nvSpPr>
          <p:cNvPr id="18" name="object 18"/>
          <p:cNvSpPr txBox="1"/>
          <p:nvPr/>
        </p:nvSpPr>
        <p:spPr>
          <a:xfrm>
            <a:off x="269420" y="2584489"/>
            <a:ext cx="11593287" cy="3520154"/>
          </a:xfrm>
          <a:prstGeom prst="rect">
            <a:avLst/>
          </a:prstGeom>
        </p:spPr>
        <p:txBody>
          <a:bodyPr vert="horz" wrap="square" lIns="0" tIns="8659" rIns="0" bIns="0" rtlCol="0">
            <a:spAutoFit/>
          </a:bodyPr>
          <a:lstStyle/>
          <a:p>
            <a:pPr marL="8659" defTabSz="623438">
              <a:spcBef>
                <a:spcPts val="68"/>
              </a:spcBef>
              <a:tabLst>
                <a:tab pos="164951" algn="l"/>
              </a:tabLst>
            </a:pPr>
            <a:r>
              <a:rPr sz="1400" b="1" kern="0" dirty="0">
                <a:solidFill>
                  <a:sysClr val="windowText" lastClr="000000"/>
                </a:solidFill>
                <a:latin typeface="Times New Roman"/>
                <a:cs typeface="Times New Roman"/>
              </a:rPr>
              <a:t>Local</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Government</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Financing</a:t>
            </a:r>
            <a:r>
              <a:rPr sz="1400" b="1"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Vehicles</a:t>
            </a:r>
            <a:r>
              <a:rPr sz="1400" b="1" kern="0" spc="-2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(LGFVs)</a:t>
            </a:r>
            <a:endParaRPr sz="1400" kern="0" dirty="0">
              <a:solidFill>
                <a:sysClr val="windowText" lastClr="000000"/>
              </a:solidFill>
              <a:latin typeface="Times New Roman"/>
              <a:cs typeface="Times New Roman"/>
            </a:endParaRPr>
          </a:p>
          <a:p>
            <a:pPr marL="319945" lvl="2" indent="-155427" defTabSz="623438">
              <a:spcBef>
                <a:spcPts val="914"/>
              </a:spcBef>
              <a:buSzPct val="83333"/>
              <a:buFont typeface="Symbol"/>
              <a:buChar char=""/>
              <a:tabLst>
                <a:tab pos="319945" algn="l"/>
              </a:tabLst>
            </a:pPr>
            <a:r>
              <a:rPr sz="1400" kern="0" dirty="0">
                <a:solidFill>
                  <a:sysClr val="windowText" lastClr="000000"/>
                </a:solidFill>
                <a:latin typeface="Times New Roman"/>
                <a:cs typeface="Times New Roman"/>
              </a:rPr>
              <a:t>Emerged</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after</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1994</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fiscal</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reforms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restricted</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local</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borrowing.</a:t>
            </a:r>
            <a:endParaRPr sz="1400" kern="0" dirty="0">
              <a:solidFill>
                <a:sysClr val="windowText" lastClr="000000"/>
              </a:solidFill>
              <a:latin typeface="Times New Roman"/>
              <a:cs typeface="Times New Roman"/>
            </a:endParaRPr>
          </a:p>
          <a:p>
            <a:pPr marL="319945" lvl="2" indent="-155427" defTabSz="623438">
              <a:buSzPct val="83333"/>
              <a:buFont typeface="Symbol"/>
              <a:buChar char=""/>
              <a:tabLst>
                <a:tab pos="319945" algn="l"/>
              </a:tabLst>
            </a:pPr>
            <a:r>
              <a:rPr sz="1400" kern="0" dirty="0">
                <a:solidFill>
                  <a:sysClr val="windowText" lastClr="000000"/>
                </a:solidFill>
                <a:latin typeface="Times New Roman"/>
                <a:cs typeface="Times New Roman"/>
              </a:rPr>
              <a:t>Banks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evaluate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LGFVs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partly</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on</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the</a:t>
            </a:r>
            <a:r>
              <a:rPr sz="1400"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fiscal</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capacity</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of</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local</a:t>
            </a:r>
            <a:r>
              <a:rPr sz="1400" b="1" kern="0" spc="-17"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governments</a:t>
            </a:r>
            <a:r>
              <a:rPr sz="1400" kern="0" spc="-7" dirty="0">
                <a:solidFill>
                  <a:sysClr val="windowText" lastClr="000000"/>
                </a:solidFill>
                <a:latin typeface="Times New Roman"/>
                <a:cs typeface="Times New Roman"/>
              </a:rPr>
              <a:t>.</a:t>
            </a:r>
            <a:endParaRPr sz="1400" kern="0" dirty="0">
              <a:solidFill>
                <a:sysClr val="windowText" lastClr="000000"/>
              </a:solidFill>
              <a:latin typeface="Times New Roman"/>
              <a:cs typeface="Times New Roman"/>
            </a:endParaRPr>
          </a:p>
          <a:p>
            <a:pPr marL="319945" lvl="2" indent="-155427" defTabSz="623438">
              <a:buSzPct val="83333"/>
              <a:buFont typeface="Symbol"/>
              <a:buChar char=""/>
              <a:tabLst>
                <a:tab pos="319945" algn="l"/>
              </a:tabLst>
            </a:pPr>
            <a:r>
              <a:rPr sz="1400" kern="0" dirty="0">
                <a:solidFill>
                  <a:sysClr val="windowText" lastClr="000000"/>
                </a:solidFill>
                <a:latin typeface="Times New Roman"/>
                <a:cs typeface="Times New Roman"/>
              </a:rPr>
              <a:t>Land</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revenues</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became</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common</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collateral.</a:t>
            </a:r>
            <a:endParaRPr sz="1400" kern="0" dirty="0">
              <a:solidFill>
                <a:sysClr val="windowText" lastClr="000000"/>
              </a:solidFill>
              <a:latin typeface="Times New Roman"/>
              <a:cs typeface="Times New Roman"/>
            </a:endParaRPr>
          </a:p>
          <a:p>
            <a:pPr marL="132481" lvl="1" indent="-123822" defTabSz="623438">
              <a:spcBef>
                <a:spcPts val="910"/>
              </a:spcBef>
              <a:buFontTx/>
              <a:buAutoNum type="alphaLcPeriod"/>
              <a:tabLst>
                <a:tab pos="132481"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Bundled</a:t>
            </a:r>
            <a:r>
              <a:rPr sz="1400" b="1"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Loans</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&amp;</a:t>
            </a:r>
            <a:r>
              <a:rPr sz="1400" b="1" kern="0" spc="-3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Urbanization</a:t>
            </a:r>
            <a:r>
              <a:rPr sz="1400" b="1" kern="0" spc="-31"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Finance</a:t>
            </a:r>
            <a:endParaRPr sz="1400" kern="0" dirty="0">
              <a:solidFill>
                <a:sysClr val="windowText" lastClr="000000"/>
              </a:solidFill>
              <a:latin typeface="Times New Roman"/>
              <a:cs typeface="Times New Roman"/>
            </a:endParaRPr>
          </a:p>
          <a:p>
            <a:pPr marL="319945" lvl="2" indent="-155427" defTabSz="623438">
              <a:spcBef>
                <a:spcPts val="914"/>
              </a:spcBef>
              <a:buSzPct val="83333"/>
              <a:buFont typeface="Symbol"/>
              <a:buChar char=""/>
              <a:tabLst>
                <a:tab pos="319945" algn="l"/>
              </a:tabLst>
            </a:pPr>
            <a:r>
              <a:rPr sz="1400" kern="0" dirty="0">
                <a:solidFill>
                  <a:sysClr val="windowText" lastClr="000000"/>
                </a:solidFill>
                <a:latin typeface="Times New Roman"/>
                <a:cs typeface="Times New Roman"/>
              </a:rPr>
              <a:t>CDB</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pioneered</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bundled</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loans</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to</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finance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entire</a:t>
            </a:r>
            <a:r>
              <a:rPr sz="1400" kern="0" spc="-3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infrastructure</a:t>
            </a:r>
            <a:r>
              <a:rPr sz="1400" kern="0" spc="-2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packages.</a:t>
            </a:r>
            <a:endParaRPr sz="1400" kern="0" dirty="0">
              <a:solidFill>
                <a:sysClr val="windowText" lastClr="000000"/>
              </a:solidFill>
              <a:latin typeface="Times New Roman"/>
              <a:cs typeface="Times New Roman"/>
            </a:endParaRPr>
          </a:p>
          <a:p>
            <a:pPr marL="319945" lvl="2" indent="-155427" defTabSz="623438">
              <a:buSzPct val="83333"/>
              <a:buFont typeface="Symbol"/>
              <a:buChar char=""/>
              <a:tabLst>
                <a:tab pos="319945" algn="l"/>
              </a:tabLst>
            </a:pPr>
            <a:r>
              <a:rPr sz="1400" kern="0" dirty="0">
                <a:solidFill>
                  <a:sysClr val="windowText" lastClr="000000"/>
                </a:solidFill>
                <a:latin typeface="Times New Roman"/>
                <a:cs typeface="Times New Roman"/>
              </a:rPr>
              <a:t>Enabled</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rapid</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urbanization</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and</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industrial</a:t>
            </a:r>
            <a:r>
              <a:rPr sz="1400" kern="0" spc="-2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upgrading.</a:t>
            </a:r>
            <a:endParaRPr sz="1400" kern="0" dirty="0">
              <a:solidFill>
                <a:sysClr val="windowText" lastClr="000000"/>
              </a:solidFill>
              <a:latin typeface="Times New Roman"/>
              <a:cs typeface="Times New Roman"/>
            </a:endParaRPr>
          </a:p>
          <a:p>
            <a:pPr marL="118626" lvl="1" indent="-109968" defTabSz="623438">
              <a:spcBef>
                <a:spcPts val="914"/>
              </a:spcBef>
              <a:buFontTx/>
              <a:buAutoNum type="alphaLcPeriod"/>
              <a:tabLst>
                <a:tab pos="118626"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Alternative</a:t>
            </a:r>
            <a:r>
              <a:rPr sz="1400" b="1" kern="0" spc="-4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Instruments</a:t>
            </a:r>
            <a:endParaRPr sz="1400" kern="0" dirty="0">
              <a:solidFill>
                <a:sysClr val="windowText" lastClr="000000"/>
              </a:solidFill>
              <a:latin typeface="Times New Roman"/>
              <a:cs typeface="Times New Roman"/>
            </a:endParaRPr>
          </a:p>
          <a:p>
            <a:pPr marL="319945" lvl="2" indent="-155427" defTabSz="623438">
              <a:spcBef>
                <a:spcPts val="914"/>
              </a:spcBef>
              <a:buSzPct val="83333"/>
              <a:buFont typeface="Symbol"/>
              <a:buChar char=""/>
              <a:tabLst>
                <a:tab pos="319945" algn="l"/>
              </a:tabLst>
            </a:pPr>
            <a:r>
              <a:rPr sz="1400" kern="0" spc="-7" dirty="0">
                <a:solidFill>
                  <a:sysClr val="windowText" lastClr="000000"/>
                </a:solidFill>
                <a:latin typeface="Times New Roman"/>
                <a:cs typeface="Times New Roman"/>
              </a:rPr>
              <a:t>Government</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Procurement</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of</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Services</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(GPoS)</a:t>
            </a:r>
            <a:endParaRPr sz="1400" kern="0" dirty="0">
              <a:solidFill>
                <a:sysClr val="windowText" lastClr="000000"/>
              </a:solidFill>
              <a:latin typeface="Times New Roman"/>
              <a:cs typeface="Times New Roman"/>
            </a:endParaRPr>
          </a:p>
          <a:p>
            <a:pPr marL="319945" lvl="2" indent="-155427" defTabSz="623438">
              <a:buSzPct val="83333"/>
              <a:buFont typeface="Symbol"/>
              <a:buChar char=""/>
              <a:tabLst>
                <a:tab pos="319945" algn="l"/>
              </a:tabLst>
            </a:pPr>
            <a:r>
              <a:rPr sz="1400" kern="0" spc="-7" dirty="0">
                <a:solidFill>
                  <a:sysClr val="windowText" lastClr="000000"/>
                </a:solidFill>
                <a:latin typeface="Times New Roman"/>
                <a:cs typeface="Times New Roman"/>
              </a:rPr>
              <a:t>Public–</a:t>
            </a:r>
            <a:r>
              <a:rPr sz="1400" kern="0" dirty="0">
                <a:solidFill>
                  <a:sysClr val="windowText" lastClr="000000"/>
                </a:solidFill>
                <a:latin typeface="Times New Roman"/>
                <a:cs typeface="Times New Roman"/>
              </a:rPr>
              <a:t>Private</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Partnerships</a:t>
            </a:r>
            <a:r>
              <a:rPr sz="1400" kern="0" spc="-27" dirty="0">
                <a:solidFill>
                  <a:sysClr val="windowText" lastClr="000000"/>
                </a:solidFill>
                <a:latin typeface="Times New Roman"/>
                <a:cs typeface="Times New Roman"/>
              </a:rPr>
              <a:t> </a:t>
            </a:r>
            <a:r>
              <a:rPr sz="1400" kern="0" spc="-14" dirty="0">
                <a:solidFill>
                  <a:sysClr val="windowText" lastClr="000000"/>
                </a:solidFill>
                <a:latin typeface="Times New Roman"/>
                <a:cs typeface="Times New Roman"/>
              </a:rPr>
              <a:t>(PPP)</a:t>
            </a:r>
            <a:endParaRPr sz="1400" kern="0" dirty="0">
              <a:solidFill>
                <a:sysClr val="windowText" lastClr="000000"/>
              </a:solidFill>
              <a:latin typeface="Times New Roman"/>
              <a:cs typeface="Times New Roman"/>
            </a:endParaRPr>
          </a:p>
          <a:p>
            <a:pPr marL="319945" lvl="2" indent="-155427" defTabSz="623438">
              <a:buSzPct val="83333"/>
              <a:buFont typeface="Symbol"/>
              <a:buChar char=""/>
              <a:tabLst>
                <a:tab pos="319945" algn="l"/>
              </a:tabLst>
            </a:pPr>
            <a:r>
              <a:rPr sz="1400" kern="0" dirty="0">
                <a:solidFill>
                  <a:sysClr val="windowText" lastClr="000000"/>
                </a:solidFill>
                <a:latin typeface="Times New Roman"/>
                <a:cs typeface="Times New Roman"/>
              </a:rPr>
              <a:t>Local</a:t>
            </a:r>
            <a:r>
              <a:rPr sz="1400" kern="0" spc="-3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government</a:t>
            </a:r>
            <a:r>
              <a:rPr sz="1400" kern="0" spc="-3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bonds</a:t>
            </a:r>
            <a:r>
              <a:rPr sz="1400" kern="0" spc="-3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(major</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institutional</a:t>
            </a:r>
            <a:r>
              <a:rPr sz="1400" kern="0" spc="-3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reform)</a:t>
            </a:r>
            <a:endParaRPr lang="en-US" sz="1400" kern="0" spc="-7" dirty="0">
              <a:solidFill>
                <a:sysClr val="windowText" lastClr="000000"/>
              </a:solidFill>
              <a:latin typeface="Times New Roman"/>
              <a:cs typeface="Times New Roman"/>
            </a:endParaRPr>
          </a:p>
          <a:p>
            <a:pPr marL="319945" lvl="2" indent="-155427" defTabSz="623438">
              <a:buSzPct val="83333"/>
              <a:buFont typeface="Symbol"/>
              <a:buChar char=""/>
              <a:tabLst>
                <a:tab pos="319945" algn="l"/>
              </a:tabLst>
            </a:pPr>
            <a:endParaRPr lang="en-US" sz="1400" kern="0" spc="-7" dirty="0">
              <a:solidFill>
                <a:sysClr val="windowText" lastClr="000000"/>
              </a:solidFill>
              <a:latin typeface="Times New Roman"/>
              <a:cs typeface="Times New Roman"/>
            </a:endParaRPr>
          </a:p>
          <a:p>
            <a:pPr marL="8659" marR="3464" lvl="0" indent="0" algn="l" defTabSz="623438" rtl="0" eaLnBrk="1" fontAlgn="auto" latinLnBrk="0" hangingPunct="1">
              <a:spcBef>
                <a:spcPts val="133"/>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These</a:t>
            </a:r>
            <a:r>
              <a:rPr kumimoji="0" lang="en-US" sz="1400" b="0"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innovations</a:t>
            </a:r>
            <a:r>
              <a:rPr kumimoji="0" lang="en-US" sz="1400" b="0"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created</a:t>
            </a:r>
            <a:r>
              <a:rPr kumimoji="0" lang="en-US" sz="14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a</a:t>
            </a:r>
            <a:r>
              <a:rPr kumimoji="0" lang="en-US" sz="1400" b="0"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nationwide</a:t>
            </a:r>
            <a:r>
              <a:rPr kumimoji="0" lang="en-US" sz="1400" b="1"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7" normalizeH="0" baseline="0" noProof="0" dirty="0">
                <a:ln>
                  <a:noFill/>
                </a:ln>
                <a:solidFill>
                  <a:sysClr val="windowText" lastClr="000000"/>
                </a:solidFill>
                <a:effectLst/>
                <a:uLnTx/>
                <a:uFillTx/>
                <a:latin typeface="Times New Roman"/>
                <a:ea typeface="+mn-ea"/>
                <a:cs typeface="Times New Roman"/>
              </a:rPr>
              <a:t>infrastructure-</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financing</a:t>
            </a:r>
            <a:r>
              <a:rPr kumimoji="0" lang="en-US" sz="1400" b="1"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market</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a:t>
            </a:r>
            <a:r>
              <a:rPr kumimoji="0" lang="en-US" sz="14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shifting</a:t>
            </a:r>
            <a:r>
              <a:rPr kumimoji="0" lang="en-US" sz="1400" b="0" i="0" u="none" strike="noStrike" kern="0" cap="none" spc="-14" normalizeH="0" baseline="0" noProof="0" dirty="0">
                <a:ln>
                  <a:noFill/>
                </a:ln>
                <a:solidFill>
                  <a:sysClr val="windowText" lastClr="000000"/>
                </a:solidFill>
                <a:effectLst/>
                <a:uLnTx/>
                <a:uFillTx/>
                <a:latin typeface="Times New Roman"/>
                <a:ea typeface="+mn-ea"/>
                <a:cs typeface="Times New Roman"/>
              </a:rPr>
              <a:t> from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administrative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credit allocation</a:t>
            </a:r>
            <a:r>
              <a:rPr kumimoji="0" lang="en-US" sz="1400" b="0" i="0" u="none" strike="noStrike" kern="0" cap="none" spc="-3"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to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competitive,</a:t>
            </a:r>
            <a:r>
              <a:rPr kumimoji="0" lang="en-US" sz="1400" b="0" i="0" u="none" strike="noStrike" kern="0" cap="none" spc="-3"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market-</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based</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financing.</a:t>
            </a:r>
            <a:endPar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319945" lvl="2" indent="-155427" defTabSz="623438">
              <a:lnSpc>
                <a:spcPts val="961"/>
              </a:lnSpc>
              <a:buSzPct val="83333"/>
              <a:buFont typeface="Symbol"/>
              <a:buChar char=""/>
              <a:tabLst>
                <a:tab pos="319945" algn="l"/>
              </a:tabLst>
            </a:pPr>
            <a:endParaRPr sz="818" kern="0" dirty="0">
              <a:solidFill>
                <a:sysClr val="windowText" lastClr="000000"/>
              </a:solidFill>
              <a:latin typeface="Times New Roman"/>
              <a:cs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object 10"/>
          <p:cNvSpPr txBox="1"/>
          <p:nvPr/>
        </p:nvSpPr>
        <p:spPr>
          <a:xfrm>
            <a:off x="653141" y="357126"/>
            <a:ext cx="11054445" cy="2925376"/>
          </a:xfrm>
          <a:prstGeom prst="rect">
            <a:avLst/>
          </a:prstGeom>
        </p:spPr>
        <p:txBody>
          <a:bodyPr vert="horz" wrap="square" lIns="0" tIns="8659" rIns="0" bIns="0" rtlCol="0">
            <a:spAutoFit/>
          </a:bodyPr>
          <a:lstStyle/>
          <a:p>
            <a:pPr marL="8659" defTabSz="623438">
              <a:spcBef>
                <a:spcPts val="68"/>
              </a:spcBef>
              <a:tabLst>
                <a:tab pos="164951"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China’s</a:t>
            </a:r>
            <a:r>
              <a:rPr sz="1400" b="1" kern="0" spc="-55"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Overseas</a:t>
            </a:r>
            <a:r>
              <a:rPr sz="1400" b="1" kern="0" spc="-55"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Development</a:t>
            </a:r>
            <a:r>
              <a:rPr sz="1400" b="1" kern="0" spc="-48"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Finance</a:t>
            </a:r>
            <a:r>
              <a:rPr lang="en-US" sz="1400" b="1"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differs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from</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Western</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DAC</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donor</a:t>
            </a:r>
            <a:r>
              <a:rPr lang="en-US" sz="1400" kern="0" spc="-7" dirty="0">
                <a:solidFill>
                  <a:sysClr val="windowText" lastClr="000000"/>
                </a:solidFill>
                <a:latin typeface="Times New Roman"/>
                <a:cs typeface="Times New Roman"/>
              </a:rPr>
              <a:t> finance</a:t>
            </a:r>
            <a:r>
              <a:rPr sz="1400" kern="0" spc="-7" dirty="0">
                <a:solidFill>
                  <a:sysClr val="windowText" lastClr="000000"/>
                </a:solidFill>
                <a:latin typeface="Times New Roman"/>
                <a:cs typeface="Times New Roman"/>
              </a:rPr>
              <a:t>:</a:t>
            </a:r>
            <a:endParaRPr sz="1400" kern="0" dirty="0">
              <a:solidFill>
                <a:sysClr val="windowText" lastClr="000000"/>
              </a:solidFill>
              <a:latin typeface="Times New Roman"/>
              <a:cs typeface="Times New Roman"/>
            </a:endParaRPr>
          </a:p>
          <a:p>
            <a:pPr marL="125121" lvl="1" indent="-116462" defTabSz="623438">
              <a:spcBef>
                <a:spcPts val="914"/>
              </a:spcBef>
              <a:buFontTx/>
              <a:buAutoNum type="alphaLcPeriod"/>
              <a:tabLst>
                <a:tab pos="125121"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Not</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primarily</a:t>
            </a:r>
            <a:r>
              <a:rPr sz="1400" b="1" kern="0" spc="-2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concessional</a:t>
            </a:r>
            <a:endParaRPr sz="1400" kern="0" dirty="0">
              <a:solidFill>
                <a:sysClr val="windowText" lastClr="000000"/>
              </a:solidFill>
              <a:latin typeface="Times New Roman"/>
              <a:cs typeface="Times New Roman"/>
            </a:endParaRPr>
          </a:p>
          <a:p>
            <a:pPr marL="319945" lvl="2" indent="-155427" defTabSz="623438">
              <a:spcBef>
                <a:spcPts val="910"/>
              </a:spcBef>
              <a:buSzPct val="83333"/>
              <a:buFont typeface="Symbol"/>
              <a:buChar char=""/>
              <a:tabLst>
                <a:tab pos="319945" algn="l"/>
              </a:tabLst>
            </a:pPr>
            <a:r>
              <a:rPr sz="1400" kern="0" dirty="0">
                <a:solidFill>
                  <a:sysClr val="windowText" lastClr="000000"/>
                </a:solidFill>
                <a:latin typeface="Times New Roman"/>
                <a:cs typeface="Times New Roman"/>
              </a:rPr>
              <a:t>Over</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90%</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of</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China</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Exim</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loans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are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non-</a:t>
            </a:r>
            <a:r>
              <a:rPr sz="1400" kern="0" spc="-7" dirty="0">
                <a:solidFill>
                  <a:sysClr val="windowText" lastClr="000000"/>
                </a:solidFill>
                <a:latin typeface="Times New Roman"/>
                <a:cs typeface="Times New Roman"/>
              </a:rPr>
              <a:t>concessional.</a:t>
            </a:r>
            <a:endParaRPr sz="1400" kern="0" dirty="0">
              <a:solidFill>
                <a:sysClr val="windowText" lastClr="000000"/>
              </a:solidFill>
              <a:latin typeface="Times New Roman"/>
              <a:cs typeface="Times New Roman"/>
            </a:endParaRPr>
          </a:p>
          <a:p>
            <a:pPr marL="319945" lvl="2" indent="-155427" defTabSz="623438">
              <a:buSzPct val="83333"/>
              <a:buFont typeface="Symbol"/>
              <a:buChar char=""/>
              <a:tabLst>
                <a:tab pos="319945" algn="l"/>
              </a:tabLst>
            </a:pPr>
            <a:r>
              <a:rPr sz="1400" kern="0" dirty="0">
                <a:solidFill>
                  <a:sysClr val="windowText" lastClr="000000"/>
                </a:solidFill>
                <a:latin typeface="Times New Roman"/>
                <a:cs typeface="Times New Roman"/>
              </a:rPr>
              <a:t>Policy</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banks</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support</a:t>
            </a:r>
            <a:r>
              <a:rPr sz="1400" kern="0" spc="-1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commercially</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oriented</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projects</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a:t>
            </a:r>
            <a:r>
              <a:rPr sz="1400" kern="0" spc="-1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low-</a:t>
            </a:r>
            <a:r>
              <a:rPr sz="1400" kern="0" dirty="0">
                <a:solidFill>
                  <a:sysClr val="windowText" lastClr="000000"/>
                </a:solidFill>
                <a:latin typeface="Times New Roman"/>
                <a:cs typeface="Times New Roman"/>
              </a:rPr>
              <a:t>income</a:t>
            </a:r>
            <a:r>
              <a:rPr sz="1400"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countries.</a:t>
            </a:r>
            <a:endParaRPr sz="1400" kern="0" dirty="0">
              <a:solidFill>
                <a:sysClr val="windowText" lastClr="000000"/>
              </a:solidFill>
              <a:latin typeface="Times New Roman"/>
              <a:cs typeface="Times New Roman"/>
            </a:endParaRPr>
          </a:p>
          <a:p>
            <a:pPr marL="132481" lvl="1" indent="-123822" defTabSz="623438">
              <a:spcBef>
                <a:spcPts val="914"/>
              </a:spcBef>
              <a:buFontTx/>
              <a:buAutoNum type="alphaLcPeriod"/>
              <a:tabLst>
                <a:tab pos="132481"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Tied</a:t>
            </a:r>
            <a:r>
              <a:rPr sz="1400" b="1"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to</a:t>
            </a:r>
            <a:r>
              <a:rPr sz="1400" b="1" kern="0" spc="-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Chinese</a:t>
            </a:r>
            <a:r>
              <a:rPr sz="1400" b="1" kern="0" spc="-14" dirty="0">
                <a:solidFill>
                  <a:sysClr val="windowText" lastClr="000000"/>
                </a:solidFill>
                <a:latin typeface="Times New Roman"/>
                <a:cs typeface="Times New Roman"/>
              </a:rPr>
              <a:t> firms</a:t>
            </a:r>
            <a:endParaRPr sz="1400" kern="0" dirty="0">
              <a:solidFill>
                <a:sysClr val="windowText" lastClr="000000"/>
              </a:solidFill>
              <a:latin typeface="Times New Roman"/>
              <a:cs typeface="Times New Roman"/>
            </a:endParaRPr>
          </a:p>
          <a:p>
            <a:pPr marL="319945" lvl="2" indent="-155427" defTabSz="623438">
              <a:spcBef>
                <a:spcPts val="914"/>
              </a:spcBef>
              <a:buSzPct val="83333"/>
              <a:buFont typeface="Symbol"/>
              <a:buChar char=""/>
              <a:tabLst>
                <a:tab pos="319945" algn="l"/>
              </a:tabLst>
            </a:pPr>
            <a:r>
              <a:rPr sz="1400" kern="0" dirty="0">
                <a:solidFill>
                  <a:sysClr val="windowText" lastClr="000000"/>
                </a:solidFill>
                <a:latin typeface="Times New Roman"/>
                <a:cs typeface="Times New Roman"/>
              </a:rPr>
              <a:t>Grants,</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interest-</a:t>
            </a:r>
            <a:r>
              <a:rPr sz="1400" kern="0" dirty="0">
                <a:solidFill>
                  <a:sysClr val="windowText" lastClr="000000"/>
                </a:solidFill>
                <a:latin typeface="Times New Roman"/>
                <a:cs typeface="Times New Roman"/>
              </a:rPr>
              <a:t>free</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loans,</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and</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concessional</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loans</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are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100%</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tied</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to</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Chinese</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contractors.</a:t>
            </a:r>
            <a:endParaRPr sz="1400" kern="0" dirty="0">
              <a:solidFill>
                <a:sysClr val="windowText" lastClr="000000"/>
              </a:solidFill>
              <a:latin typeface="Times New Roman"/>
              <a:cs typeface="Times New Roman"/>
            </a:endParaRPr>
          </a:p>
          <a:p>
            <a:pPr marL="118626" lvl="1" indent="-109968" defTabSz="623438">
              <a:spcBef>
                <a:spcPts val="903"/>
              </a:spcBef>
              <a:buFontTx/>
              <a:buAutoNum type="alphaLcPeriod"/>
              <a:tabLst>
                <a:tab pos="118626"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Filling</a:t>
            </a:r>
            <a:r>
              <a:rPr sz="1400" b="1"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the</a:t>
            </a:r>
            <a:r>
              <a:rPr sz="1400" b="1" kern="0" spc="-3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“development</a:t>
            </a:r>
            <a:r>
              <a:rPr sz="1400" b="1" kern="0" spc="-24" dirty="0">
                <a:solidFill>
                  <a:sysClr val="windowText" lastClr="000000"/>
                </a:solidFill>
                <a:latin typeface="Times New Roman"/>
                <a:cs typeface="Times New Roman"/>
              </a:rPr>
              <a:t> </a:t>
            </a:r>
            <a:r>
              <a:rPr sz="1400" b="1" kern="0" spc="-14" dirty="0">
                <a:solidFill>
                  <a:sysClr val="windowText" lastClr="000000"/>
                </a:solidFill>
                <a:latin typeface="Times New Roman"/>
                <a:cs typeface="Times New Roman"/>
              </a:rPr>
              <a:t>gap”</a:t>
            </a:r>
            <a:endParaRPr sz="1400" kern="0" dirty="0">
              <a:solidFill>
                <a:sysClr val="windowText" lastClr="000000"/>
              </a:solidFill>
              <a:latin typeface="Times New Roman"/>
              <a:cs typeface="Times New Roman"/>
            </a:endParaRPr>
          </a:p>
          <a:p>
            <a:pPr marL="8659" defTabSz="623438">
              <a:lnSpc>
                <a:spcPts val="961"/>
              </a:lnSpc>
              <a:spcBef>
                <a:spcPts val="910"/>
              </a:spcBef>
            </a:pPr>
            <a:r>
              <a:rPr sz="1400" kern="0" dirty="0">
                <a:solidFill>
                  <a:sysClr val="windowText" lastClr="000000"/>
                </a:solidFill>
                <a:latin typeface="Times New Roman"/>
                <a:cs typeface="Times New Roman"/>
              </a:rPr>
              <a:t>China</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finances</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projects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regions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Western</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lenders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avoid,</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often</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enabling</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host</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governments</a:t>
            </a:r>
            <a:r>
              <a:rPr sz="1400" kern="0" spc="-27" dirty="0">
                <a:solidFill>
                  <a:sysClr val="windowText" lastClr="000000"/>
                </a:solidFill>
                <a:latin typeface="Times New Roman"/>
                <a:cs typeface="Times New Roman"/>
              </a:rPr>
              <a:t> </a:t>
            </a:r>
            <a:r>
              <a:rPr sz="1400" kern="0" spc="-17" dirty="0">
                <a:solidFill>
                  <a:sysClr val="windowText" lastClr="000000"/>
                </a:solidFill>
                <a:latin typeface="Times New Roman"/>
                <a:cs typeface="Times New Roman"/>
              </a:rPr>
              <a:t>to</a:t>
            </a:r>
            <a:r>
              <a:rPr lang="en-US" sz="1400"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financialize</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future</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receivables</a:t>
            </a:r>
            <a:r>
              <a:rPr sz="1400" b="1"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(e.g.,</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resource-</a:t>
            </a:r>
            <a:r>
              <a:rPr sz="1400" kern="0" dirty="0">
                <a:solidFill>
                  <a:sysClr val="windowText" lastClr="000000"/>
                </a:solidFill>
                <a:latin typeface="Times New Roman"/>
                <a:cs typeface="Times New Roman"/>
              </a:rPr>
              <a:t>backed</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loans).</a:t>
            </a:r>
            <a:endParaRPr sz="1400" kern="0" dirty="0">
              <a:solidFill>
                <a:sysClr val="windowText" lastClr="000000"/>
              </a:solidFill>
              <a:latin typeface="Times New Roman"/>
              <a:cs typeface="Times New Roman"/>
            </a:endParaRPr>
          </a:p>
          <a:p>
            <a:pPr marL="132481" lvl="1" indent="-123822" defTabSz="623438">
              <a:spcBef>
                <a:spcPts val="914"/>
              </a:spcBef>
              <a:buFontTx/>
              <a:buAutoNum type="alphaLcPeriod" startAt="4"/>
              <a:tabLst>
                <a:tab pos="132481"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Regulatory</a:t>
            </a:r>
            <a:r>
              <a:rPr sz="1400" b="1" kern="0" spc="-3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fragmentation</a:t>
            </a:r>
            <a:endParaRPr sz="1400" kern="0" dirty="0">
              <a:solidFill>
                <a:sysClr val="windowText" lastClr="000000"/>
              </a:solidFill>
              <a:latin typeface="Times New Roman"/>
              <a:cs typeface="Times New Roman"/>
            </a:endParaRPr>
          </a:p>
          <a:p>
            <a:pPr marL="8659" marR="67972" defTabSz="623438">
              <a:lnSpc>
                <a:spcPts val="941"/>
              </a:lnSpc>
              <a:spcBef>
                <a:spcPts val="978"/>
              </a:spcBef>
            </a:pPr>
            <a:r>
              <a:rPr sz="1400" kern="0" dirty="0">
                <a:solidFill>
                  <a:sysClr val="windowText" lastClr="000000"/>
                </a:solidFill>
                <a:latin typeface="Times New Roman"/>
                <a:cs typeface="Times New Roman"/>
              </a:rPr>
              <a:t>Multiple</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agencies—</a:t>
            </a:r>
            <a:r>
              <a:rPr sz="1400" kern="0" dirty="0">
                <a:solidFill>
                  <a:sysClr val="windowText" lastClr="000000"/>
                </a:solidFill>
                <a:latin typeface="Times New Roman"/>
                <a:cs typeface="Times New Roman"/>
              </a:rPr>
              <a:t>NDRC,</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MOFCOM,</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embassies,</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Sinosure—</a:t>
            </a:r>
            <a:r>
              <a:rPr sz="1400" kern="0" dirty="0">
                <a:solidFill>
                  <a:sysClr val="windowText" lastClr="000000"/>
                </a:solidFill>
                <a:latin typeface="Times New Roman"/>
                <a:cs typeface="Times New Roman"/>
              </a:rPr>
              <a:t>shape</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outward</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investment,</a:t>
            </a:r>
            <a:r>
              <a:rPr sz="1400" kern="0" spc="-17" dirty="0">
                <a:solidFill>
                  <a:sysClr val="windowText" lastClr="000000"/>
                </a:solidFill>
                <a:latin typeface="Times New Roman"/>
                <a:cs typeface="Times New Roman"/>
              </a:rPr>
              <a:t> but </a:t>
            </a:r>
            <a:r>
              <a:rPr sz="1400" kern="0" spc="-7" dirty="0">
                <a:solidFill>
                  <a:sysClr val="windowText" lastClr="000000"/>
                </a:solidFill>
                <a:latin typeface="Times New Roman"/>
                <a:cs typeface="Times New Roman"/>
              </a:rPr>
              <a:t>implementation </a:t>
            </a:r>
            <a:r>
              <a:rPr sz="1400" kern="0" dirty="0">
                <a:solidFill>
                  <a:sysClr val="windowText" lastClr="000000"/>
                </a:solidFill>
                <a:latin typeface="Times New Roman"/>
                <a:cs typeface="Times New Roman"/>
              </a:rPr>
              <a:t>depends</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on</a:t>
            </a:r>
            <a:r>
              <a:rPr sz="1400" kern="0" spc="-3"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banks</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and</a:t>
            </a:r>
            <a:r>
              <a:rPr sz="1400" kern="0" spc="-3"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firms,</a:t>
            </a:r>
            <a:r>
              <a:rPr sz="1400" kern="0" spc="-3"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not </a:t>
            </a:r>
            <a:r>
              <a:rPr sz="1400" kern="0" spc="-7" dirty="0">
                <a:solidFill>
                  <a:sysClr val="windowText" lastClr="000000"/>
                </a:solidFill>
                <a:latin typeface="Times New Roman"/>
                <a:cs typeface="Times New Roman"/>
              </a:rPr>
              <a:t>ministries.</a:t>
            </a:r>
            <a:endParaRPr sz="1400" kern="0" dirty="0">
              <a:solidFill>
                <a:sysClr val="windowText" lastClr="000000"/>
              </a:solidFill>
              <a:latin typeface="Times New Roman"/>
              <a:cs typeface="Times New Roman"/>
            </a:endParaRPr>
          </a:p>
        </p:txBody>
      </p:sp>
      <p:sp>
        <p:nvSpPr>
          <p:cNvPr id="18" name="object 18"/>
          <p:cNvSpPr txBox="1"/>
          <p:nvPr/>
        </p:nvSpPr>
        <p:spPr>
          <a:xfrm>
            <a:off x="653141" y="3997493"/>
            <a:ext cx="11054445" cy="1532238"/>
          </a:xfrm>
          <a:prstGeom prst="rect">
            <a:avLst/>
          </a:prstGeom>
        </p:spPr>
        <p:txBody>
          <a:bodyPr vert="horz" wrap="square" lIns="0" tIns="8659" rIns="0" bIns="0" rtlCol="0">
            <a:spAutoFit/>
          </a:bodyPr>
          <a:lstStyle/>
          <a:p>
            <a:pPr marL="8659" defTabSz="623438">
              <a:spcBef>
                <a:spcPts val="68"/>
              </a:spcBef>
              <a:tabLst>
                <a:tab pos="164951"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State</a:t>
            </a:r>
            <a:r>
              <a:rPr sz="1400" b="1" kern="0" spc="-2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Fragmentation</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and</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the</a:t>
            </a:r>
            <a:r>
              <a:rPr sz="1400" b="1" kern="0" spc="-1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“Shareholding</a:t>
            </a:r>
            <a:r>
              <a:rPr sz="1400" b="1" kern="0" spc="-17"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State”</a:t>
            </a:r>
            <a:endParaRPr sz="1400" kern="0" dirty="0">
              <a:solidFill>
                <a:sysClr val="windowText" lastClr="000000"/>
              </a:solidFill>
              <a:latin typeface="Times New Roman"/>
              <a:cs typeface="Times New Roman"/>
            </a:endParaRPr>
          </a:p>
          <a:p>
            <a:pPr marL="8659" defTabSz="623438">
              <a:spcBef>
                <a:spcPts val="917"/>
              </a:spcBef>
            </a:pPr>
            <a:r>
              <a:rPr lang="en-US" sz="1400" kern="0" dirty="0">
                <a:solidFill>
                  <a:sysClr val="windowText" lastClr="000000"/>
                </a:solidFill>
                <a:latin typeface="Times New Roman"/>
                <a:cs typeface="Times New Roman"/>
              </a:rPr>
              <a:t>Bureaucratic </a:t>
            </a:r>
            <a:r>
              <a:rPr sz="1400" kern="0" spc="-7" dirty="0">
                <a:solidFill>
                  <a:sysClr val="windowText" lastClr="000000"/>
                </a:solidFill>
                <a:latin typeface="Times New Roman"/>
                <a:cs typeface="Times New Roman"/>
              </a:rPr>
              <a:t>competition:</a:t>
            </a:r>
            <a:endParaRPr sz="1400" kern="0" dirty="0">
              <a:solidFill>
                <a:sysClr val="windowText" lastClr="000000"/>
              </a:solidFill>
              <a:latin typeface="Times New Roman"/>
              <a:cs typeface="Times New Roman"/>
            </a:endParaRPr>
          </a:p>
          <a:p>
            <a:pPr marL="319945" lvl="1" indent="-155427" defTabSz="623438">
              <a:spcBef>
                <a:spcPts val="907"/>
              </a:spcBef>
              <a:buSzPct val="83333"/>
              <a:buFont typeface="Symbol"/>
              <a:buChar char=""/>
              <a:tabLst>
                <a:tab pos="319945" algn="l"/>
              </a:tabLst>
            </a:pPr>
            <a:r>
              <a:rPr sz="1400" kern="0" dirty="0">
                <a:solidFill>
                  <a:sysClr val="windowText" lastClr="000000"/>
                </a:solidFill>
                <a:latin typeface="Times New Roman"/>
                <a:cs typeface="Times New Roman"/>
              </a:rPr>
              <a:t>MOF,</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PBoC,</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SAFE,</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and</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sovereign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funds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all</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compete</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for</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influence.</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Policy</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banks</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have</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multiple</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state</a:t>
            </a:r>
            <a:r>
              <a:rPr sz="1400"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shareholders</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(MOF,</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Central</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Huijin,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SAFE</a:t>
            </a:r>
            <a:r>
              <a:rPr sz="1400"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subsidiaries).</a:t>
            </a:r>
            <a:endParaRPr sz="1400" kern="0" dirty="0">
              <a:solidFill>
                <a:sysClr val="windowText" lastClr="000000"/>
              </a:solidFill>
              <a:latin typeface="Times New Roman"/>
              <a:cs typeface="Times New Roman"/>
            </a:endParaRPr>
          </a:p>
          <a:p>
            <a:pPr defTabSz="623438">
              <a:spcBef>
                <a:spcPts val="41"/>
              </a:spcBef>
            </a:pPr>
            <a:endParaRPr sz="1400" kern="0" dirty="0">
              <a:solidFill>
                <a:sysClr val="windowText" lastClr="000000"/>
              </a:solidFill>
              <a:latin typeface="Times New Roman"/>
              <a:cs typeface="Times New Roman"/>
            </a:endParaRPr>
          </a:p>
          <a:p>
            <a:pPr marL="8659" marR="383587" defTabSz="623438">
              <a:spcBef>
                <a:spcPts val="3"/>
              </a:spcBef>
            </a:pPr>
            <a:r>
              <a:rPr sz="1400" b="1" kern="0" dirty="0">
                <a:solidFill>
                  <a:sysClr val="windowText" lastClr="000000"/>
                </a:solidFill>
                <a:latin typeface="Times New Roman"/>
                <a:cs typeface="Times New Roman"/>
              </a:rPr>
              <a:t>This</a:t>
            </a:r>
            <a:r>
              <a:rPr sz="1400" b="1" kern="0" spc="-2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fragmentation</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does</a:t>
            </a:r>
            <a:r>
              <a:rPr sz="1400" b="1"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not</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weaken</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state</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capacity;</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instead,</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it</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creates</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a:t>
            </a:r>
            <a:r>
              <a:rPr sz="1400" b="1"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polycentric</a:t>
            </a:r>
            <a:r>
              <a:rPr sz="1400" b="1" kern="0" spc="-20" dirty="0">
                <a:solidFill>
                  <a:sysClr val="windowText" lastClr="000000"/>
                </a:solidFill>
                <a:latin typeface="Times New Roman"/>
                <a:cs typeface="Times New Roman"/>
              </a:rPr>
              <a:t> </a:t>
            </a:r>
            <a:r>
              <a:rPr sz="1400" b="1" kern="0" spc="-17" dirty="0">
                <a:solidFill>
                  <a:sysClr val="windowText" lastClr="000000"/>
                </a:solidFill>
                <a:latin typeface="Times New Roman"/>
                <a:cs typeface="Times New Roman"/>
              </a:rPr>
              <a:t>but </a:t>
            </a:r>
            <a:r>
              <a:rPr sz="1400" b="1" kern="0" dirty="0">
                <a:solidFill>
                  <a:sysClr val="windowText" lastClr="000000"/>
                </a:solidFill>
                <a:latin typeface="Times New Roman"/>
                <a:cs typeface="Times New Roman"/>
              </a:rPr>
              <a:t>coordinated</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system</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of</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capital</a:t>
            </a:r>
            <a:r>
              <a:rPr sz="1400" b="1" kern="0" spc="-20"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mobilization.</a:t>
            </a:r>
            <a:endParaRPr sz="1400" b="1" kern="0" dirty="0">
              <a:solidFill>
                <a:sysClr val="windowText" lastClr="000000"/>
              </a:solidFill>
              <a:latin typeface="Times New Roman"/>
              <a:cs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802415" y="88512"/>
            <a:ext cx="6143539" cy="269013"/>
          </a:xfrm>
          <a:prstGeom prst="rect">
            <a:avLst/>
          </a:prstGeom>
        </p:spPr>
        <p:txBody>
          <a:bodyPr vert="horz" wrap="square" lIns="0" tIns="25111" rIns="0" bIns="0" rtlCol="0">
            <a:spAutoFit/>
          </a:bodyPr>
          <a:lstStyle/>
          <a:p>
            <a:pPr marL="8659" marR="3464" algn="l">
              <a:lnSpc>
                <a:spcPts val="1882"/>
              </a:lnSpc>
              <a:spcBef>
                <a:spcPts val="198"/>
              </a:spcBef>
            </a:pPr>
            <a:r>
              <a:rPr lang="en-US" dirty="0"/>
              <a:t> </a:t>
            </a:r>
            <a:r>
              <a:rPr dirty="0"/>
              <a:t>Sovereign</a:t>
            </a:r>
            <a:r>
              <a:rPr spc="-31" dirty="0"/>
              <a:t> </a:t>
            </a:r>
            <a:r>
              <a:rPr dirty="0"/>
              <a:t>Leveraged</a:t>
            </a:r>
            <a:r>
              <a:rPr spc="-27" dirty="0"/>
              <a:t> </a:t>
            </a:r>
            <a:r>
              <a:rPr dirty="0"/>
              <a:t>Funds</a:t>
            </a:r>
            <a:r>
              <a:rPr spc="-27" dirty="0"/>
              <a:t> </a:t>
            </a:r>
            <a:r>
              <a:rPr spc="-7" dirty="0"/>
              <a:t>(SLFs) </a:t>
            </a:r>
            <a:r>
              <a:rPr dirty="0"/>
              <a:t>as</a:t>
            </a:r>
            <a:r>
              <a:rPr spc="-14" dirty="0"/>
              <a:t> </a:t>
            </a:r>
            <a:r>
              <a:rPr dirty="0"/>
              <a:t>Capital</a:t>
            </a:r>
            <a:r>
              <a:rPr spc="-14" dirty="0"/>
              <a:t> </a:t>
            </a:r>
            <a:r>
              <a:rPr spc="-7" dirty="0"/>
              <a:t>Mobilizers</a:t>
            </a:r>
          </a:p>
        </p:txBody>
      </p:sp>
      <p:sp>
        <p:nvSpPr>
          <p:cNvPr id="3" name="object 3"/>
          <p:cNvSpPr txBox="1"/>
          <p:nvPr/>
        </p:nvSpPr>
        <p:spPr>
          <a:xfrm>
            <a:off x="578300" y="419690"/>
            <a:ext cx="9782179" cy="1450164"/>
          </a:xfrm>
          <a:prstGeom prst="rect">
            <a:avLst/>
          </a:prstGeom>
        </p:spPr>
        <p:txBody>
          <a:bodyPr vert="horz" wrap="square" lIns="0" tIns="8659" rIns="0" bIns="0" rtlCol="0">
            <a:spAutoFit/>
          </a:bodyPr>
          <a:lstStyle/>
          <a:p>
            <a:pPr marL="8659" defTabSz="623438">
              <a:spcBef>
                <a:spcPts val="68"/>
              </a:spcBef>
              <a:tabLst>
                <a:tab pos="164951" algn="l"/>
              </a:tabLst>
            </a:pPr>
            <a:r>
              <a:rPr lang="en-US" sz="1400" b="1" kern="0" dirty="0">
                <a:solidFill>
                  <a:sysClr val="windowText" lastClr="000000"/>
                </a:solidFill>
                <a:latin typeface="Times New Roman"/>
                <a:cs typeface="Times New Roman"/>
              </a:rPr>
              <a:t> </a:t>
            </a:r>
            <a:r>
              <a:rPr sz="1400" b="1" kern="0" dirty="0" err="1">
                <a:solidFill>
                  <a:sysClr val="windowText" lastClr="000000"/>
                </a:solidFill>
                <a:latin typeface="Times New Roman"/>
                <a:cs typeface="Times New Roman"/>
              </a:rPr>
              <a:t>SLFs</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as</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Financial</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and</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Political</a:t>
            </a:r>
            <a:r>
              <a:rPr sz="1400" b="1" kern="0" spc="-17"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Engineering</a:t>
            </a:r>
            <a:endParaRPr sz="1400" kern="0" dirty="0">
              <a:solidFill>
                <a:sysClr val="windowText" lastClr="000000"/>
              </a:solidFill>
              <a:latin typeface="Times New Roman"/>
              <a:cs typeface="Times New Roman"/>
            </a:endParaRPr>
          </a:p>
          <a:p>
            <a:pPr marL="8659" marR="3464" defTabSz="623438">
              <a:spcBef>
                <a:spcPts val="937"/>
              </a:spcBef>
            </a:pPr>
            <a:r>
              <a:rPr lang="en-US" sz="1400" kern="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China’s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sovereign</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funds—CIC,</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Central</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Huijin,</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SAFE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funds,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Silk</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Road</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Fund—</a:t>
            </a:r>
            <a:r>
              <a:rPr sz="1400" kern="0" dirty="0">
                <a:solidFill>
                  <a:sysClr val="windowText" lastClr="000000"/>
                </a:solidFill>
                <a:latin typeface="Times New Roman"/>
                <a:cs typeface="Times New Roman"/>
              </a:rPr>
              <a:t>are</a:t>
            </a:r>
            <a:r>
              <a:rPr sz="1400"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sovereign</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leveraged</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funds</a:t>
            </a:r>
            <a:r>
              <a:rPr sz="1400" kern="0" dirty="0">
                <a:solidFill>
                  <a:sysClr val="windowText" lastClr="000000"/>
                </a:solidFill>
                <a:latin typeface="Times New Roman"/>
                <a:cs typeface="Times New Roman"/>
              </a:rPr>
              <a:t>,</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created</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through:</a:t>
            </a:r>
            <a:endParaRPr sz="1400" kern="0" dirty="0">
              <a:solidFill>
                <a:sysClr val="windowText" lastClr="000000"/>
              </a:solidFill>
              <a:latin typeface="Times New Roman"/>
              <a:cs typeface="Times New Roman"/>
            </a:endParaRPr>
          </a:p>
          <a:p>
            <a:pPr marL="319945" lvl="1" indent="-155427" defTabSz="623438">
              <a:spcBef>
                <a:spcPts val="818"/>
              </a:spcBef>
              <a:buSzPct val="83333"/>
              <a:buFont typeface="Symbol"/>
              <a:buChar char=""/>
              <a:tabLst>
                <a:tab pos="319945" algn="l"/>
              </a:tabLst>
            </a:pPr>
            <a:r>
              <a:rPr sz="1400" b="1" kern="0" dirty="0">
                <a:solidFill>
                  <a:sysClr val="windowText" lastClr="000000"/>
                </a:solidFill>
                <a:latin typeface="Times New Roman"/>
                <a:cs typeface="Times New Roman"/>
              </a:rPr>
              <a:t>Explicit</a:t>
            </a:r>
            <a:r>
              <a:rPr sz="1400" b="1" kern="0" spc="-1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leverage</a:t>
            </a:r>
            <a:r>
              <a:rPr sz="1400" kern="0" spc="-7" dirty="0">
                <a:solidFill>
                  <a:sysClr val="windowText" lastClr="000000"/>
                </a:solidFill>
                <a:latin typeface="Times New Roman"/>
                <a:cs typeface="Times New Roman"/>
              </a:rPr>
              <a:t>:</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issuing</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government</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bonds</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to</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buy</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FX</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reserves</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(e.g.,</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CIC’s</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creation).</a:t>
            </a:r>
            <a:endParaRPr sz="1400" kern="0" dirty="0">
              <a:solidFill>
                <a:sysClr val="windowText" lastClr="000000"/>
              </a:solidFill>
              <a:latin typeface="Times New Roman"/>
              <a:cs typeface="Times New Roman"/>
            </a:endParaRPr>
          </a:p>
          <a:p>
            <a:pPr marL="319945" marR="191361" lvl="1" indent="-155859" defTabSz="623438">
              <a:spcBef>
                <a:spcPts val="44"/>
              </a:spcBef>
              <a:buSzPct val="83333"/>
              <a:buFont typeface="Symbol"/>
              <a:buChar char=""/>
              <a:tabLst>
                <a:tab pos="319945" algn="l"/>
              </a:tabLst>
            </a:pPr>
            <a:r>
              <a:rPr sz="1400" b="1" kern="0" dirty="0">
                <a:solidFill>
                  <a:sysClr val="windowText" lastClr="000000"/>
                </a:solidFill>
                <a:latin typeface="Times New Roman"/>
                <a:cs typeface="Times New Roman"/>
              </a:rPr>
              <a:t>Implicit</a:t>
            </a:r>
            <a:r>
              <a:rPr sz="1400" b="1" kern="0" spc="-1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leverage</a:t>
            </a:r>
            <a:r>
              <a:rPr sz="1400" kern="0" spc="-7" dirty="0">
                <a:solidFill>
                  <a:sysClr val="windowText" lastClr="000000"/>
                </a:solidFill>
                <a:latin typeface="Times New Roman"/>
                <a:cs typeface="Times New Roman"/>
              </a:rPr>
              <a:t>:</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reallocating</a:t>
            </a:r>
            <a:r>
              <a:rPr sz="1400" kern="0" spc="-1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low-</a:t>
            </a:r>
            <a:r>
              <a:rPr sz="1400" kern="0" dirty="0">
                <a:solidFill>
                  <a:sysClr val="windowText" lastClr="000000"/>
                </a:solidFill>
                <a:latin typeface="Times New Roman"/>
                <a:cs typeface="Times New Roman"/>
              </a:rPr>
              <a:t>risk</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reserves</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into</a:t>
            </a:r>
            <a:r>
              <a:rPr sz="1400" kern="0" spc="-1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high-</a:t>
            </a:r>
            <a:r>
              <a:rPr sz="1400" kern="0" dirty="0">
                <a:solidFill>
                  <a:sysClr val="windowText" lastClr="000000"/>
                </a:solidFill>
                <a:latin typeface="Times New Roman"/>
                <a:cs typeface="Times New Roman"/>
              </a:rPr>
              <a:t>risk</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investments</a:t>
            </a:r>
            <a:r>
              <a:rPr sz="1400"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(SAFE funds).</a:t>
            </a:r>
            <a:endParaRPr sz="1400" kern="0" dirty="0">
              <a:solidFill>
                <a:sysClr val="windowText" lastClr="000000"/>
              </a:solidFill>
              <a:latin typeface="Times New Roman"/>
              <a:cs typeface="Times New Roman"/>
            </a:endParaRPr>
          </a:p>
          <a:p>
            <a:pPr marL="8659" defTabSz="623438">
              <a:spcBef>
                <a:spcPts val="893"/>
              </a:spcBef>
            </a:pPr>
            <a:r>
              <a:rPr sz="1600" b="1" kern="0" dirty="0">
                <a:solidFill>
                  <a:sysClr val="windowText" lastClr="000000"/>
                </a:solidFill>
                <a:latin typeface="Times New Roman"/>
                <a:cs typeface="Times New Roman"/>
              </a:rPr>
              <a:t>These</a:t>
            </a:r>
            <a:r>
              <a:rPr sz="1600" b="1" kern="0" spc="-24"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funds</a:t>
            </a:r>
            <a:r>
              <a:rPr sz="1600" b="1" kern="0" spc="-24"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expand</a:t>
            </a:r>
            <a:r>
              <a:rPr sz="1600" b="1" kern="0" spc="-24"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the</a:t>
            </a:r>
            <a:r>
              <a:rPr sz="1600" b="1" kern="0" spc="-20"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state’s</a:t>
            </a:r>
            <a:r>
              <a:rPr sz="1600" b="1" kern="0" spc="-24"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balance</a:t>
            </a:r>
            <a:r>
              <a:rPr sz="1600" b="1" kern="0" spc="-24"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sheet</a:t>
            </a:r>
            <a:r>
              <a:rPr sz="1600" b="1" kern="0" spc="-20"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and</a:t>
            </a:r>
            <a:r>
              <a:rPr sz="1600" b="1" kern="0" spc="-20"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convert</a:t>
            </a:r>
            <a:r>
              <a:rPr sz="1600" b="1" kern="0" spc="-20" dirty="0">
                <a:solidFill>
                  <a:sysClr val="windowText" lastClr="000000"/>
                </a:solidFill>
                <a:latin typeface="Times New Roman"/>
                <a:cs typeface="Times New Roman"/>
              </a:rPr>
              <a:t> </a:t>
            </a:r>
            <a:r>
              <a:rPr lang="en-US" sz="1600" b="1" kern="0" spc="-20" dirty="0">
                <a:solidFill>
                  <a:sysClr val="windowText" lastClr="000000"/>
                </a:solidFill>
                <a:latin typeface="Times New Roman"/>
                <a:cs typeface="Times New Roman"/>
              </a:rPr>
              <a:t>foreign exchange </a:t>
            </a:r>
            <a:r>
              <a:rPr sz="1600" b="1" kern="0" dirty="0">
                <a:solidFill>
                  <a:sysClr val="windowText" lastClr="000000"/>
                </a:solidFill>
                <a:latin typeface="Times New Roman"/>
                <a:cs typeface="Times New Roman"/>
              </a:rPr>
              <a:t>reserves</a:t>
            </a:r>
            <a:r>
              <a:rPr sz="1600" b="1" kern="0" spc="-24"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into</a:t>
            </a:r>
            <a:r>
              <a:rPr sz="1600" b="1" kern="0" spc="-20" dirty="0">
                <a:solidFill>
                  <a:sysClr val="windowText" lastClr="000000"/>
                </a:solidFill>
                <a:latin typeface="Times New Roman"/>
                <a:cs typeface="Times New Roman"/>
              </a:rPr>
              <a:t> </a:t>
            </a:r>
            <a:r>
              <a:rPr sz="1600" b="1" kern="0" dirty="0">
                <a:solidFill>
                  <a:sysClr val="windowText" lastClr="000000"/>
                </a:solidFill>
                <a:latin typeface="Times New Roman"/>
                <a:cs typeface="Times New Roman"/>
              </a:rPr>
              <a:t>strategic</a:t>
            </a:r>
            <a:r>
              <a:rPr sz="1600" b="1" kern="0" spc="-20" dirty="0">
                <a:solidFill>
                  <a:sysClr val="windowText" lastClr="000000"/>
                </a:solidFill>
                <a:latin typeface="Times New Roman"/>
                <a:cs typeface="Times New Roman"/>
              </a:rPr>
              <a:t> </a:t>
            </a:r>
            <a:r>
              <a:rPr sz="1600" b="1" kern="0" spc="-7" dirty="0">
                <a:solidFill>
                  <a:sysClr val="windowText" lastClr="000000"/>
                </a:solidFill>
                <a:latin typeface="Times New Roman"/>
                <a:cs typeface="Times New Roman"/>
              </a:rPr>
              <a:t>capital.</a:t>
            </a:r>
            <a:endParaRPr lang="en-US" sz="1600" b="1" kern="0" spc="-7" dirty="0">
              <a:solidFill>
                <a:sysClr val="windowText" lastClr="000000"/>
              </a:solidFill>
              <a:latin typeface="Times New Roman"/>
              <a:cs typeface="Times New Roman"/>
            </a:endParaRPr>
          </a:p>
        </p:txBody>
      </p:sp>
      <p:sp>
        <p:nvSpPr>
          <p:cNvPr id="11" name="object 11"/>
          <p:cNvSpPr txBox="1"/>
          <p:nvPr/>
        </p:nvSpPr>
        <p:spPr>
          <a:xfrm>
            <a:off x="578300" y="2016871"/>
            <a:ext cx="10393139" cy="985934"/>
          </a:xfrm>
          <a:prstGeom prst="rect">
            <a:avLst/>
          </a:prstGeom>
        </p:spPr>
        <p:txBody>
          <a:bodyPr vert="horz" wrap="square" lIns="0" tIns="8659" rIns="0" bIns="0" rtlCol="0">
            <a:spAutoFit/>
          </a:bodyPr>
          <a:lstStyle/>
          <a:p>
            <a:pPr marL="8659" defTabSz="623438">
              <a:spcBef>
                <a:spcPts val="68"/>
              </a:spcBef>
              <a:tabLst>
                <a:tab pos="164951"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Origins:</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Crisis,</a:t>
            </a:r>
            <a:r>
              <a:rPr sz="1400" b="1"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NPLs,</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and</a:t>
            </a:r>
            <a:r>
              <a:rPr sz="1400" b="1" kern="0" spc="-20"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Recapitalization</a:t>
            </a:r>
            <a:endParaRPr sz="1400" kern="0" dirty="0">
              <a:solidFill>
                <a:sysClr val="windowText" lastClr="000000"/>
              </a:solidFill>
              <a:latin typeface="Times New Roman"/>
              <a:cs typeface="Times New Roman"/>
            </a:endParaRPr>
          </a:p>
          <a:p>
            <a:pPr marL="319945" lvl="1" indent="-155427" defTabSz="623438">
              <a:spcBef>
                <a:spcPts val="917"/>
              </a:spcBef>
              <a:buSzPct val="83333"/>
              <a:buFont typeface="Symbol"/>
              <a:buChar char=""/>
              <a:tabLst>
                <a:tab pos="319945" algn="l"/>
              </a:tabLst>
            </a:pPr>
            <a:r>
              <a:rPr sz="1400" kern="0" dirty="0">
                <a:solidFill>
                  <a:sysClr val="windowText" lastClr="000000"/>
                </a:solidFill>
                <a:latin typeface="Times New Roman"/>
                <a:cs typeface="Times New Roman"/>
              </a:rPr>
              <a:t>The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1997</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Asian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financial</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crisis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and</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China’s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NPL</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crisis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prompted</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the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creation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of</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Central</a:t>
            </a:r>
            <a:r>
              <a:rPr lang="en-US"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Huijin</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(2003).</a:t>
            </a:r>
            <a:endParaRPr sz="1400" kern="0" dirty="0">
              <a:solidFill>
                <a:sysClr val="windowText" lastClr="000000"/>
              </a:solidFill>
              <a:latin typeface="Times New Roman"/>
              <a:cs typeface="Times New Roman"/>
            </a:endParaRPr>
          </a:p>
          <a:p>
            <a:pPr marL="319945" marR="221667" lvl="1" indent="-155859" defTabSz="623438">
              <a:spcBef>
                <a:spcPts val="48"/>
              </a:spcBef>
              <a:buSzPct val="83333"/>
              <a:buFont typeface="Symbol"/>
              <a:buChar char=""/>
              <a:tabLst>
                <a:tab pos="319945" algn="l"/>
              </a:tabLst>
            </a:pPr>
            <a:r>
              <a:rPr sz="1400" kern="0" dirty="0">
                <a:solidFill>
                  <a:sysClr val="windowText" lastClr="000000"/>
                </a:solidFill>
                <a:latin typeface="Times New Roman"/>
                <a:cs typeface="Times New Roman"/>
              </a:rPr>
              <a:t>Huijin</a:t>
            </a:r>
            <a:r>
              <a:rPr sz="1400" kern="0" spc="-7" dirty="0">
                <a:solidFill>
                  <a:sysClr val="windowText" lastClr="000000"/>
                </a:solidFill>
                <a:latin typeface="Times New Roman"/>
                <a:cs typeface="Times New Roman"/>
              </a:rPr>
              <a:t> recapitalized</a:t>
            </a:r>
            <a:r>
              <a:rPr sz="1400" kern="0" spc="-3"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banks</a:t>
            </a:r>
            <a:r>
              <a:rPr sz="1400" kern="0" spc="-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using</a:t>
            </a:r>
            <a:r>
              <a:rPr sz="1400" b="1" kern="0" spc="-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FX</a:t>
            </a:r>
            <a:r>
              <a:rPr sz="1400" b="1" kern="0" spc="-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reserves,</a:t>
            </a:r>
            <a:r>
              <a:rPr sz="1400" b="1" kern="0" spc="-3"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bypassing</a:t>
            </a:r>
            <a:r>
              <a:rPr sz="1400" b="1" kern="0" spc="-3"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legal</a:t>
            </a:r>
            <a:r>
              <a:rPr sz="1400" b="1" kern="0" spc="-7" dirty="0">
                <a:solidFill>
                  <a:sysClr val="windowText" lastClr="000000"/>
                </a:solidFill>
                <a:latin typeface="Times New Roman"/>
                <a:cs typeface="Times New Roman"/>
              </a:rPr>
              <a:t> restrictions</a:t>
            </a:r>
            <a:r>
              <a:rPr sz="1400" b="1" kern="0" spc="-3"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on</a:t>
            </a:r>
            <a:r>
              <a:rPr sz="1400" b="1" kern="0" spc="-3" dirty="0">
                <a:solidFill>
                  <a:sysClr val="windowText" lastClr="000000"/>
                </a:solidFill>
                <a:latin typeface="Times New Roman"/>
                <a:cs typeface="Times New Roman"/>
              </a:rPr>
              <a:t> </a:t>
            </a:r>
            <a:r>
              <a:rPr sz="1400" b="1" kern="0" spc="-14" dirty="0">
                <a:solidFill>
                  <a:sysClr val="windowText" lastClr="000000"/>
                </a:solidFill>
                <a:latin typeface="Times New Roman"/>
                <a:cs typeface="Times New Roman"/>
              </a:rPr>
              <a:t>PBoC </a:t>
            </a:r>
            <a:r>
              <a:rPr sz="1400" b="1" kern="0" spc="-7" dirty="0">
                <a:solidFill>
                  <a:sysClr val="windowText" lastClr="000000"/>
                </a:solidFill>
                <a:latin typeface="Times New Roman"/>
                <a:cs typeface="Times New Roman"/>
              </a:rPr>
              <a:t>ownership.</a:t>
            </a:r>
            <a:endParaRPr sz="1400" b="1"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b="1" kern="0" dirty="0">
                <a:solidFill>
                  <a:srgbClr val="FF0000"/>
                </a:solidFill>
                <a:latin typeface="Times New Roman"/>
                <a:cs typeface="Times New Roman"/>
              </a:rPr>
              <a:t>This</a:t>
            </a:r>
            <a:r>
              <a:rPr sz="1400" b="1" kern="0" spc="-27" dirty="0">
                <a:solidFill>
                  <a:srgbClr val="FF0000"/>
                </a:solidFill>
                <a:latin typeface="Times New Roman"/>
                <a:cs typeface="Times New Roman"/>
              </a:rPr>
              <a:t> </a:t>
            </a:r>
            <a:r>
              <a:rPr sz="1400" b="1" kern="0" dirty="0">
                <a:solidFill>
                  <a:srgbClr val="FF0000"/>
                </a:solidFill>
                <a:latin typeface="Times New Roman"/>
                <a:cs typeface="Times New Roman"/>
              </a:rPr>
              <a:t>established</a:t>
            </a:r>
            <a:r>
              <a:rPr sz="1400" b="1" kern="0" spc="-20" dirty="0">
                <a:solidFill>
                  <a:srgbClr val="FF0000"/>
                </a:solidFill>
                <a:latin typeface="Times New Roman"/>
                <a:cs typeface="Times New Roman"/>
              </a:rPr>
              <a:t> </a:t>
            </a:r>
            <a:r>
              <a:rPr sz="1400" b="1" kern="0" dirty="0">
                <a:solidFill>
                  <a:srgbClr val="FF0000"/>
                </a:solidFill>
                <a:latin typeface="Times New Roman"/>
                <a:cs typeface="Times New Roman"/>
              </a:rPr>
              <a:t>the</a:t>
            </a:r>
            <a:r>
              <a:rPr sz="1400" b="1" kern="0" spc="-24" dirty="0">
                <a:solidFill>
                  <a:srgbClr val="FF0000"/>
                </a:solidFill>
                <a:latin typeface="Times New Roman"/>
                <a:cs typeface="Times New Roman"/>
              </a:rPr>
              <a:t> </a:t>
            </a:r>
            <a:r>
              <a:rPr sz="1400" b="1" kern="0" dirty="0">
                <a:solidFill>
                  <a:srgbClr val="FF0000"/>
                </a:solidFill>
                <a:latin typeface="Times New Roman"/>
                <a:cs typeface="Times New Roman"/>
              </a:rPr>
              <a:t>model</a:t>
            </a:r>
            <a:r>
              <a:rPr sz="1400" b="1" kern="0" spc="-24" dirty="0">
                <a:solidFill>
                  <a:srgbClr val="FF0000"/>
                </a:solidFill>
                <a:latin typeface="Times New Roman"/>
                <a:cs typeface="Times New Roman"/>
              </a:rPr>
              <a:t> </a:t>
            </a:r>
            <a:r>
              <a:rPr sz="1400" b="1" kern="0" dirty="0">
                <a:solidFill>
                  <a:srgbClr val="FF0000"/>
                </a:solidFill>
                <a:latin typeface="Times New Roman"/>
                <a:cs typeface="Times New Roman"/>
              </a:rPr>
              <a:t>of</a:t>
            </a:r>
            <a:r>
              <a:rPr sz="1400" b="1" kern="0" spc="-20" dirty="0">
                <a:solidFill>
                  <a:srgbClr val="FF0000"/>
                </a:solidFill>
                <a:latin typeface="Times New Roman"/>
                <a:cs typeface="Times New Roman"/>
              </a:rPr>
              <a:t> </a:t>
            </a:r>
            <a:r>
              <a:rPr sz="1400" b="1" kern="0" dirty="0">
                <a:solidFill>
                  <a:srgbClr val="FF0000"/>
                </a:solidFill>
                <a:latin typeface="Times New Roman"/>
                <a:cs typeface="Times New Roman"/>
              </a:rPr>
              <a:t>using</a:t>
            </a:r>
            <a:r>
              <a:rPr sz="1400" b="1" kern="0" spc="-24" dirty="0">
                <a:solidFill>
                  <a:srgbClr val="FF0000"/>
                </a:solidFill>
                <a:latin typeface="Times New Roman"/>
                <a:cs typeface="Times New Roman"/>
              </a:rPr>
              <a:t> </a:t>
            </a:r>
            <a:r>
              <a:rPr sz="1400" b="1" kern="0" dirty="0">
                <a:solidFill>
                  <a:srgbClr val="FF0000"/>
                </a:solidFill>
                <a:latin typeface="Times New Roman"/>
                <a:cs typeface="Times New Roman"/>
              </a:rPr>
              <a:t>reserves</a:t>
            </a:r>
            <a:r>
              <a:rPr sz="1400" b="1" kern="0" spc="-24" dirty="0">
                <a:solidFill>
                  <a:srgbClr val="FF0000"/>
                </a:solidFill>
                <a:latin typeface="Times New Roman"/>
                <a:cs typeface="Times New Roman"/>
              </a:rPr>
              <a:t> </a:t>
            </a:r>
            <a:r>
              <a:rPr sz="1400" b="1" kern="0" dirty="0">
                <a:solidFill>
                  <a:srgbClr val="FF0000"/>
                </a:solidFill>
                <a:latin typeface="Times New Roman"/>
                <a:cs typeface="Times New Roman"/>
              </a:rPr>
              <a:t>for</a:t>
            </a:r>
            <a:r>
              <a:rPr sz="1400" b="1" kern="0" spc="-27" dirty="0">
                <a:solidFill>
                  <a:srgbClr val="FF0000"/>
                </a:solidFill>
                <a:latin typeface="Times New Roman"/>
                <a:cs typeface="Times New Roman"/>
              </a:rPr>
              <a:t> </a:t>
            </a:r>
            <a:r>
              <a:rPr sz="1400" b="1" kern="0" dirty="0">
                <a:solidFill>
                  <a:srgbClr val="FF0000"/>
                </a:solidFill>
                <a:latin typeface="Times New Roman"/>
                <a:cs typeface="Times New Roman"/>
              </a:rPr>
              <a:t>domestic</a:t>
            </a:r>
            <a:r>
              <a:rPr sz="1400" b="1" kern="0" spc="-27" dirty="0">
                <a:solidFill>
                  <a:srgbClr val="FF0000"/>
                </a:solidFill>
                <a:latin typeface="Times New Roman"/>
                <a:cs typeface="Times New Roman"/>
              </a:rPr>
              <a:t> </a:t>
            </a:r>
            <a:r>
              <a:rPr sz="1400" b="1" kern="0" dirty="0">
                <a:solidFill>
                  <a:srgbClr val="FF0000"/>
                </a:solidFill>
                <a:latin typeface="Times New Roman"/>
                <a:cs typeface="Times New Roman"/>
              </a:rPr>
              <a:t>financial</a:t>
            </a:r>
            <a:r>
              <a:rPr sz="1400" b="1" kern="0" spc="-20" dirty="0">
                <a:solidFill>
                  <a:srgbClr val="FF0000"/>
                </a:solidFill>
                <a:latin typeface="Times New Roman"/>
                <a:cs typeface="Times New Roman"/>
              </a:rPr>
              <a:t> </a:t>
            </a:r>
            <a:r>
              <a:rPr sz="1400" b="1" kern="0" spc="-7" dirty="0">
                <a:solidFill>
                  <a:srgbClr val="FF0000"/>
                </a:solidFill>
                <a:latin typeface="Times New Roman"/>
                <a:cs typeface="Times New Roman"/>
              </a:rPr>
              <a:t>reform.</a:t>
            </a:r>
            <a:endParaRPr sz="1400" b="1" kern="0" dirty="0">
              <a:solidFill>
                <a:srgbClr val="FF0000"/>
              </a:solidFill>
              <a:latin typeface="Times New Roman"/>
              <a:cs typeface="Times New Roman"/>
            </a:endParaRPr>
          </a:p>
        </p:txBody>
      </p:sp>
      <p:sp>
        <p:nvSpPr>
          <p:cNvPr id="19" name="object 19"/>
          <p:cNvSpPr txBox="1"/>
          <p:nvPr/>
        </p:nvSpPr>
        <p:spPr>
          <a:xfrm>
            <a:off x="246289" y="3060075"/>
            <a:ext cx="11699421" cy="3856143"/>
          </a:xfrm>
          <a:prstGeom prst="rect">
            <a:avLst/>
          </a:prstGeom>
        </p:spPr>
        <p:txBody>
          <a:bodyPr vert="horz" wrap="square" lIns="0" tIns="8659" rIns="0" bIns="0" rtlCol="0">
            <a:spAutoFit/>
          </a:bodyPr>
          <a:lstStyle/>
          <a:p>
            <a:pPr marL="8659" defTabSz="623438">
              <a:spcBef>
                <a:spcPts val="68"/>
              </a:spcBef>
              <a:tabLst>
                <a:tab pos="164951"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CIC:</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From</a:t>
            </a:r>
            <a:r>
              <a:rPr sz="1400" b="1"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Sterilization</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Dilemma</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to</a:t>
            </a:r>
            <a:r>
              <a:rPr sz="1400" b="1" kern="0" spc="-2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Global</a:t>
            </a:r>
            <a:r>
              <a:rPr sz="1400" b="1" kern="0" spc="-24"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Investor</a:t>
            </a:r>
            <a:endParaRPr sz="1400" kern="0" dirty="0">
              <a:solidFill>
                <a:sysClr val="windowText" lastClr="000000"/>
              </a:solidFill>
              <a:latin typeface="Times New Roman"/>
              <a:cs typeface="Times New Roman"/>
            </a:endParaRPr>
          </a:p>
          <a:p>
            <a:pPr marL="8659" defTabSz="623438">
              <a:spcBef>
                <a:spcPts val="917"/>
              </a:spcBef>
            </a:pPr>
            <a:r>
              <a:rPr sz="1400" kern="0" dirty="0">
                <a:solidFill>
                  <a:sysClr val="windowText" lastClr="000000"/>
                </a:solidFill>
                <a:latin typeface="Times New Roman"/>
                <a:cs typeface="Times New Roman"/>
              </a:rPr>
              <a:t>CIC</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was</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created</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2007</a:t>
            </a:r>
            <a:r>
              <a:rPr sz="1400" kern="0" spc="-7" dirty="0">
                <a:solidFill>
                  <a:sysClr val="windowText" lastClr="000000"/>
                </a:solidFill>
                <a:latin typeface="Times New Roman"/>
                <a:cs typeface="Times New Roman"/>
              </a:rPr>
              <a:t> </a:t>
            </a:r>
            <a:r>
              <a:rPr sz="1400" kern="0" spc="-17" dirty="0">
                <a:solidFill>
                  <a:sysClr val="windowText" lastClr="000000"/>
                </a:solidFill>
                <a:latin typeface="Times New Roman"/>
                <a:cs typeface="Times New Roman"/>
              </a:rPr>
              <a:t>to:</a:t>
            </a:r>
            <a:endParaRPr sz="1400" kern="0" dirty="0">
              <a:solidFill>
                <a:sysClr val="windowText" lastClr="000000"/>
              </a:solidFill>
              <a:latin typeface="Times New Roman"/>
              <a:cs typeface="Times New Roman"/>
            </a:endParaRPr>
          </a:p>
          <a:p>
            <a:pPr marL="319945" lvl="1" indent="-155427" defTabSz="623438">
              <a:spcBef>
                <a:spcPts val="914"/>
              </a:spcBef>
              <a:buSzPct val="83333"/>
              <a:buFont typeface="Symbol"/>
              <a:buChar char=""/>
              <a:tabLst>
                <a:tab pos="319945" algn="l"/>
              </a:tabLst>
            </a:pPr>
            <a:r>
              <a:rPr sz="1400" kern="0" dirty="0">
                <a:solidFill>
                  <a:sysClr val="windowText" lastClr="000000"/>
                </a:solidFill>
                <a:latin typeface="Times New Roman"/>
                <a:cs typeface="Times New Roman"/>
              </a:rPr>
              <a:t>relieve</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pressure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from</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sterilization</a:t>
            </a:r>
            <a:r>
              <a:rPr sz="1400" kern="0" spc="-2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operations,</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diversify</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reserves,</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pursue</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higher</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returns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and</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strategic</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investments.</a:t>
            </a:r>
            <a:endParaRPr sz="1400" kern="0" dirty="0">
              <a:solidFill>
                <a:sysClr val="windowText" lastClr="000000"/>
              </a:solidFill>
              <a:latin typeface="Times New Roman"/>
              <a:cs typeface="Times New Roman"/>
            </a:endParaRPr>
          </a:p>
          <a:p>
            <a:pPr marL="8659" defTabSz="623438">
              <a:spcBef>
                <a:spcPts val="910"/>
              </a:spcBef>
            </a:pPr>
            <a:r>
              <a:rPr sz="1400" kern="0" dirty="0">
                <a:solidFill>
                  <a:sysClr val="windowText" lastClr="000000"/>
                </a:solidFill>
                <a:latin typeface="Times New Roman"/>
                <a:cs typeface="Times New Roman"/>
              </a:rPr>
              <a:t>Key</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features:</a:t>
            </a:r>
            <a:endParaRPr sz="1400" kern="0" dirty="0">
              <a:solidFill>
                <a:sysClr val="windowText" lastClr="000000"/>
              </a:solidFill>
              <a:latin typeface="Times New Roman"/>
              <a:cs typeface="Times New Roman"/>
            </a:endParaRPr>
          </a:p>
          <a:p>
            <a:pPr marL="319945" lvl="1" indent="-155427" defTabSz="623438">
              <a:spcBef>
                <a:spcPts val="917"/>
              </a:spcBef>
              <a:buSzPct val="83333"/>
              <a:buFont typeface="Symbol"/>
              <a:buChar char=""/>
              <a:tabLst>
                <a:tab pos="319945" algn="l"/>
              </a:tabLst>
            </a:pPr>
            <a:r>
              <a:rPr sz="1400" kern="0" dirty="0">
                <a:solidFill>
                  <a:sysClr val="windowText" lastClr="000000"/>
                </a:solidFill>
                <a:latin typeface="Times New Roman"/>
                <a:cs typeface="Times New Roman"/>
              </a:rPr>
              <a:t>Funded</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by</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MoF</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bond</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issuance</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(explicit</a:t>
            </a:r>
            <a:r>
              <a:rPr sz="1400"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leverage).</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Suffered</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early</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losses</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due</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to</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USD</a:t>
            </a:r>
            <a:r>
              <a:rPr sz="1400"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depreciation</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and</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currency</a:t>
            </a:r>
            <a:r>
              <a:rPr sz="1400" kern="0" spc="-1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mismatch.</a:t>
            </a:r>
            <a:endParaRPr sz="1400" kern="0" dirty="0">
              <a:solidFill>
                <a:sysClr val="windowText" lastClr="000000"/>
              </a:solidFill>
              <a:latin typeface="Times New Roman"/>
              <a:cs typeface="Times New Roman"/>
            </a:endParaRPr>
          </a:p>
          <a:p>
            <a:pPr marL="319945" marR="3464" lvl="1" indent="-155859" defTabSz="623438">
              <a:spcBef>
                <a:spcPts val="44"/>
              </a:spcBef>
              <a:buSzPct val="83333"/>
              <a:buFont typeface="Symbol"/>
              <a:buChar char=""/>
              <a:tabLst>
                <a:tab pos="319945" algn="l"/>
              </a:tabLst>
            </a:pPr>
            <a:r>
              <a:rPr sz="1400" kern="0" dirty="0">
                <a:solidFill>
                  <a:sysClr val="windowText" lastClr="000000"/>
                </a:solidFill>
                <a:latin typeface="Times New Roman"/>
                <a:cs typeface="Times New Roman"/>
              </a:rPr>
              <a:t>Later</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evolved</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into</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a:t>
            </a:r>
            <a:r>
              <a:rPr sz="1400"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troika</a:t>
            </a:r>
            <a:r>
              <a:rPr sz="1400" kern="0" dirty="0">
                <a:solidFill>
                  <a:sysClr val="windowText" lastClr="000000"/>
                </a:solidFill>
                <a:latin typeface="Times New Roman"/>
                <a:cs typeface="Times New Roman"/>
              </a:rPr>
              <a:t>:</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Central</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Huijin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(domestic),</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CIC</a:t>
            </a:r>
            <a:r>
              <a:rPr sz="1400" kern="0" spc="-1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International</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(portfolio),</a:t>
            </a:r>
            <a:r>
              <a:rPr sz="1400" kern="0" spc="-17" dirty="0">
                <a:solidFill>
                  <a:sysClr val="windowText" lastClr="000000"/>
                </a:solidFill>
                <a:latin typeface="Times New Roman"/>
                <a:cs typeface="Times New Roman"/>
              </a:rPr>
              <a:t> CIC </a:t>
            </a:r>
            <a:r>
              <a:rPr sz="1400" kern="0" dirty="0">
                <a:solidFill>
                  <a:sysClr val="windowText" lastClr="000000"/>
                </a:solidFill>
                <a:latin typeface="Times New Roman"/>
                <a:cs typeface="Times New Roman"/>
              </a:rPr>
              <a:t>Capital</a:t>
            </a:r>
            <a:r>
              <a:rPr sz="1400" kern="0" spc="-3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(direct</a:t>
            </a:r>
            <a:r>
              <a:rPr sz="1400" kern="0" spc="-31"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investment).</a:t>
            </a:r>
            <a:endParaRPr sz="1400" kern="0" dirty="0">
              <a:solidFill>
                <a:sysClr val="windowText" lastClr="000000"/>
              </a:solidFill>
              <a:latin typeface="Times New Roman"/>
              <a:cs typeface="Times New Roman"/>
            </a:endParaRPr>
          </a:p>
          <a:p>
            <a:pPr marL="8659" defTabSz="623438">
              <a:spcBef>
                <a:spcPts val="893"/>
              </a:spcBef>
            </a:pPr>
            <a:r>
              <a:rPr sz="1400" kern="0" dirty="0">
                <a:solidFill>
                  <a:sysClr val="windowText" lastClr="000000"/>
                </a:solidFill>
                <a:latin typeface="Times New Roman"/>
                <a:cs typeface="Times New Roman"/>
              </a:rPr>
              <a:t>CIC</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became</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major</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investor</a:t>
            </a:r>
            <a:r>
              <a:rPr sz="1400" kern="0" spc="-17" dirty="0">
                <a:solidFill>
                  <a:sysClr val="windowText" lastClr="000000"/>
                </a:solidFill>
                <a:latin typeface="Times New Roman"/>
                <a:cs typeface="Times New Roman"/>
              </a:rPr>
              <a:t> in:</a:t>
            </a:r>
            <a:endParaRPr lang="en-US" sz="1400" kern="0" spc="-17" dirty="0">
              <a:solidFill>
                <a:sysClr val="windowText" lastClr="000000"/>
              </a:solidFill>
              <a:latin typeface="Times New Roman"/>
              <a:cs typeface="Times New Roman"/>
            </a:endParaRPr>
          </a:p>
          <a:p>
            <a:pPr marL="164085" marR="0" lvl="0" indent="-155427" algn="l" defTabSz="623438" rtl="0" eaLnBrk="1" fontAlgn="auto" latinLnBrk="0" hangingPunct="1">
              <a:spcBef>
                <a:spcPts val="68"/>
              </a:spcBef>
              <a:spcAft>
                <a:spcPts val="0"/>
              </a:spcAft>
              <a:buClrTx/>
              <a:buSzPct val="83333"/>
              <a:buFont typeface="Symbol"/>
              <a:buChar char=""/>
              <a:tabLst>
                <a:tab pos="164085" algn="l"/>
              </a:tabLst>
              <a:defRPr/>
            </a:pP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global</a:t>
            </a:r>
            <a:r>
              <a:rPr kumimoji="0" lang="en-US" sz="1400" b="0" i="0" u="none" strike="noStrike" kern="0" cap="none" spc="-31"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natural</a:t>
            </a:r>
            <a:r>
              <a:rPr kumimoji="0" lang="en-US" sz="1400" b="0" i="0" u="none" strike="noStrike" kern="0" cap="none" spc="-2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resources,</a:t>
            </a:r>
            <a:endPar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164085" marR="0" lvl="0" indent="-155427" algn="l" defTabSz="623438" rtl="0" eaLnBrk="1" fontAlgn="auto" latinLnBrk="0" hangingPunct="1">
              <a:spcBef>
                <a:spcPts val="0"/>
              </a:spcBef>
              <a:spcAft>
                <a:spcPts val="0"/>
              </a:spcAft>
              <a:buClrTx/>
              <a:buSzPct val="83333"/>
              <a:buFont typeface="Symbol"/>
              <a:buChar char=""/>
              <a:tabLst>
                <a:tab pos="164085" algn="l"/>
              </a:tabLst>
              <a:defRPr/>
            </a:pP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overseas</a:t>
            </a:r>
            <a:r>
              <a:rPr kumimoji="0" lang="en-US" sz="1400" b="0" i="0" u="none" strike="noStrike" kern="0" cap="none" spc="-44"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infrastructure,</a:t>
            </a:r>
            <a:endPar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164085" marR="0" lvl="0" indent="-155427" algn="l" defTabSz="623438" rtl="0" eaLnBrk="1" fontAlgn="auto" latinLnBrk="0" hangingPunct="1">
              <a:spcBef>
                <a:spcPts val="0"/>
              </a:spcBef>
              <a:spcAft>
                <a:spcPts val="0"/>
              </a:spcAft>
              <a:buClrTx/>
              <a:buSzPct val="83333"/>
              <a:buFont typeface="Symbol"/>
              <a:buChar char=""/>
              <a:tabLst>
                <a:tab pos="164085" algn="l"/>
              </a:tabLst>
              <a:defRPr/>
            </a:pP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Chinese</a:t>
            </a:r>
            <a:r>
              <a:rPr kumimoji="0" lang="en-US" sz="1400" b="0"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tech</a:t>
            </a:r>
            <a:r>
              <a:rPr kumimoji="0" lang="en-US" sz="14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firms</a:t>
            </a:r>
            <a:r>
              <a:rPr kumimoji="0" lang="en-US" sz="1400" b="0" i="0" u="none" strike="noStrike" kern="0" cap="none" spc="-14"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(SMIC,</a:t>
            </a:r>
            <a:r>
              <a:rPr kumimoji="0" lang="en-US" sz="14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AI</a:t>
            </a:r>
            <a:r>
              <a:rPr kumimoji="0" lang="en-US" sz="1400" b="0"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startups),</a:t>
            </a:r>
            <a:endPar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164085" marR="0" lvl="0" indent="-155427" algn="l" defTabSz="623438" rtl="0" eaLnBrk="1" fontAlgn="auto" latinLnBrk="0" hangingPunct="1">
              <a:spcBef>
                <a:spcPts val="0"/>
              </a:spcBef>
              <a:spcAft>
                <a:spcPts val="0"/>
              </a:spcAft>
              <a:buClrTx/>
              <a:buSzPct val="83333"/>
              <a:buFont typeface="Symbol"/>
              <a:buChar char=""/>
              <a:tabLst>
                <a:tab pos="164085" algn="l"/>
              </a:tabLst>
              <a:defRPr/>
            </a:pPr>
            <a:r>
              <a:rPr kumimoji="0" lang="en-US" sz="1400" b="0" i="0" u="none" strike="noStrike" kern="0" cap="none" spc="-7" normalizeH="0" baseline="0" noProof="0" dirty="0" err="1">
                <a:ln>
                  <a:noFill/>
                </a:ln>
                <a:solidFill>
                  <a:sysClr val="windowText" lastClr="000000"/>
                </a:solidFill>
                <a:effectLst/>
                <a:uLnTx/>
                <a:uFillTx/>
                <a:latin typeface="Times New Roman"/>
                <a:ea typeface="+mn-ea"/>
                <a:cs typeface="Times New Roman"/>
              </a:rPr>
              <a:t>Belt&amp;Road</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related</a:t>
            </a:r>
            <a:r>
              <a:rPr kumimoji="0" lang="en-US" sz="1400" b="0" i="0" u="none" strike="noStrike" kern="0" cap="none" spc="-2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assets.</a:t>
            </a:r>
            <a:endPar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8659" defTabSz="623438">
              <a:spcBef>
                <a:spcPts val="893"/>
              </a:spcBef>
            </a:pPr>
            <a:endParaRPr sz="818" kern="0" dirty="0">
              <a:solidFill>
                <a:sysClr val="windowText" lastClr="000000"/>
              </a:solidFill>
              <a:latin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object 10"/>
          <p:cNvSpPr txBox="1"/>
          <p:nvPr/>
        </p:nvSpPr>
        <p:spPr>
          <a:xfrm>
            <a:off x="758804" y="220559"/>
            <a:ext cx="7094168" cy="2955704"/>
          </a:xfrm>
          <a:prstGeom prst="rect">
            <a:avLst/>
          </a:prstGeom>
        </p:spPr>
        <p:txBody>
          <a:bodyPr vert="horz" wrap="square" lIns="0" tIns="8659" rIns="0" bIns="0" rtlCol="0">
            <a:spAutoFit/>
          </a:bodyPr>
          <a:lstStyle/>
          <a:p>
            <a:pPr marL="8659" defTabSz="623438">
              <a:spcBef>
                <a:spcPts val="68"/>
              </a:spcBef>
              <a:tabLst>
                <a:tab pos="164951" algn="l"/>
              </a:tabLst>
            </a:pPr>
            <a:r>
              <a:rPr lang="en-US" sz="1400" b="1" kern="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SAFE:</a:t>
            </a:r>
            <a:r>
              <a:rPr sz="1400" b="1"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Shadow</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Reserves</a:t>
            </a:r>
            <a:r>
              <a:rPr sz="1400" b="1" kern="0" spc="-1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and</a:t>
            </a:r>
            <a:r>
              <a:rPr sz="1400" b="1" kern="0" spc="-20"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Off-Balance-</a:t>
            </a:r>
            <a:r>
              <a:rPr sz="1400" b="1" kern="0" dirty="0">
                <a:solidFill>
                  <a:sysClr val="windowText" lastClr="000000"/>
                </a:solidFill>
                <a:latin typeface="Times New Roman"/>
                <a:cs typeface="Times New Roman"/>
              </a:rPr>
              <a:t>Sheet</a:t>
            </a:r>
            <a:r>
              <a:rPr sz="1400" b="1" kern="0" spc="-10"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Power</a:t>
            </a:r>
            <a:endParaRPr sz="1400" kern="0" dirty="0">
              <a:solidFill>
                <a:sysClr val="windowText" lastClr="000000"/>
              </a:solidFill>
              <a:latin typeface="Times New Roman"/>
              <a:cs typeface="Times New Roman"/>
            </a:endParaRPr>
          </a:p>
          <a:p>
            <a:pPr marL="8659" defTabSz="623438">
              <a:spcBef>
                <a:spcPts val="907"/>
              </a:spcBef>
            </a:pPr>
            <a:r>
              <a:rPr sz="1400" kern="0" dirty="0">
                <a:solidFill>
                  <a:sysClr val="windowText" lastClr="000000"/>
                </a:solidFill>
                <a:latin typeface="Times New Roman"/>
                <a:cs typeface="Times New Roman"/>
              </a:rPr>
              <a:t>SAFE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operates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network</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of</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opaque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investment</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vehicles:</a:t>
            </a:r>
            <a:endParaRPr sz="1400" kern="0" dirty="0">
              <a:solidFill>
                <a:sysClr val="windowText" lastClr="000000"/>
              </a:solidFill>
              <a:latin typeface="Times New Roman"/>
              <a:cs typeface="Times New Roman"/>
            </a:endParaRPr>
          </a:p>
          <a:p>
            <a:pPr marL="319945" lvl="1" indent="-155427" defTabSz="623438">
              <a:spcBef>
                <a:spcPts val="917"/>
              </a:spcBef>
              <a:buSzPct val="83333"/>
              <a:buFont typeface="Symbol"/>
              <a:buChar char=""/>
              <a:tabLst>
                <a:tab pos="319945" algn="l"/>
              </a:tabLst>
            </a:pPr>
            <a:r>
              <a:rPr sz="1400" kern="0" dirty="0">
                <a:solidFill>
                  <a:sysClr val="windowText" lastClr="000000"/>
                </a:solidFill>
                <a:latin typeface="Times New Roman"/>
                <a:cs typeface="Times New Roman"/>
              </a:rPr>
              <a:t>“Four</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Golden</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Flowers”</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(Hong</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Kong,</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Singapore,</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London,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New</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York)</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Buttonwood</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Investment</a:t>
            </a:r>
            <a:r>
              <a:rPr sz="1400" kern="0" spc="-2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Platform</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SAFE</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Co-</a:t>
            </a:r>
            <a:r>
              <a:rPr sz="1400" kern="0" dirty="0">
                <a:solidFill>
                  <a:sysClr val="windowText" lastClr="000000"/>
                </a:solidFill>
                <a:latin typeface="Times New Roman"/>
                <a:cs typeface="Times New Roman"/>
              </a:rPr>
              <a:t>Financing</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Office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(entrusted</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loans)</a:t>
            </a:r>
            <a:endParaRPr sz="1400" kern="0" dirty="0">
              <a:solidFill>
                <a:sysClr val="windowText" lastClr="000000"/>
              </a:solidFill>
              <a:latin typeface="Times New Roman"/>
              <a:cs typeface="Times New Roman"/>
            </a:endParaRPr>
          </a:p>
          <a:p>
            <a:pPr marL="8659" defTabSz="623438">
              <a:spcBef>
                <a:spcPts val="917"/>
              </a:spcBef>
            </a:pPr>
            <a:r>
              <a:rPr sz="1400" kern="0" spc="-7" dirty="0">
                <a:solidFill>
                  <a:sysClr val="windowText" lastClr="000000"/>
                </a:solidFill>
                <a:latin typeface="Times New Roman"/>
                <a:cs typeface="Times New Roman"/>
              </a:rPr>
              <a:t>Functions:</a:t>
            </a:r>
            <a:endParaRPr sz="1400" kern="0" dirty="0">
              <a:solidFill>
                <a:sysClr val="windowText" lastClr="000000"/>
              </a:solidFill>
              <a:latin typeface="Times New Roman"/>
              <a:cs typeface="Times New Roman"/>
            </a:endParaRPr>
          </a:p>
          <a:p>
            <a:pPr marL="319945" lvl="1" indent="-155427" defTabSz="623438">
              <a:spcBef>
                <a:spcPts val="907"/>
              </a:spcBef>
              <a:buSzPct val="83333"/>
              <a:buFont typeface="Symbol"/>
              <a:buChar char=""/>
              <a:tabLst>
                <a:tab pos="319945" algn="l"/>
              </a:tabLst>
            </a:pPr>
            <a:r>
              <a:rPr sz="1400" kern="0" dirty="0">
                <a:solidFill>
                  <a:sysClr val="windowText" lastClr="000000"/>
                </a:solidFill>
                <a:latin typeface="Times New Roman"/>
                <a:cs typeface="Times New Roman"/>
              </a:rPr>
              <a:t>provide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cheap</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FX</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loans</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to</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Chinese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firms</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going</a:t>
            </a:r>
            <a:r>
              <a:rPr sz="1400"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abroad,</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stabilize</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China’s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stock</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market,</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spc="-7" dirty="0">
                <a:solidFill>
                  <a:sysClr val="windowText" lastClr="000000"/>
                </a:solidFill>
                <a:latin typeface="Times New Roman"/>
                <a:cs typeface="Times New Roman"/>
              </a:rPr>
              <a:t>capitalize</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policy</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banks and</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the</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Silk</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Road</a:t>
            </a:r>
            <a:r>
              <a:rPr sz="1400" kern="0" spc="-7" dirty="0">
                <a:solidFill>
                  <a:sysClr val="windowText" lastClr="000000"/>
                </a:solidFill>
                <a:latin typeface="Times New Roman"/>
                <a:cs typeface="Times New Roman"/>
              </a:rPr>
              <a:t> Fund,</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support BRI</a:t>
            </a:r>
            <a:r>
              <a:rPr sz="1400"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projects.</a:t>
            </a:r>
            <a:endParaRPr sz="1400" kern="0" dirty="0">
              <a:solidFill>
                <a:sysClr val="windowText" lastClr="000000"/>
              </a:solidFill>
              <a:latin typeface="Times New Roman"/>
              <a:cs typeface="Times New Roman"/>
            </a:endParaRPr>
          </a:p>
          <a:p>
            <a:pPr marL="8659" defTabSz="623438">
              <a:spcBef>
                <a:spcPts val="917"/>
              </a:spcBef>
            </a:pPr>
            <a:endParaRPr sz="1400" b="1" kern="0" dirty="0">
              <a:solidFill>
                <a:sysClr val="windowText" lastClr="000000"/>
              </a:solidFill>
              <a:latin typeface="Times New Roman"/>
              <a:cs typeface="Times New Roman"/>
            </a:endParaRPr>
          </a:p>
        </p:txBody>
      </p:sp>
      <p:sp>
        <p:nvSpPr>
          <p:cNvPr id="18" name="object 18"/>
          <p:cNvSpPr txBox="1"/>
          <p:nvPr/>
        </p:nvSpPr>
        <p:spPr>
          <a:xfrm>
            <a:off x="674286" y="3176263"/>
            <a:ext cx="7971693" cy="1201378"/>
          </a:xfrm>
          <a:prstGeom prst="rect">
            <a:avLst/>
          </a:prstGeom>
        </p:spPr>
        <p:txBody>
          <a:bodyPr vert="horz" wrap="square" lIns="0" tIns="8659" rIns="0" bIns="0" rtlCol="0">
            <a:spAutoFit/>
          </a:bodyPr>
          <a:lstStyle/>
          <a:p>
            <a:pPr marL="8659" defTabSz="623438">
              <a:spcBef>
                <a:spcPts val="68"/>
              </a:spcBef>
              <a:tabLst>
                <a:tab pos="164951" algn="l"/>
              </a:tabLst>
            </a:pPr>
            <a:r>
              <a:rPr kumimoji="0" lang="en-US" sz="1400" b="1" i="0" u="none" strike="noStrike" kern="0" cap="none" spc="0" normalizeH="0" baseline="0" noProof="0" dirty="0" err="1">
                <a:ln>
                  <a:noFill/>
                </a:ln>
                <a:solidFill>
                  <a:sysClr val="windowText" lastClr="000000"/>
                </a:solidFill>
                <a:effectLst/>
                <a:uLnTx/>
                <a:uFillTx/>
                <a:latin typeface="Times New Roman"/>
                <a:ea typeface="+mn-ea"/>
                <a:cs typeface="Times New Roman"/>
              </a:rPr>
              <a:t>SAFE’s</a:t>
            </a:r>
            <a:r>
              <a:rPr kumimoji="0" lang="en-US" sz="1400" b="1" i="0" u="none" strike="noStrike" kern="0" cap="none" spc="-27"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undisclosed</a:t>
            </a:r>
            <a:r>
              <a:rPr kumimoji="0" lang="en-US" sz="1400" b="1"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funds</a:t>
            </a:r>
            <a:r>
              <a:rPr kumimoji="0" lang="en-US" sz="1400" b="1" i="0" u="none" strike="noStrike" kern="0" cap="none" spc="-27"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constitute</a:t>
            </a:r>
            <a:r>
              <a:rPr kumimoji="0" lang="en-US" sz="1400" b="1"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shadow</a:t>
            </a:r>
            <a:r>
              <a:rPr kumimoji="0" lang="en-US" sz="1400" b="1" i="0" u="none" strike="noStrike" kern="0" cap="none" spc="-27"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foreign</a:t>
            </a:r>
            <a:r>
              <a:rPr kumimoji="0" lang="en-US" sz="1400" b="1"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exchange</a:t>
            </a:r>
            <a:r>
              <a:rPr kumimoji="0" lang="en-US" sz="1400" b="1" i="0" u="none" strike="noStrike" kern="0" cap="none" spc="-24"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7" normalizeH="0" baseline="0" noProof="0" dirty="0">
                <a:ln>
                  <a:noFill/>
                </a:ln>
                <a:solidFill>
                  <a:sysClr val="windowText" lastClr="000000"/>
                </a:solidFill>
                <a:effectLst/>
                <a:uLnTx/>
                <a:uFillTx/>
                <a:latin typeface="Times New Roman"/>
                <a:ea typeface="+mn-ea"/>
                <a:cs typeface="Times New Roman"/>
              </a:rPr>
              <a:t>reserves.</a:t>
            </a:r>
            <a:endParaRPr sz="1400" kern="0" dirty="0">
              <a:solidFill>
                <a:sysClr val="windowText" lastClr="000000"/>
              </a:solidFill>
              <a:latin typeface="Times New Roman"/>
              <a:cs typeface="Times New Roman"/>
            </a:endParaRPr>
          </a:p>
          <a:p>
            <a:pPr marL="319945" lvl="1" indent="-155427" defTabSz="623438">
              <a:spcBef>
                <a:spcPts val="907"/>
              </a:spcBef>
              <a:buSzPct val="83333"/>
              <a:buFont typeface="Symbol"/>
              <a:buChar char=""/>
              <a:tabLst>
                <a:tab pos="319945" algn="l"/>
              </a:tabLst>
            </a:pPr>
            <a:r>
              <a:rPr sz="1400" kern="0" spc="-7" dirty="0">
                <a:solidFill>
                  <a:sysClr val="windowText" lastClr="000000"/>
                </a:solidFill>
                <a:latin typeface="Times New Roman"/>
                <a:cs typeface="Times New Roman"/>
              </a:rPr>
              <a:t>Majority-</a:t>
            </a:r>
            <a:r>
              <a:rPr sz="1400" kern="0" dirty="0">
                <a:solidFill>
                  <a:sysClr val="windowText" lastClr="000000"/>
                </a:solidFill>
                <a:latin typeface="Times New Roman"/>
                <a:cs typeface="Times New Roman"/>
              </a:rPr>
              <a:t>owned</a:t>
            </a:r>
            <a:r>
              <a:rPr sz="1400" kern="0" spc="-3"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by </a:t>
            </a:r>
            <a:r>
              <a:rPr sz="1400" kern="0" spc="-7" dirty="0">
                <a:solidFill>
                  <a:sysClr val="windowText" lastClr="000000"/>
                </a:solidFill>
                <a:latin typeface="Times New Roman"/>
                <a:cs typeface="Times New Roman"/>
              </a:rPr>
              <a:t>SAFE.</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Functions</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long-</a:t>
            </a:r>
            <a:r>
              <a:rPr sz="1400" kern="0" dirty="0">
                <a:solidFill>
                  <a:sysClr val="windowText" lastClr="000000"/>
                </a:solidFill>
                <a:latin typeface="Times New Roman"/>
                <a:cs typeface="Times New Roman"/>
              </a:rPr>
              <a:t>term</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private</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equity</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investor.</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Finances</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pipelines,</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ports,</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and</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strategic</a:t>
            </a:r>
            <a:r>
              <a:rPr sz="1400" kern="0" spc="-2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infrastructure.</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Promotes</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RMB</a:t>
            </a:r>
            <a:r>
              <a:rPr sz="1400" kern="0" spc="-7" dirty="0">
                <a:solidFill>
                  <a:sysClr val="windowText" lastClr="000000"/>
                </a:solidFill>
                <a:latin typeface="Times New Roman"/>
                <a:cs typeface="Times New Roman"/>
              </a:rPr>
              <a:t> internationalization </a:t>
            </a:r>
            <a:r>
              <a:rPr sz="1400" kern="0" dirty="0">
                <a:solidFill>
                  <a:sysClr val="windowText" lastClr="000000"/>
                </a:solidFill>
                <a:latin typeface="Times New Roman"/>
                <a:cs typeface="Times New Roman"/>
              </a:rPr>
              <a:t>through</a:t>
            </a:r>
            <a:r>
              <a:rPr sz="1400" kern="0" spc="-7" dirty="0">
                <a:solidFill>
                  <a:sysClr val="windowText" lastClr="000000"/>
                </a:solidFill>
                <a:latin typeface="Times New Roman"/>
                <a:cs typeface="Times New Roman"/>
              </a:rPr>
              <a:t> cross-</a:t>
            </a:r>
            <a:r>
              <a:rPr sz="1400" kern="0" dirty="0">
                <a:solidFill>
                  <a:sysClr val="windowText" lastClr="000000"/>
                </a:solidFill>
                <a:latin typeface="Times New Roman"/>
                <a:cs typeface="Times New Roman"/>
              </a:rPr>
              <a:t>border</a:t>
            </a:r>
            <a:r>
              <a:rPr sz="1400" kern="0" spc="-7" dirty="0">
                <a:solidFill>
                  <a:sysClr val="windowText" lastClr="000000"/>
                </a:solidFill>
                <a:latin typeface="Times New Roman"/>
                <a:cs typeface="Times New Roman"/>
              </a:rPr>
              <a:t> settlement.</a:t>
            </a:r>
            <a:endParaRPr sz="1400" kern="0" dirty="0">
              <a:solidFill>
                <a:sysClr val="windowText" lastClr="000000"/>
              </a:solidFill>
              <a:latin typeface="Times New Roman"/>
              <a:cs typeface="Times New Roman"/>
            </a:endParaRPr>
          </a:p>
        </p:txBody>
      </p:sp>
      <p:sp>
        <p:nvSpPr>
          <p:cNvPr id="26" name="object 26"/>
          <p:cNvSpPr txBox="1"/>
          <p:nvPr/>
        </p:nvSpPr>
        <p:spPr>
          <a:xfrm>
            <a:off x="674286" y="4545869"/>
            <a:ext cx="7116247" cy="1981271"/>
          </a:xfrm>
          <a:prstGeom prst="rect">
            <a:avLst/>
          </a:prstGeom>
        </p:spPr>
        <p:txBody>
          <a:bodyPr vert="horz" wrap="square" lIns="0" tIns="8659" rIns="0" bIns="0" rtlCol="0">
            <a:spAutoFit/>
          </a:bodyPr>
          <a:lstStyle/>
          <a:p>
            <a:pPr marL="8659" defTabSz="623438">
              <a:spcBef>
                <a:spcPts val="68"/>
              </a:spcBef>
              <a:tabLst>
                <a:tab pos="164951" algn="l"/>
              </a:tabLst>
            </a:pPr>
            <a:r>
              <a:rPr lang="en-US" sz="1400" b="1" kern="0" dirty="0">
                <a:solidFill>
                  <a:sysClr val="windowText" lastClr="000000"/>
                </a:solidFill>
                <a:latin typeface="Times New Roman"/>
                <a:cs typeface="Times New Roman"/>
              </a:rPr>
              <a:t>  </a:t>
            </a:r>
            <a:r>
              <a:rPr sz="1400" b="1" kern="0" dirty="0" err="1">
                <a:solidFill>
                  <a:sysClr val="windowText" lastClr="000000"/>
                </a:solidFill>
                <a:latin typeface="Times New Roman"/>
                <a:cs typeface="Times New Roman"/>
              </a:rPr>
              <a:t>SLFs</a:t>
            </a:r>
            <a:r>
              <a:rPr sz="1400" b="1" kern="0" spc="-2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as</a:t>
            </a:r>
            <a:r>
              <a:rPr sz="1400" b="1" kern="0" spc="-31"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Geoeconomic</a:t>
            </a:r>
            <a:r>
              <a:rPr sz="1400" b="1" kern="0" spc="-24" dirty="0">
                <a:solidFill>
                  <a:sysClr val="windowText" lastClr="000000"/>
                </a:solidFill>
                <a:latin typeface="Times New Roman"/>
                <a:cs typeface="Times New Roman"/>
              </a:rPr>
              <a:t> </a:t>
            </a:r>
            <a:r>
              <a:rPr sz="1400" b="1" kern="0" spc="-14" dirty="0">
                <a:solidFill>
                  <a:sysClr val="windowText" lastClr="000000"/>
                </a:solidFill>
                <a:latin typeface="Times New Roman"/>
                <a:cs typeface="Times New Roman"/>
              </a:rPr>
              <a:t>Tools</a:t>
            </a:r>
            <a:endParaRPr sz="1400" kern="0" dirty="0">
              <a:solidFill>
                <a:sysClr val="windowText" lastClr="000000"/>
              </a:solidFill>
              <a:latin typeface="Times New Roman"/>
              <a:cs typeface="Times New Roman"/>
            </a:endParaRPr>
          </a:p>
          <a:p>
            <a:pPr marL="319945" lvl="1" indent="-155427" defTabSz="623438">
              <a:spcBef>
                <a:spcPts val="917"/>
              </a:spcBef>
              <a:buSzPct val="83333"/>
              <a:buFont typeface="Symbol"/>
              <a:buChar char=""/>
              <a:tabLst>
                <a:tab pos="319945" algn="l"/>
              </a:tabLst>
            </a:pPr>
            <a:r>
              <a:rPr sz="1400" kern="0" dirty="0">
                <a:solidFill>
                  <a:sysClr val="windowText" lastClr="000000"/>
                </a:solidFill>
                <a:latin typeface="Times New Roman"/>
                <a:cs typeface="Times New Roman"/>
              </a:rPr>
              <a:t>act</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as</a:t>
            </a:r>
            <a:r>
              <a:rPr sz="1400" kern="0" spc="-1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quasi-ministries,</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enable</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China</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to</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bypass</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Western</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scrutiny</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by</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partnering</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with</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foreign</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sovereign</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funds,</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support</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SOEs’</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overseas</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acquisitions,</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advance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industrial</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policy</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(Made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China</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2025,</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AI</a:t>
            </a:r>
            <a:r>
              <a:rPr sz="1400" kern="0" spc="-31"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plans),</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dirty="0">
                <a:solidFill>
                  <a:sysClr val="windowText" lastClr="000000"/>
                </a:solidFill>
                <a:latin typeface="Times New Roman"/>
                <a:cs typeface="Times New Roman"/>
              </a:rPr>
              <a:t>secure</a:t>
            </a:r>
            <a:r>
              <a:rPr sz="1400" kern="0" spc="-31"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strategic</a:t>
            </a:r>
            <a:r>
              <a:rPr sz="1400" kern="0" spc="-2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resources</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(lithium,</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oil,</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minerals).</a:t>
            </a:r>
            <a:endParaRPr lang="en-US" sz="1400" kern="0" spc="-7"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endParaRPr lang="en-US" sz="1400" kern="0" spc="-7" dirty="0">
              <a:solidFill>
                <a:sysClr val="windowText" lastClr="000000"/>
              </a:solidFill>
              <a:latin typeface="Times New Roman"/>
              <a:cs typeface="Times New Roman"/>
            </a:endParaRPr>
          </a:p>
          <a:p>
            <a:pPr marL="8659" marR="0" lvl="0" indent="0" algn="l" defTabSz="623438" rtl="0" eaLnBrk="1" fontAlgn="auto" latinLnBrk="0" hangingPunct="1">
              <a:spcBef>
                <a:spcPts val="68"/>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They</a:t>
            </a:r>
            <a:r>
              <a:rPr kumimoji="0" lang="en-US" sz="14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transform</a:t>
            </a:r>
            <a:r>
              <a:rPr kumimoji="0" lang="en-US" sz="1400" b="0"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China</a:t>
            </a:r>
            <a:r>
              <a:rPr kumimoji="0" lang="en-US" sz="1400" b="0"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into</a:t>
            </a:r>
            <a:r>
              <a:rPr kumimoji="0" lang="en-US" sz="14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a</a:t>
            </a:r>
            <a:r>
              <a:rPr kumimoji="0" lang="en-US" sz="14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“shareholder</a:t>
            </a:r>
            <a:r>
              <a:rPr kumimoji="0" lang="en-US" sz="1400" b="1"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400" b="1" i="0" u="none" strike="noStrike" kern="0" cap="none" spc="0" normalizeH="0" baseline="0" noProof="0" dirty="0">
                <a:ln>
                  <a:noFill/>
                </a:ln>
                <a:solidFill>
                  <a:sysClr val="windowText" lastClr="000000"/>
                </a:solidFill>
                <a:effectLst/>
                <a:uLnTx/>
                <a:uFillTx/>
                <a:latin typeface="Times New Roman"/>
                <a:ea typeface="+mn-ea"/>
                <a:cs typeface="Times New Roman"/>
              </a:rPr>
              <a:t>state”</a:t>
            </a:r>
            <a:r>
              <a:rPr kumimoji="0" lang="en-US" sz="1400" b="1" i="0" u="none" strike="noStrike" kern="0" cap="none" spc="-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with</a:t>
            </a:r>
            <a:r>
              <a:rPr kumimoji="0" lang="en-US" sz="14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rPr>
              <a:t>global</a:t>
            </a:r>
            <a:r>
              <a:rPr kumimoji="0" lang="en-US" sz="1400" b="0" i="0" u="none" strike="noStrike" kern="0" cap="none" spc="-17" normalizeH="0" baseline="0" noProof="0" dirty="0">
                <a:ln>
                  <a:noFill/>
                </a:ln>
                <a:solidFill>
                  <a:sysClr val="windowText" lastClr="000000"/>
                </a:solidFill>
                <a:effectLst/>
                <a:uLnTx/>
                <a:uFillTx/>
                <a:latin typeface="Times New Roman"/>
                <a:ea typeface="+mn-ea"/>
                <a:cs typeface="Times New Roman"/>
              </a:rPr>
              <a:t> </a:t>
            </a:r>
            <a:r>
              <a:rPr kumimoji="0" lang="en-US" sz="1400" b="0" i="0" u="none" strike="noStrike" kern="0" cap="none" spc="-7" normalizeH="0" baseline="0" noProof="0" dirty="0">
                <a:ln>
                  <a:noFill/>
                </a:ln>
                <a:solidFill>
                  <a:sysClr val="windowText" lastClr="000000"/>
                </a:solidFill>
                <a:effectLst/>
                <a:uLnTx/>
                <a:uFillTx/>
                <a:latin typeface="Times New Roman"/>
                <a:ea typeface="+mn-ea"/>
                <a:cs typeface="Times New Roman"/>
              </a:rPr>
              <a:t>reach.</a:t>
            </a:r>
            <a:endParaRPr kumimoji="0" lang="en-US" sz="14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319945" lvl="1" indent="-155427" defTabSz="623438">
              <a:lnSpc>
                <a:spcPts val="961"/>
              </a:lnSpc>
              <a:buSzPct val="83333"/>
              <a:buFont typeface="Symbol"/>
              <a:buChar char=""/>
              <a:tabLst>
                <a:tab pos="319945" algn="l"/>
              </a:tabLst>
            </a:pPr>
            <a:endParaRPr sz="818" kern="0" dirty="0">
              <a:solidFill>
                <a:sysClr val="windowText" lastClr="000000"/>
              </a:solidFill>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0EC2A-D023-FC73-B6A9-D6E94AEBB54E}"/>
              </a:ext>
            </a:extLst>
          </p:cNvPr>
          <p:cNvSpPr>
            <a:spLocks noGrp="1"/>
          </p:cNvSpPr>
          <p:nvPr>
            <p:ph type="title"/>
          </p:nvPr>
        </p:nvSpPr>
        <p:spPr>
          <a:xfrm>
            <a:off x="838200" y="218822"/>
            <a:ext cx="10515600" cy="820208"/>
          </a:xfrm>
        </p:spPr>
        <p:txBody>
          <a:bodyPr>
            <a:normAutofit fontScale="90000"/>
          </a:bodyPr>
          <a:lstStyle/>
          <a:p>
            <a:r>
              <a:rPr lang="en-US" dirty="0"/>
              <a:t>Simple-minded solutions: It’s a political problem</a:t>
            </a:r>
          </a:p>
        </p:txBody>
      </p:sp>
      <p:sp>
        <p:nvSpPr>
          <p:cNvPr id="3" name="Content Placeholder 2">
            <a:extLst>
              <a:ext uri="{FF2B5EF4-FFF2-40B4-BE49-F238E27FC236}">
                <a16:creationId xmlns:a16="http://schemas.microsoft.com/office/drawing/2014/main" id="{AB71AA51-AD3A-E813-F7A6-CB1B1ABD4D68}"/>
              </a:ext>
            </a:extLst>
          </p:cNvPr>
          <p:cNvSpPr>
            <a:spLocks noGrp="1"/>
          </p:cNvSpPr>
          <p:nvPr>
            <p:ph idx="1"/>
          </p:nvPr>
        </p:nvSpPr>
        <p:spPr>
          <a:xfrm>
            <a:off x="109728" y="1039030"/>
            <a:ext cx="11716513" cy="5703146"/>
          </a:xfrm>
        </p:spPr>
        <p:txBody>
          <a:bodyPr>
            <a:normAutofit lnSpcReduction="10000"/>
          </a:bodyPr>
          <a:lstStyle/>
          <a:p>
            <a:r>
              <a:rPr lang="en-US" dirty="0"/>
              <a:t>1. External account measures trade across national borders</a:t>
            </a:r>
          </a:p>
          <a:p>
            <a:pPr lvl="1"/>
            <a:r>
              <a:rPr lang="en-US" dirty="0"/>
              <a:t>Abolish national borders –European Union</a:t>
            </a:r>
          </a:p>
          <a:p>
            <a:r>
              <a:rPr lang="en-US" dirty="0"/>
              <a:t>2. Foreign savings have to be paid in foreign currency</a:t>
            </a:r>
          </a:p>
          <a:p>
            <a:pPr lvl="1"/>
            <a:r>
              <a:rPr lang="en-US" dirty="0"/>
              <a:t>Abolish national currencies -- Euro</a:t>
            </a:r>
          </a:p>
          <a:p>
            <a:r>
              <a:rPr lang="en-US" dirty="0"/>
              <a:t>3. Transnational corporations’ accounts do not respect national borders</a:t>
            </a:r>
          </a:p>
          <a:p>
            <a:pPr lvl="1"/>
            <a:r>
              <a:rPr lang="en-US" dirty="0"/>
              <a:t>Adjust external account measures – global corporate taxation</a:t>
            </a:r>
          </a:p>
          <a:p>
            <a:r>
              <a:rPr lang="en-US" dirty="0"/>
              <a:t>“Simple” Solution: Abolish nations -- </a:t>
            </a:r>
            <a:r>
              <a:rPr lang="en-US" dirty="0" err="1"/>
              <a:t>Globalisation</a:t>
            </a:r>
            <a:endParaRPr lang="en-US" dirty="0"/>
          </a:p>
          <a:p>
            <a:pPr lvl="1"/>
            <a:r>
              <a:rPr lang="en-US" dirty="0"/>
              <a:t>Global Government (No government?)</a:t>
            </a:r>
          </a:p>
          <a:p>
            <a:pPr lvl="1"/>
            <a:r>
              <a:rPr lang="en-US" dirty="0"/>
              <a:t>Global money</a:t>
            </a:r>
          </a:p>
          <a:p>
            <a:pPr lvl="1"/>
            <a:r>
              <a:rPr lang="en-US" dirty="0"/>
              <a:t>Free trade</a:t>
            </a:r>
          </a:p>
          <a:p>
            <a:pPr lvl="1"/>
            <a:r>
              <a:rPr lang="en-US" dirty="0"/>
              <a:t>Free capital flows</a:t>
            </a:r>
          </a:p>
          <a:p>
            <a:pPr lvl="1"/>
            <a:r>
              <a:rPr lang="en-US" dirty="0"/>
              <a:t>{Free flow of </a:t>
            </a:r>
            <a:r>
              <a:rPr lang="en-US" dirty="0" err="1"/>
              <a:t>labour</a:t>
            </a:r>
            <a:r>
              <a:rPr lang="en-US" dirty="0"/>
              <a:t>: oops – Trade can do this: {Hecksher-Ohlin}</a:t>
            </a:r>
          </a:p>
          <a:p>
            <a:pPr lvl="1"/>
            <a:endParaRPr lang="en-US" dirty="0"/>
          </a:p>
          <a:p>
            <a:pPr lvl="1"/>
            <a:r>
              <a:rPr lang="en-US" dirty="0"/>
              <a:t>Market arbitrage: </a:t>
            </a:r>
            <a:r>
              <a:rPr lang="en-US" sz="3200" b="1" dirty="0"/>
              <a:t>Convergence</a:t>
            </a:r>
            <a:r>
              <a:rPr lang="en-US" dirty="0"/>
              <a:t> of income growth (factor price </a:t>
            </a:r>
            <a:r>
              <a:rPr lang="en-US" dirty="0" err="1"/>
              <a:t>equalisation</a:t>
            </a:r>
            <a:r>
              <a:rPr lang="en-US" dirty="0"/>
              <a:t>)</a:t>
            </a:r>
          </a:p>
        </p:txBody>
      </p:sp>
    </p:spTree>
    <p:extLst>
      <p:ext uri="{BB962C8B-B14F-4D97-AF65-F5344CB8AC3E}">
        <p14:creationId xmlns:p14="http://schemas.microsoft.com/office/powerpoint/2010/main" val="5273901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object 10"/>
          <p:cNvSpPr txBox="1"/>
          <p:nvPr/>
        </p:nvSpPr>
        <p:spPr>
          <a:xfrm>
            <a:off x="514350" y="357421"/>
            <a:ext cx="7690866" cy="1739987"/>
          </a:xfrm>
          <a:prstGeom prst="rect">
            <a:avLst/>
          </a:prstGeom>
        </p:spPr>
        <p:txBody>
          <a:bodyPr vert="horz" wrap="square" lIns="0" tIns="8659" rIns="0" bIns="0" rtlCol="0">
            <a:spAutoFit/>
          </a:bodyPr>
          <a:lstStyle/>
          <a:p>
            <a:pPr marL="8659" defTabSz="623438">
              <a:spcBef>
                <a:spcPts val="68"/>
              </a:spcBef>
              <a:tabLst>
                <a:tab pos="164951" algn="l"/>
              </a:tabLst>
            </a:pPr>
            <a:endParaRPr sz="1400" kern="0" dirty="0">
              <a:solidFill>
                <a:sysClr val="windowText" lastClr="000000"/>
              </a:solidFill>
              <a:latin typeface="Times New Roman"/>
              <a:cs typeface="Times New Roman"/>
            </a:endParaRPr>
          </a:p>
          <a:p>
            <a:pPr marL="319945" lvl="1" indent="-155427" defTabSz="623438">
              <a:spcBef>
                <a:spcPts val="920"/>
              </a:spcBef>
              <a:buSzPct val="83333"/>
              <a:buFont typeface="Symbol"/>
              <a:buChar char=""/>
              <a:tabLst>
                <a:tab pos="319945" algn="l"/>
              </a:tabLst>
            </a:pPr>
            <a:r>
              <a:rPr sz="1400" kern="0" dirty="0">
                <a:solidFill>
                  <a:sysClr val="windowText" lastClr="000000"/>
                </a:solidFill>
                <a:latin typeface="Times New Roman"/>
                <a:cs typeface="Times New Roman"/>
              </a:rPr>
              <a:t>The</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state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increasingly</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uses</a:t>
            </a:r>
            <a:r>
              <a:rPr sz="1400"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capital</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markets</a:t>
            </a:r>
            <a:r>
              <a:rPr sz="1400" kern="0" dirty="0">
                <a:solidFill>
                  <a:sysClr val="windowText" lastClr="000000"/>
                </a:solidFill>
                <a:latin typeface="Times New Roman"/>
                <a:cs typeface="Times New Roman"/>
              </a:rPr>
              <a:t>,</a:t>
            </a:r>
            <a:r>
              <a:rPr sz="1400"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equity</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stakes</a:t>
            </a:r>
            <a:r>
              <a:rPr sz="1400" kern="0" dirty="0">
                <a:solidFill>
                  <a:sysClr val="windowText" lastClr="000000"/>
                </a:solidFill>
                <a:latin typeface="Times New Roman"/>
                <a:cs typeface="Times New Roman"/>
              </a:rPr>
              <a:t>,</a:t>
            </a:r>
            <a:r>
              <a:rPr sz="1400"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bond</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issuance</a:t>
            </a:r>
            <a:r>
              <a:rPr sz="1400" kern="0" dirty="0">
                <a:solidFill>
                  <a:sysClr val="windowText" lastClr="000000"/>
                </a:solidFill>
                <a:latin typeface="Times New Roman"/>
                <a:cs typeface="Times New Roman"/>
              </a:rPr>
              <a:t>,</a:t>
            </a:r>
            <a:r>
              <a:rPr sz="1400" kern="0" spc="-17" dirty="0">
                <a:solidFill>
                  <a:sysClr val="windowText" lastClr="000000"/>
                </a:solidFill>
                <a:latin typeface="Times New Roman"/>
                <a:cs typeface="Times New Roman"/>
              </a:rPr>
              <a:t> and</a:t>
            </a:r>
            <a:r>
              <a:rPr lang="en-US" sz="1400"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leveraged</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funds</a:t>
            </a:r>
            <a:r>
              <a:rPr sz="1400" b="1"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to</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pursue</a:t>
            </a:r>
            <a:r>
              <a:rPr sz="1400" kern="0" spc="-2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policy</a:t>
            </a:r>
            <a:r>
              <a:rPr sz="1400" kern="0" spc="-20"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goals.</a:t>
            </a:r>
            <a:endParaRPr sz="1400" kern="0" dirty="0">
              <a:solidFill>
                <a:sysClr val="windowText" lastClr="000000"/>
              </a:solidFill>
              <a:latin typeface="Times New Roman"/>
              <a:cs typeface="Times New Roman"/>
            </a:endParaRPr>
          </a:p>
          <a:p>
            <a:pPr marL="319945" lvl="1" indent="-155427" defTabSz="623438">
              <a:buSzPct val="83333"/>
              <a:buFont typeface="Symbol"/>
              <a:buChar char=""/>
              <a:tabLst>
                <a:tab pos="319945" algn="l"/>
              </a:tabLst>
            </a:pPr>
            <a:r>
              <a:rPr sz="1400" kern="0" spc="-7" dirty="0">
                <a:solidFill>
                  <a:sysClr val="windowText" lastClr="000000"/>
                </a:solidFill>
                <a:latin typeface="Times New Roman"/>
                <a:cs typeface="Times New Roman"/>
              </a:rPr>
              <a:t>Administrative</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directives are</a:t>
            </a:r>
            <a:r>
              <a:rPr sz="1400" kern="0" spc="-14"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replaced</a:t>
            </a:r>
            <a:r>
              <a:rPr sz="1400" kern="0" spc="-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by</a:t>
            </a:r>
            <a:r>
              <a:rPr sz="1400" kern="0" spc="-7"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market-</a:t>
            </a:r>
            <a:r>
              <a:rPr sz="1400" b="1" kern="0" dirty="0">
                <a:solidFill>
                  <a:sysClr val="windowText" lastClr="000000"/>
                </a:solidFill>
                <a:latin typeface="Times New Roman"/>
                <a:cs typeface="Times New Roman"/>
              </a:rPr>
              <a:t>facing</a:t>
            </a:r>
            <a:r>
              <a:rPr sz="1400" b="1" kern="0" spc="-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state</a:t>
            </a:r>
            <a:r>
              <a:rPr sz="1400" b="1" kern="0" spc="-10"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entities</a:t>
            </a:r>
            <a:r>
              <a:rPr sz="1400" kern="0" spc="-7" dirty="0">
                <a:solidFill>
                  <a:sysClr val="windowText" lastClr="000000"/>
                </a:solidFill>
                <a:latin typeface="Times New Roman"/>
                <a:cs typeface="Times New Roman"/>
              </a:rPr>
              <a:t>.</a:t>
            </a:r>
            <a:endParaRPr sz="1400" kern="0" dirty="0">
              <a:solidFill>
                <a:sysClr val="windowText" lastClr="000000"/>
              </a:solidFill>
              <a:latin typeface="Times New Roman"/>
              <a:cs typeface="Times New Roman"/>
            </a:endParaRPr>
          </a:p>
          <a:p>
            <a:pPr marL="8659" defTabSz="623438">
              <a:spcBef>
                <a:spcPts val="907"/>
              </a:spcBef>
            </a:pPr>
            <a:r>
              <a:rPr sz="1400" b="1" kern="0" dirty="0">
                <a:solidFill>
                  <a:sysClr val="windowText" lastClr="000000"/>
                </a:solidFill>
                <a:latin typeface="Times New Roman"/>
                <a:cs typeface="Times New Roman"/>
              </a:rPr>
              <a:t>This</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is</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shift</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from:</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“state</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allocates</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credit”</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a:t>
            </a:r>
            <a:r>
              <a:rPr sz="1400" b="1"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“state</a:t>
            </a:r>
            <a:r>
              <a:rPr sz="1400" b="1" kern="0" spc="-2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leverages</a:t>
            </a:r>
            <a:r>
              <a:rPr sz="1400" b="1" kern="0" spc="-10"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capital</a:t>
            </a:r>
            <a:r>
              <a:rPr sz="1400" b="1" kern="0" spc="-17"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to</a:t>
            </a:r>
            <a:r>
              <a:rPr sz="1400" b="1" kern="0" spc="-14" dirty="0">
                <a:solidFill>
                  <a:sysClr val="windowText" lastClr="000000"/>
                </a:solidFill>
                <a:latin typeface="Times New Roman"/>
                <a:cs typeface="Times New Roman"/>
              </a:rPr>
              <a:t> </a:t>
            </a:r>
            <a:r>
              <a:rPr sz="1400" b="1" kern="0" dirty="0">
                <a:solidFill>
                  <a:sysClr val="windowText" lastClr="000000"/>
                </a:solidFill>
                <a:latin typeface="Times New Roman"/>
                <a:cs typeface="Times New Roman"/>
              </a:rPr>
              <a:t>shape</a:t>
            </a:r>
            <a:r>
              <a:rPr sz="1400" b="1" kern="0" spc="-20" dirty="0">
                <a:solidFill>
                  <a:sysClr val="windowText" lastClr="000000"/>
                </a:solidFill>
                <a:latin typeface="Times New Roman"/>
                <a:cs typeface="Times New Roman"/>
              </a:rPr>
              <a:t> </a:t>
            </a:r>
            <a:r>
              <a:rPr sz="1400" b="1" kern="0" spc="-7" dirty="0">
                <a:solidFill>
                  <a:sysClr val="windowText" lastClr="000000"/>
                </a:solidFill>
                <a:latin typeface="Times New Roman"/>
                <a:cs typeface="Times New Roman"/>
              </a:rPr>
              <a:t>markets.”</a:t>
            </a:r>
            <a:endParaRPr lang="en-US" sz="1400" b="1" kern="0" spc="-7" dirty="0">
              <a:solidFill>
                <a:sysClr val="windowText" lastClr="000000"/>
              </a:solidFill>
              <a:latin typeface="Times New Roman"/>
              <a:cs typeface="Times New Roman"/>
            </a:endParaRPr>
          </a:p>
          <a:p>
            <a:pPr marL="8659" defTabSz="623438">
              <a:spcBef>
                <a:spcPts val="907"/>
              </a:spcBef>
            </a:pPr>
            <a:r>
              <a:rPr lang="en-US" sz="2000" b="1" kern="0" spc="-7" dirty="0">
                <a:solidFill>
                  <a:sysClr val="windowText" lastClr="000000"/>
                </a:solidFill>
                <a:latin typeface="Times New Roman"/>
                <a:cs typeface="Times New Roman"/>
              </a:rPr>
              <a:t> </a:t>
            </a:r>
            <a:endParaRPr sz="2000" kern="0" dirty="0">
              <a:solidFill>
                <a:sysClr val="windowText" lastClr="000000"/>
              </a:solidFill>
              <a:latin typeface="Times New Roman"/>
              <a:cs typeface="Times New Roman"/>
            </a:endParaRPr>
          </a:p>
        </p:txBody>
      </p:sp>
      <p:sp>
        <p:nvSpPr>
          <p:cNvPr id="18" name="object 18"/>
          <p:cNvSpPr txBox="1"/>
          <p:nvPr/>
        </p:nvSpPr>
        <p:spPr>
          <a:xfrm>
            <a:off x="219075" y="2445123"/>
            <a:ext cx="11753850" cy="3914941"/>
          </a:xfrm>
          <a:prstGeom prst="rect">
            <a:avLst/>
          </a:prstGeom>
        </p:spPr>
        <p:txBody>
          <a:bodyPr vert="horz" wrap="square" lIns="0" tIns="8659" rIns="0" bIns="0" rtlCol="0">
            <a:spAutoFit/>
          </a:bodyPr>
          <a:lstStyle/>
          <a:p>
            <a:pPr marL="8659" defTabSz="623438">
              <a:spcBef>
                <a:spcPts val="68"/>
              </a:spcBef>
            </a:pPr>
            <a:r>
              <a:rPr sz="2000" b="1" kern="0" spc="-7" dirty="0">
                <a:solidFill>
                  <a:sysClr val="windowText" lastClr="000000"/>
                </a:solidFill>
                <a:latin typeface="Times New Roman"/>
                <a:cs typeface="Times New Roman"/>
              </a:rPr>
              <a:t>Conclusion</a:t>
            </a:r>
            <a:r>
              <a:rPr lang="en-US" sz="2000" b="1" kern="0" spc="-7" dirty="0">
                <a:solidFill>
                  <a:sysClr val="windowText" lastClr="000000"/>
                </a:solidFill>
                <a:latin typeface="Times New Roman"/>
                <a:cs typeface="Times New Roman"/>
              </a:rPr>
              <a:t>: China combines Imperium and Dominium through State Ownership and Control of the Financial System</a:t>
            </a:r>
            <a:endParaRPr sz="2000" kern="0" dirty="0">
              <a:solidFill>
                <a:sysClr val="windowText" lastClr="000000"/>
              </a:solidFill>
              <a:latin typeface="Times New Roman"/>
              <a:cs typeface="Times New Roman"/>
            </a:endParaRPr>
          </a:p>
          <a:p>
            <a:pPr marL="8659" marR="9957" defTabSz="623438">
              <a:spcBef>
                <a:spcPts val="982"/>
              </a:spcBef>
            </a:pPr>
            <a:r>
              <a:rPr lang="en-US" sz="1400" kern="0" dirty="0">
                <a:solidFill>
                  <a:sysClr val="windowText" lastClr="000000"/>
                </a:solidFill>
                <a:latin typeface="Times New Roman"/>
                <a:cs typeface="Times New Roman"/>
              </a:rPr>
              <a:t>A </a:t>
            </a:r>
            <a:r>
              <a:rPr sz="1400" kern="0" dirty="0">
                <a:solidFill>
                  <a:sysClr val="windowText" lastClr="000000"/>
                </a:solidFill>
                <a:latin typeface="Times New Roman"/>
                <a:cs typeface="Times New Roman"/>
              </a:rPr>
              <a:t>sophisticated,</a:t>
            </a:r>
            <a:r>
              <a:rPr sz="1400" kern="0" spc="-17"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multi-</a:t>
            </a:r>
            <a:r>
              <a:rPr sz="1400" kern="0" dirty="0">
                <a:solidFill>
                  <a:sysClr val="windowText" lastClr="000000"/>
                </a:solidFill>
                <a:latin typeface="Times New Roman"/>
                <a:cs typeface="Times New Roman"/>
              </a:rPr>
              <a:t>layered</a:t>
            </a:r>
            <a:r>
              <a:rPr sz="1400" kern="0" spc="-10"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system</a:t>
            </a:r>
            <a:r>
              <a:rPr sz="1400" kern="0" spc="-1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of</a:t>
            </a:r>
            <a:r>
              <a:rPr sz="1400" kern="0" spc="-1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Chinese </a:t>
            </a:r>
            <a:r>
              <a:rPr sz="1400" kern="0" dirty="0">
                <a:solidFill>
                  <a:sysClr val="windowText" lastClr="000000"/>
                </a:solidFill>
                <a:latin typeface="Times New Roman"/>
                <a:cs typeface="Times New Roman"/>
              </a:rPr>
              <a:t>state</a:t>
            </a:r>
            <a:r>
              <a:rPr sz="1400" kern="0" spc="-27" dirty="0">
                <a:solidFill>
                  <a:sysClr val="windowText" lastClr="000000"/>
                </a:solidFill>
                <a:latin typeface="Times New Roman"/>
                <a:cs typeface="Times New Roman"/>
              </a:rPr>
              <a:t> </a:t>
            </a:r>
            <a:r>
              <a:rPr sz="1400" kern="0" dirty="0">
                <a:solidFill>
                  <a:sysClr val="windowText" lastClr="000000"/>
                </a:solidFill>
                <a:latin typeface="Times New Roman"/>
                <a:cs typeface="Times New Roman"/>
              </a:rPr>
              <a:t>finance</a:t>
            </a:r>
            <a:r>
              <a:rPr sz="1400" kern="0" spc="-24" dirty="0">
                <a:solidFill>
                  <a:sysClr val="windowText" lastClr="000000"/>
                </a:solidFill>
                <a:latin typeface="Times New Roman"/>
                <a:cs typeface="Times New Roman"/>
              </a:rPr>
              <a:t> </a:t>
            </a:r>
            <a:r>
              <a:rPr sz="1400" kern="0" spc="-7" dirty="0">
                <a:solidFill>
                  <a:sysClr val="windowText" lastClr="000000"/>
                </a:solidFill>
                <a:latin typeface="Times New Roman"/>
                <a:cs typeface="Times New Roman"/>
              </a:rPr>
              <a:t>that:</a:t>
            </a:r>
            <a:endParaRPr sz="1400" kern="0" dirty="0">
              <a:solidFill>
                <a:sysClr val="windowText" lastClr="000000"/>
              </a:solidFill>
              <a:latin typeface="Times New Roman"/>
              <a:cs typeface="Times New Roman"/>
            </a:endParaRPr>
          </a:p>
          <a:p>
            <a:pPr marL="319945" indent="-155427" defTabSz="623438">
              <a:spcBef>
                <a:spcPts val="893"/>
              </a:spcBef>
              <a:buSzPct val="83333"/>
              <a:buFont typeface="Symbol"/>
              <a:buChar char=""/>
              <a:tabLst>
                <a:tab pos="319945" algn="l"/>
              </a:tabLst>
            </a:pPr>
            <a:r>
              <a:rPr sz="1400" b="1" kern="0" dirty="0">
                <a:solidFill>
                  <a:srgbClr val="FF0000"/>
                </a:solidFill>
                <a:latin typeface="Times New Roman"/>
                <a:cs typeface="Times New Roman"/>
              </a:rPr>
              <a:t>mobilizes</a:t>
            </a:r>
            <a:r>
              <a:rPr sz="1400" b="1" kern="0" spc="-31" dirty="0">
                <a:solidFill>
                  <a:srgbClr val="FF0000"/>
                </a:solidFill>
                <a:latin typeface="Times New Roman"/>
                <a:cs typeface="Times New Roman"/>
              </a:rPr>
              <a:t> </a:t>
            </a:r>
            <a:r>
              <a:rPr sz="1400" b="1" kern="0" dirty="0">
                <a:solidFill>
                  <a:srgbClr val="FF0000"/>
                </a:solidFill>
                <a:latin typeface="Times New Roman"/>
                <a:cs typeface="Times New Roman"/>
              </a:rPr>
              <a:t>domestic</a:t>
            </a:r>
            <a:r>
              <a:rPr sz="1400" b="1" kern="0" spc="-31" dirty="0">
                <a:solidFill>
                  <a:srgbClr val="FF0000"/>
                </a:solidFill>
                <a:latin typeface="Times New Roman"/>
                <a:cs typeface="Times New Roman"/>
              </a:rPr>
              <a:t> </a:t>
            </a:r>
            <a:r>
              <a:rPr sz="1400" b="1" kern="0" dirty="0">
                <a:solidFill>
                  <a:srgbClr val="FF0000"/>
                </a:solidFill>
                <a:latin typeface="Times New Roman"/>
                <a:cs typeface="Times New Roman"/>
              </a:rPr>
              <a:t>savings</a:t>
            </a:r>
            <a:r>
              <a:rPr sz="1400" b="1" kern="0" spc="-27" dirty="0">
                <a:solidFill>
                  <a:srgbClr val="FF0000"/>
                </a:solidFill>
                <a:latin typeface="Times New Roman"/>
                <a:cs typeface="Times New Roman"/>
              </a:rPr>
              <a:t> </a:t>
            </a:r>
            <a:r>
              <a:rPr sz="1400" b="1" kern="0" dirty="0">
                <a:solidFill>
                  <a:srgbClr val="FF0000"/>
                </a:solidFill>
                <a:latin typeface="Times New Roman"/>
                <a:cs typeface="Times New Roman"/>
              </a:rPr>
              <a:t>and</a:t>
            </a:r>
            <a:r>
              <a:rPr sz="1400" b="1" kern="0" spc="-27" dirty="0">
                <a:solidFill>
                  <a:srgbClr val="FF0000"/>
                </a:solidFill>
                <a:latin typeface="Times New Roman"/>
                <a:cs typeface="Times New Roman"/>
              </a:rPr>
              <a:t> </a:t>
            </a:r>
            <a:r>
              <a:rPr sz="1400" b="1" kern="0" dirty="0">
                <a:solidFill>
                  <a:srgbClr val="FF0000"/>
                </a:solidFill>
                <a:latin typeface="Times New Roman"/>
                <a:cs typeface="Times New Roman"/>
              </a:rPr>
              <a:t>foreign</a:t>
            </a:r>
            <a:r>
              <a:rPr sz="1400" b="1" kern="0" spc="-20" dirty="0">
                <a:solidFill>
                  <a:srgbClr val="FF0000"/>
                </a:solidFill>
                <a:latin typeface="Times New Roman"/>
                <a:cs typeface="Times New Roman"/>
              </a:rPr>
              <a:t> </a:t>
            </a:r>
            <a:r>
              <a:rPr sz="1400" b="1" kern="0" dirty="0">
                <a:solidFill>
                  <a:srgbClr val="FF0000"/>
                </a:solidFill>
                <a:latin typeface="Times New Roman"/>
                <a:cs typeface="Times New Roman"/>
              </a:rPr>
              <a:t>exchange</a:t>
            </a:r>
            <a:r>
              <a:rPr sz="1400" b="1" kern="0" spc="-24" dirty="0">
                <a:solidFill>
                  <a:srgbClr val="FF0000"/>
                </a:solidFill>
                <a:latin typeface="Times New Roman"/>
                <a:cs typeface="Times New Roman"/>
              </a:rPr>
              <a:t> </a:t>
            </a:r>
            <a:r>
              <a:rPr sz="1400" b="1" kern="0" spc="-7" dirty="0">
                <a:solidFill>
                  <a:srgbClr val="FF0000"/>
                </a:solidFill>
                <a:latin typeface="Times New Roman"/>
                <a:cs typeface="Times New Roman"/>
              </a:rPr>
              <a:t>reserves,</a:t>
            </a:r>
            <a:endParaRPr sz="1400" b="1" kern="0" dirty="0">
              <a:solidFill>
                <a:srgbClr val="FF0000"/>
              </a:solidFill>
              <a:latin typeface="Times New Roman"/>
              <a:cs typeface="Times New Roman"/>
            </a:endParaRPr>
          </a:p>
          <a:p>
            <a:pPr marL="319945" indent="-155427" defTabSz="623438">
              <a:buSzPct val="83333"/>
              <a:buFont typeface="Symbol"/>
              <a:buChar char=""/>
              <a:tabLst>
                <a:tab pos="319945" algn="l"/>
              </a:tabLst>
            </a:pPr>
            <a:r>
              <a:rPr sz="1400" b="1" kern="0" dirty="0">
                <a:solidFill>
                  <a:srgbClr val="FF0000"/>
                </a:solidFill>
                <a:latin typeface="Times New Roman"/>
                <a:cs typeface="Times New Roman"/>
              </a:rPr>
              <a:t>uses</a:t>
            </a:r>
            <a:r>
              <a:rPr sz="1400" b="1" kern="0" spc="-27" dirty="0">
                <a:solidFill>
                  <a:srgbClr val="FF0000"/>
                </a:solidFill>
                <a:latin typeface="Times New Roman"/>
                <a:cs typeface="Times New Roman"/>
              </a:rPr>
              <a:t> </a:t>
            </a:r>
            <a:r>
              <a:rPr sz="1400" b="1" kern="0" dirty="0">
                <a:solidFill>
                  <a:srgbClr val="FF0000"/>
                </a:solidFill>
                <a:latin typeface="Times New Roman"/>
                <a:cs typeface="Times New Roman"/>
              </a:rPr>
              <a:t>sovereign</a:t>
            </a:r>
            <a:r>
              <a:rPr sz="1400" b="1" kern="0" spc="-24" dirty="0">
                <a:solidFill>
                  <a:srgbClr val="FF0000"/>
                </a:solidFill>
                <a:latin typeface="Times New Roman"/>
                <a:cs typeface="Times New Roman"/>
              </a:rPr>
              <a:t> </a:t>
            </a:r>
            <a:r>
              <a:rPr sz="1400" b="1" kern="0" dirty="0">
                <a:solidFill>
                  <a:srgbClr val="FF0000"/>
                </a:solidFill>
                <a:latin typeface="Times New Roman"/>
                <a:cs typeface="Times New Roman"/>
              </a:rPr>
              <a:t>guarantees</a:t>
            </a:r>
            <a:r>
              <a:rPr sz="1400" b="1" kern="0" spc="-24" dirty="0">
                <a:solidFill>
                  <a:srgbClr val="FF0000"/>
                </a:solidFill>
                <a:latin typeface="Times New Roman"/>
                <a:cs typeface="Times New Roman"/>
              </a:rPr>
              <a:t> </a:t>
            </a:r>
            <a:r>
              <a:rPr sz="1400" b="1" kern="0" dirty="0">
                <a:solidFill>
                  <a:srgbClr val="FF0000"/>
                </a:solidFill>
                <a:latin typeface="Times New Roman"/>
                <a:cs typeface="Times New Roman"/>
              </a:rPr>
              <a:t>and</a:t>
            </a:r>
            <a:r>
              <a:rPr sz="1400" b="1" kern="0" spc="-24" dirty="0">
                <a:solidFill>
                  <a:srgbClr val="FF0000"/>
                </a:solidFill>
                <a:latin typeface="Times New Roman"/>
                <a:cs typeface="Times New Roman"/>
              </a:rPr>
              <a:t> </a:t>
            </a:r>
            <a:r>
              <a:rPr sz="1400" b="1" kern="0" dirty="0">
                <a:solidFill>
                  <a:srgbClr val="FF0000"/>
                </a:solidFill>
                <a:latin typeface="Times New Roman"/>
                <a:cs typeface="Times New Roman"/>
              </a:rPr>
              <a:t>leverage</a:t>
            </a:r>
            <a:r>
              <a:rPr sz="1400" b="1" kern="0" spc="-27" dirty="0">
                <a:solidFill>
                  <a:srgbClr val="FF0000"/>
                </a:solidFill>
                <a:latin typeface="Times New Roman"/>
                <a:cs typeface="Times New Roman"/>
              </a:rPr>
              <a:t> </a:t>
            </a:r>
            <a:r>
              <a:rPr sz="1400" b="1" kern="0" dirty="0">
                <a:solidFill>
                  <a:srgbClr val="FF0000"/>
                </a:solidFill>
                <a:latin typeface="Times New Roman"/>
                <a:cs typeface="Times New Roman"/>
              </a:rPr>
              <a:t>to</a:t>
            </a:r>
            <a:r>
              <a:rPr sz="1400" b="1" kern="0" spc="-24" dirty="0">
                <a:solidFill>
                  <a:srgbClr val="FF0000"/>
                </a:solidFill>
                <a:latin typeface="Times New Roman"/>
                <a:cs typeface="Times New Roman"/>
              </a:rPr>
              <a:t> </a:t>
            </a:r>
            <a:r>
              <a:rPr sz="1400" b="1" kern="0" dirty="0">
                <a:solidFill>
                  <a:srgbClr val="FF0000"/>
                </a:solidFill>
                <a:latin typeface="Times New Roman"/>
                <a:cs typeface="Times New Roman"/>
              </a:rPr>
              <a:t>expand</a:t>
            </a:r>
            <a:r>
              <a:rPr sz="1400" b="1" kern="0" spc="-14" dirty="0">
                <a:solidFill>
                  <a:srgbClr val="FF0000"/>
                </a:solidFill>
                <a:latin typeface="Times New Roman"/>
                <a:cs typeface="Times New Roman"/>
              </a:rPr>
              <a:t> </a:t>
            </a:r>
            <a:r>
              <a:rPr sz="1400" b="1" kern="0" dirty="0">
                <a:solidFill>
                  <a:srgbClr val="FF0000"/>
                </a:solidFill>
                <a:latin typeface="Times New Roman"/>
                <a:cs typeface="Times New Roman"/>
              </a:rPr>
              <a:t>capital</a:t>
            </a:r>
            <a:r>
              <a:rPr sz="1400" b="1" kern="0" spc="-24" dirty="0">
                <a:solidFill>
                  <a:srgbClr val="FF0000"/>
                </a:solidFill>
                <a:latin typeface="Times New Roman"/>
                <a:cs typeface="Times New Roman"/>
              </a:rPr>
              <a:t> </a:t>
            </a:r>
            <a:r>
              <a:rPr sz="1400" b="1" kern="0" spc="-7" dirty="0">
                <a:solidFill>
                  <a:srgbClr val="FF0000"/>
                </a:solidFill>
                <a:latin typeface="Times New Roman"/>
                <a:cs typeface="Times New Roman"/>
              </a:rPr>
              <a:t>supply,</a:t>
            </a:r>
            <a:endParaRPr sz="1400" b="1" kern="0" dirty="0">
              <a:solidFill>
                <a:srgbClr val="FF0000"/>
              </a:solidFill>
              <a:latin typeface="Times New Roman"/>
              <a:cs typeface="Times New Roman"/>
            </a:endParaRPr>
          </a:p>
          <a:p>
            <a:pPr marL="319945" indent="-155427" defTabSz="623438">
              <a:buSzPct val="83333"/>
              <a:buFont typeface="Symbol"/>
              <a:buChar char=""/>
              <a:tabLst>
                <a:tab pos="319945" algn="l"/>
              </a:tabLst>
            </a:pPr>
            <a:r>
              <a:rPr sz="1400" kern="0" dirty="0">
                <a:solidFill>
                  <a:srgbClr val="FF0000"/>
                </a:solidFill>
                <a:latin typeface="Times New Roman"/>
                <a:cs typeface="Times New Roman"/>
              </a:rPr>
              <a:t>supports</a:t>
            </a:r>
            <a:r>
              <a:rPr sz="1400" kern="0" spc="-17" dirty="0">
                <a:solidFill>
                  <a:srgbClr val="FF0000"/>
                </a:solidFill>
                <a:latin typeface="Times New Roman"/>
                <a:cs typeface="Times New Roman"/>
              </a:rPr>
              <a:t> </a:t>
            </a:r>
            <a:r>
              <a:rPr sz="1400" kern="0" dirty="0">
                <a:solidFill>
                  <a:srgbClr val="FF0000"/>
                </a:solidFill>
                <a:latin typeface="Times New Roman"/>
                <a:cs typeface="Times New Roman"/>
              </a:rPr>
              <a:t>both</a:t>
            </a:r>
            <a:r>
              <a:rPr sz="1400" kern="0" spc="-14" dirty="0">
                <a:solidFill>
                  <a:srgbClr val="FF0000"/>
                </a:solidFill>
                <a:latin typeface="Times New Roman"/>
                <a:cs typeface="Times New Roman"/>
              </a:rPr>
              <a:t> </a:t>
            </a:r>
            <a:r>
              <a:rPr sz="1400" kern="0" dirty="0">
                <a:solidFill>
                  <a:srgbClr val="FF0000"/>
                </a:solidFill>
                <a:latin typeface="Times New Roman"/>
                <a:cs typeface="Times New Roman"/>
              </a:rPr>
              <a:t>domestic</a:t>
            </a:r>
            <a:r>
              <a:rPr sz="1400" kern="0" spc="-17" dirty="0">
                <a:solidFill>
                  <a:srgbClr val="FF0000"/>
                </a:solidFill>
                <a:latin typeface="Times New Roman"/>
                <a:cs typeface="Times New Roman"/>
              </a:rPr>
              <a:t> </a:t>
            </a:r>
            <a:r>
              <a:rPr sz="1400" kern="0" spc="-7" dirty="0">
                <a:solidFill>
                  <a:srgbClr val="FF0000"/>
                </a:solidFill>
                <a:latin typeface="Times New Roman"/>
                <a:cs typeface="Times New Roman"/>
              </a:rPr>
              <a:t>development</a:t>
            </a:r>
            <a:r>
              <a:rPr sz="1400" kern="0" spc="-14" dirty="0">
                <a:solidFill>
                  <a:srgbClr val="FF0000"/>
                </a:solidFill>
                <a:latin typeface="Times New Roman"/>
                <a:cs typeface="Times New Roman"/>
              </a:rPr>
              <a:t> </a:t>
            </a:r>
            <a:r>
              <a:rPr sz="1400" kern="0" dirty="0">
                <a:solidFill>
                  <a:srgbClr val="FF0000"/>
                </a:solidFill>
                <a:latin typeface="Times New Roman"/>
                <a:cs typeface="Times New Roman"/>
              </a:rPr>
              <a:t>and</a:t>
            </a:r>
            <a:r>
              <a:rPr sz="1400" kern="0" spc="-14" dirty="0">
                <a:solidFill>
                  <a:srgbClr val="FF0000"/>
                </a:solidFill>
                <a:latin typeface="Times New Roman"/>
                <a:cs typeface="Times New Roman"/>
              </a:rPr>
              <a:t> </a:t>
            </a:r>
            <a:r>
              <a:rPr sz="1400" kern="0" dirty="0">
                <a:solidFill>
                  <a:srgbClr val="FF0000"/>
                </a:solidFill>
                <a:latin typeface="Times New Roman"/>
                <a:cs typeface="Times New Roman"/>
              </a:rPr>
              <a:t>global</a:t>
            </a:r>
            <a:r>
              <a:rPr sz="1400" kern="0" spc="-14" dirty="0">
                <a:solidFill>
                  <a:srgbClr val="FF0000"/>
                </a:solidFill>
                <a:latin typeface="Times New Roman"/>
                <a:cs typeface="Times New Roman"/>
              </a:rPr>
              <a:t> </a:t>
            </a:r>
            <a:r>
              <a:rPr sz="1400" kern="0" spc="-7" dirty="0">
                <a:solidFill>
                  <a:srgbClr val="FF0000"/>
                </a:solidFill>
                <a:latin typeface="Times New Roman"/>
                <a:cs typeface="Times New Roman"/>
              </a:rPr>
              <a:t>expansion</a:t>
            </a:r>
            <a:r>
              <a:rPr sz="1400" kern="0" spc="-7" dirty="0">
                <a:solidFill>
                  <a:sysClr val="windowText" lastClr="000000"/>
                </a:solidFill>
                <a:latin typeface="Times New Roman"/>
                <a:cs typeface="Times New Roman"/>
              </a:rPr>
              <a:t>,</a:t>
            </a:r>
            <a:endParaRPr sz="1400" kern="0" dirty="0">
              <a:solidFill>
                <a:sysClr val="windowText" lastClr="000000"/>
              </a:solidFill>
              <a:latin typeface="Times New Roman"/>
              <a:cs typeface="Times New Roman"/>
            </a:endParaRPr>
          </a:p>
          <a:p>
            <a:pPr marL="319945" indent="-155427" defTabSz="623438">
              <a:buSzPct val="83333"/>
              <a:buFont typeface="Symbol"/>
              <a:buChar char=""/>
              <a:tabLst>
                <a:tab pos="319945" algn="l"/>
              </a:tabLst>
            </a:pPr>
            <a:r>
              <a:rPr sz="1400" kern="0" dirty="0">
                <a:solidFill>
                  <a:srgbClr val="FF0000"/>
                </a:solidFill>
                <a:latin typeface="Times New Roman"/>
                <a:cs typeface="Times New Roman"/>
              </a:rPr>
              <a:t>advances</a:t>
            </a:r>
            <a:r>
              <a:rPr sz="1400" kern="0" spc="-17" dirty="0">
                <a:solidFill>
                  <a:srgbClr val="FF0000"/>
                </a:solidFill>
                <a:latin typeface="Times New Roman"/>
                <a:cs typeface="Times New Roman"/>
              </a:rPr>
              <a:t> </a:t>
            </a:r>
            <a:r>
              <a:rPr sz="1400" kern="0" dirty="0">
                <a:solidFill>
                  <a:srgbClr val="FF0000"/>
                </a:solidFill>
                <a:latin typeface="Times New Roman"/>
                <a:cs typeface="Times New Roman"/>
              </a:rPr>
              <a:t>industrial</a:t>
            </a:r>
            <a:r>
              <a:rPr sz="1400" kern="0" spc="-14" dirty="0">
                <a:solidFill>
                  <a:srgbClr val="FF0000"/>
                </a:solidFill>
                <a:latin typeface="Times New Roman"/>
                <a:cs typeface="Times New Roman"/>
              </a:rPr>
              <a:t> </a:t>
            </a:r>
            <a:r>
              <a:rPr sz="1400" kern="0" dirty="0">
                <a:solidFill>
                  <a:srgbClr val="FF0000"/>
                </a:solidFill>
                <a:latin typeface="Times New Roman"/>
                <a:cs typeface="Times New Roman"/>
              </a:rPr>
              <a:t>policy</a:t>
            </a:r>
            <a:r>
              <a:rPr sz="1400" kern="0" spc="-14" dirty="0">
                <a:solidFill>
                  <a:srgbClr val="FF0000"/>
                </a:solidFill>
                <a:latin typeface="Times New Roman"/>
                <a:cs typeface="Times New Roman"/>
              </a:rPr>
              <a:t> </a:t>
            </a:r>
            <a:r>
              <a:rPr sz="1400" kern="0" dirty="0">
                <a:solidFill>
                  <a:srgbClr val="FF0000"/>
                </a:solidFill>
                <a:latin typeface="Times New Roman"/>
                <a:cs typeface="Times New Roman"/>
              </a:rPr>
              <a:t>and</a:t>
            </a:r>
            <a:r>
              <a:rPr sz="1400" kern="0" spc="-14" dirty="0">
                <a:solidFill>
                  <a:srgbClr val="FF0000"/>
                </a:solidFill>
                <a:latin typeface="Times New Roman"/>
                <a:cs typeface="Times New Roman"/>
              </a:rPr>
              <a:t> </a:t>
            </a:r>
            <a:r>
              <a:rPr sz="1400" kern="0" spc="-7" dirty="0">
                <a:solidFill>
                  <a:srgbClr val="FF0000"/>
                </a:solidFill>
                <a:latin typeface="Times New Roman"/>
                <a:cs typeface="Times New Roman"/>
              </a:rPr>
              <a:t>geopolitical</a:t>
            </a:r>
            <a:r>
              <a:rPr sz="1400" kern="0" spc="-14" dirty="0">
                <a:solidFill>
                  <a:srgbClr val="FF0000"/>
                </a:solidFill>
                <a:latin typeface="Times New Roman"/>
                <a:cs typeface="Times New Roman"/>
              </a:rPr>
              <a:t> </a:t>
            </a:r>
            <a:r>
              <a:rPr sz="1400" kern="0" spc="-7" dirty="0">
                <a:solidFill>
                  <a:srgbClr val="FF0000"/>
                </a:solidFill>
                <a:latin typeface="Times New Roman"/>
                <a:cs typeface="Times New Roman"/>
              </a:rPr>
              <a:t>strategy,</a:t>
            </a:r>
            <a:endParaRPr sz="1400" kern="0" dirty="0">
              <a:solidFill>
                <a:srgbClr val="FF0000"/>
              </a:solidFill>
              <a:latin typeface="Times New Roman"/>
              <a:cs typeface="Times New Roman"/>
            </a:endParaRPr>
          </a:p>
          <a:p>
            <a:pPr marL="319945" indent="-155427" defTabSz="623438">
              <a:buSzPct val="83333"/>
              <a:buFont typeface="Symbol"/>
              <a:buChar char=""/>
              <a:tabLst>
                <a:tab pos="319945" algn="l"/>
              </a:tabLst>
            </a:pPr>
            <a:r>
              <a:rPr sz="1400" kern="0" dirty="0">
                <a:solidFill>
                  <a:srgbClr val="FF0000"/>
                </a:solidFill>
                <a:latin typeface="Times New Roman"/>
                <a:cs typeface="Times New Roman"/>
              </a:rPr>
              <a:t>and</a:t>
            </a:r>
            <a:r>
              <a:rPr sz="1400" kern="0" spc="-10" dirty="0">
                <a:solidFill>
                  <a:srgbClr val="FF0000"/>
                </a:solidFill>
                <a:latin typeface="Times New Roman"/>
                <a:cs typeface="Times New Roman"/>
              </a:rPr>
              <a:t> </a:t>
            </a:r>
            <a:r>
              <a:rPr sz="1400" kern="0" dirty="0">
                <a:solidFill>
                  <a:srgbClr val="FF0000"/>
                </a:solidFill>
                <a:latin typeface="Times New Roman"/>
                <a:cs typeface="Times New Roman"/>
              </a:rPr>
              <a:t>reshapes</a:t>
            </a:r>
            <a:r>
              <a:rPr sz="1400" kern="0" spc="-14" dirty="0">
                <a:solidFill>
                  <a:srgbClr val="FF0000"/>
                </a:solidFill>
                <a:latin typeface="Times New Roman"/>
                <a:cs typeface="Times New Roman"/>
              </a:rPr>
              <a:t> </a:t>
            </a:r>
            <a:r>
              <a:rPr sz="1400" kern="0" dirty="0">
                <a:solidFill>
                  <a:srgbClr val="FF0000"/>
                </a:solidFill>
                <a:latin typeface="Times New Roman"/>
                <a:cs typeface="Times New Roman"/>
              </a:rPr>
              <a:t>global</a:t>
            </a:r>
            <a:r>
              <a:rPr sz="1400" kern="0" spc="-10" dirty="0">
                <a:solidFill>
                  <a:srgbClr val="FF0000"/>
                </a:solidFill>
                <a:latin typeface="Times New Roman"/>
                <a:cs typeface="Times New Roman"/>
              </a:rPr>
              <a:t> </a:t>
            </a:r>
            <a:r>
              <a:rPr sz="1400" kern="0" dirty="0">
                <a:solidFill>
                  <a:srgbClr val="FF0000"/>
                </a:solidFill>
                <a:latin typeface="Times New Roman"/>
                <a:cs typeface="Times New Roman"/>
              </a:rPr>
              <a:t>norms</a:t>
            </a:r>
            <a:r>
              <a:rPr sz="1400" kern="0" spc="-14" dirty="0">
                <a:solidFill>
                  <a:srgbClr val="FF0000"/>
                </a:solidFill>
                <a:latin typeface="Times New Roman"/>
                <a:cs typeface="Times New Roman"/>
              </a:rPr>
              <a:t> </a:t>
            </a:r>
            <a:r>
              <a:rPr sz="1400" kern="0" dirty="0">
                <a:solidFill>
                  <a:srgbClr val="FF0000"/>
                </a:solidFill>
                <a:latin typeface="Times New Roman"/>
                <a:cs typeface="Times New Roman"/>
              </a:rPr>
              <a:t>of</a:t>
            </a:r>
            <a:r>
              <a:rPr sz="1400" kern="0" spc="-7" dirty="0">
                <a:solidFill>
                  <a:srgbClr val="FF0000"/>
                </a:solidFill>
                <a:latin typeface="Times New Roman"/>
                <a:cs typeface="Times New Roman"/>
              </a:rPr>
              <a:t> development</a:t>
            </a:r>
            <a:r>
              <a:rPr sz="1400" kern="0" spc="-10" dirty="0">
                <a:solidFill>
                  <a:srgbClr val="FF0000"/>
                </a:solidFill>
                <a:latin typeface="Times New Roman"/>
                <a:cs typeface="Times New Roman"/>
              </a:rPr>
              <a:t> </a:t>
            </a:r>
            <a:r>
              <a:rPr sz="1400" kern="0" spc="-7" dirty="0">
                <a:solidFill>
                  <a:srgbClr val="FF0000"/>
                </a:solidFill>
                <a:latin typeface="Times New Roman"/>
                <a:cs typeface="Times New Roman"/>
              </a:rPr>
              <a:t>finance</a:t>
            </a:r>
            <a:endParaRPr lang="en-US" sz="1400" kern="0" spc="-7" dirty="0">
              <a:solidFill>
                <a:srgbClr val="FF0000"/>
              </a:solidFill>
              <a:latin typeface="Times New Roman"/>
              <a:cs typeface="Times New Roman"/>
            </a:endParaRPr>
          </a:p>
          <a:p>
            <a:pPr marL="319945" indent="-155427" defTabSz="623438">
              <a:buSzPct val="83333"/>
              <a:buFont typeface="Symbol"/>
              <a:buChar char=""/>
              <a:tabLst>
                <a:tab pos="319945" algn="l"/>
              </a:tabLst>
            </a:pPr>
            <a:r>
              <a:rPr lang="en-US" sz="1400" kern="0" spc="-7" dirty="0">
                <a:solidFill>
                  <a:srgbClr val="FF0000"/>
                </a:solidFill>
                <a:latin typeface="Times New Roman"/>
                <a:cs typeface="Times New Roman"/>
              </a:rPr>
              <a:t>retains control over Investment/Consumption ratio</a:t>
            </a:r>
          </a:p>
          <a:p>
            <a:pPr marL="319945" indent="-155427" defTabSz="623438">
              <a:buSzPct val="83333"/>
              <a:buFont typeface="Symbol"/>
              <a:buChar char=""/>
              <a:tabLst>
                <a:tab pos="319945" algn="l"/>
              </a:tabLst>
            </a:pPr>
            <a:r>
              <a:rPr lang="en-US" sz="1400" kern="0" spc="-7" dirty="0">
                <a:solidFill>
                  <a:srgbClr val="FF0000"/>
                </a:solidFill>
                <a:latin typeface="Times New Roman"/>
                <a:cs typeface="Times New Roman"/>
              </a:rPr>
              <a:t>has no interest in rebalancing by increasing consumption/GDP ratio</a:t>
            </a:r>
            <a:endParaRPr sz="1400" kern="0" dirty="0">
              <a:solidFill>
                <a:srgbClr val="FF0000"/>
              </a:solidFill>
              <a:latin typeface="Times New Roman"/>
              <a:cs typeface="Times New Roman"/>
            </a:endParaRPr>
          </a:p>
          <a:p>
            <a:pPr defTabSz="623438">
              <a:spcBef>
                <a:spcPts val="41"/>
              </a:spcBef>
            </a:pPr>
            <a:endParaRPr sz="1400" kern="0" dirty="0">
              <a:solidFill>
                <a:sysClr val="windowText" lastClr="000000"/>
              </a:solidFill>
              <a:latin typeface="Times New Roman"/>
              <a:cs typeface="Times New Roman"/>
            </a:endParaRPr>
          </a:p>
          <a:p>
            <a:pPr marL="8659" marR="3464" defTabSz="623438"/>
            <a:r>
              <a:rPr sz="2400" b="1" kern="0" dirty="0">
                <a:solidFill>
                  <a:sysClr val="windowText" lastClr="000000"/>
                </a:solidFill>
                <a:latin typeface="Times New Roman"/>
                <a:cs typeface="Times New Roman"/>
              </a:rPr>
              <a:t>China’s</a:t>
            </a:r>
            <a:r>
              <a:rPr sz="2400" b="1" kern="0" spc="-14"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model</a:t>
            </a:r>
            <a:r>
              <a:rPr sz="2400" b="1" kern="0" spc="-10"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is</a:t>
            </a:r>
            <a:r>
              <a:rPr sz="2400" b="1" kern="0" spc="-14"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not</a:t>
            </a:r>
            <a:r>
              <a:rPr sz="2400" b="1" kern="0" spc="-7"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simply</a:t>
            </a:r>
            <a:r>
              <a:rPr sz="2400" b="1" kern="0" spc="-10"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“state</a:t>
            </a:r>
            <a:r>
              <a:rPr sz="2400" b="1" kern="0" spc="-10" dirty="0">
                <a:solidFill>
                  <a:sysClr val="windowText" lastClr="000000"/>
                </a:solidFill>
                <a:latin typeface="Times New Roman"/>
                <a:cs typeface="Times New Roman"/>
              </a:rPr>
              <a:t> </a:t>
            </a:r>
            <a:r>
              <a:rPr sz="2400" b="1" kern="0" spc="-7" dirty="0">
                <a:solidFill>
                  <a:sysClr val="windowText" lastClr="000000"/>
                </a:solidFill>
                <a:latin typeface="Times New Roman"/>
                <a:cs typeface="Times New Roman"/>
              </a:rPr>
              <a:t>capitalism”</a:t>
            </a:r>
            <a:r>
              <a:rPr sz="2400" b="1" kern="0" spc="-10"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or</a:t>
            </a:r>
            <a:r>
              <a:rPr sz="2400" b="1" kern="0" spc="-7" dirty="0">
                <a:solidFill>
                  <a:sysClr val="windowText" lastClr="000000"/>
                </a:solidFill>
                <a:latin typeface="Times New Roman"/>
                <a:cs typeface="Times New Roman"/>
              </a:rPr>
              <a:t> “developmental </a:t>
            </a:r>
            <a:r>
              <a:rPr sz="2400" b="1" kern="0" dirty="0">
                <a:solidFill>
                  <a:sysClr val="windowText" lastClr="000000"/>
                </a:solidFill>
                <a:latin typeface="Times New Roman"/>
                <a:cs typeface="Times New Roman"/>
              </a:rPr>
              <a:t>state.”</a:t>
            </a:r>
            <a:r>
              <a:rPr sz="2400" b="1" kern="0" spc="-7"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It</a:t>
            </a:r>
            <a:r>
              <a:rPr sz="2400" b="1" kern="0" spc="-3"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is</a:t>
            </a:r>
            <a:r>
              <a:rPr sz="2400" b="1" kern="0" spc="-14"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a </a:t>
            </a:r>
            <a:r>
              <a:rPr sz="2400" b="1" kern="0" spc="-7" dirty="0">
                <a:solidFill>
                  <a:sysClr val="windowText" lastClr="000000"/>
                </a:solidFill>
                <a:latin typeface="Times New Roman"/>
                <a:cs typeface="Times New Roman"/>
              </a:rPr>
              <a:t>financialized Party-</a:t>
            </a:r>
            <a:r>
              <a:rPr sz="2400" b="1" kern="0" dirty="0">
                <a:solidFill>
                  <a:sysClr val="windowText" lastClr="000000"/>
                </a:solidFill>
                <a:latin typeface="Times New Roman"/>
                <a:cs typeface="Times New Roman"/>
              </a:rPr>
              <a:t>State,</a:t>
            </a:r>
            <a:r>
              <a:rPr sz="2400" b="1" kern="0" spc="-24"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where</a:t>
            </a:r>
            <a:r>
              <a:rPr sz="2400" b="1" kern="0" spc="-31"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policy</a:t>
            </a:r>
            <a:r>
              <a:rPr sz="2400" b="1" kern="0" spc="-24"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banks</a:t>
            </a:r>
            <a:r>
              <a:rPr sz="2400" b="1" kern="0" spc="-27"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and</a:t>
            </a:r>
            <a:r>
              <a:rPr sz="2400" b="1" kern="0" spc="-20"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sovereign</a:t>
            </a:r>
            <a:r>
              <a:rPr sz="2400" b="1" kern="0" spc="-24"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leveraged</a:t>
            </a:r>
            <a:r>
              <a:rPr sz="2400" b="1" kern="0" spc="-17"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funds</a:t>
            </a:r>
            <a:r>
              <a:rPr sz="2400" b="1" kern="0" spc="-27"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operate</a:t>
            </a:r>
            <a:r>
              <a:rPr sz="2400" b="1" kern="0" spc="-24"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as</a:t>
            </a:r>
            <a:r>
              <a:rPr sz="2400" b="1" kern="0" spc="-17"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capital</a:t>
            </a:r>
            <a:r>
              <a:rPr sz="2400" b="1" kern="0" spc="-24"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mobilizers</a:t>
            </a:r>
            <a:r>
              <a:rPr sz="2400" b="1" kern="0" spc="-27" dirty="0">
                <a:solidFill>
                  <a:sysClr val="windowText" lastClr="000000"/>
                </a:solidFill>
                <a:latin typeface="Times New Roman"/>
                <a:cs typeface="Times New Roman"/>
              </a:rPr>
              <a:t> </a:t>
            </a:r>
            <a:r>
              <a:rPr sz="2400" b="1" kern="0" spc="-17" dirty="0">
                <a:solidFill>
                  <a:sysClr val="windowText" lastClr="000000"/>
                </a:solidFill>
                <a:latin typeface="Times New Roman"/>
                <a:cs typeface="Times New Roman"/>
              </a:rPr>
              <a:t>in </a:t>
            </a:r>
            <a:r>
              <a:rPr sz="2400" b="1" kern="0" dirty="0">
                <a:solidFill>
                  <a:sysClr val="windowText" lastClr="000000"/>
                </a:solidFill>
                <a:latin typeface="Times New Roman"/>
                <a:cs typeface="Times New Roman"/>
              </a:rPr>
              <a:t>the</a:t>
            </a:r>
            <a:r>
              <a:rPr sz="2400" b="1" kern="0" spc="-3" dirty="0">
                <a:solidFill>
                  <a:sysClr val="windowText" lastClr="000000"/>
                </a:solidFill>
                <a:latin typeface="Times New Roman"/>
                <a:cs typeface="Times New Roman"/>
              </a:rPr>
              <a:t> </a:t>
            </a:r>
            <a:r>
              <a:rPr sz="2400" b="1" kern="0" spc="-7" dirty="0">
                <a:solidFill>
                  <a:sysClr val="windowText" lastClr="000000"/>
                </a:solidFill>
                <a:latin typeface="Times New Roman"/>
                <a:cs typeface="Times New Roman"/>
              </a:rPr>
              <a:t>Gerschenkronian</a:t>
            </a:r>
            <a:r>
              <a:rPr sz="2400" b="1" kern="0" spc="-3" dirty="0">
                <a:solidFill>
                  <a:sysClr val="windowText" lastClr="000000"/>
                </a:solidFill>
                <a:latin typeface="Times New Roman"/>
                <a:cs typeface="Times New Roman"/>
              </a:rPr>
              <a:t> </a:t>
            </a:r>
            <a:r>
              <a:rPr sz="2400" b="1" kern="0" spc="-7" dirty="0">
                <a:solidFill>
                  <a:sysClr val="windowText" lastClr="000000"/>
                </a:solidFill>
                <a:latin typeface="Times New Roman"/>
                <a:cs typeface="Times New Roman"/>
              </a:rPr>
              <a:t>sense—</a:t>
            </a:r>
            <a:r>
              <a:rPr sz="2400" b="1" kern="0" dirty="0">
                <a:solidFill>
                  <a:sysClr val="windowText" lastClr="000000"/>
                </a:solidFill>
                <a:latin typeface="Times New Roman"/>
                <a:cs typeface="Times New Roman"/>
              </a:rPr>
              <a:t>scaled up</a:t>
            </a:r>
            <a:r>
              <a:rPr sz="2400" b="1" kern="0" spc="-3"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to the</a:t>
            </a:r>
            <a:r>
              <a:rPr sz="2400" b="1" kern="0" spc="-3"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level of</a:t>
            </a:r>
            <a:r>
              <a:rPr sz="2400" b="1" kern="0" spc="-3"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a</a:t>
            </a:r>
            <a:r>
              <a:rPr sz="2400" b="1" kern="0" spc="-7" dirty="0">
                <a:solidFill>
                  <a:sysClr val="windowText" lastClr="000000"/>
                </a:solidFill>
                <a:latin typeface="Times New Roman"/>
                <a:cs typeface="Times New Roman"/>
              </a:rPr>
              <a:t> </a:t>
            </a:r>
            <a:r>
              <a:rPr sz="2400" b="1" kern="0" dirty="0">
                <a:solidFill>
                  <a:sysClr val="windowText" lastClr="000000"/>
                </a:solidFill>
                <a:latin typeface="Times New Roman"/>
                <a:cs typeface="Times New Roman"/>
              </a:rPr>
              <a:t>global</a:t>
            </a:r>
            <a:r>
              <a:rPr sz="2400" b="1" kern="0" spc="-3" dirty="0">
                <a:solidFill>
                  <a:sysClr val="windowText" lastClr="000000"/>
                </a:solidFill>
                <a:latin typeface="Times New Roman"/>
                <a:cs typeface="Times New Roman"/>
              </a:rPr>
              <a:t> </a:t>
            </a:r>
            <a:r>
              <a:rPr sz="2400" b="1" kern="0" spc="-7" dirty="0">
                <a:solidFill>
                  <a:sysClr val="windowText" lastClr="000000"/>
                </a:solidFill>
                <a:latin typeface="Times New Roman"/>
                <a:cs typeface="Times New Roman"/>
              </a:rPr>
              <a:t>power.</a:t>
            </a:r>
            <a:endParaRPr sz="2400" b="1" kern="0" dirty="0">
              <a:solidFill>
                <a:sysClr val="windowText" lastClr="000000"/>
              </a:solidFill>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9E678-55D8-A91C-FE1E-C521C5AC2F48}"/>
              </a:ext>
            </a:extLst>
          </p:cNvPr>
          <p:cNvSpPr>
            <a:spLocks noGrp="1"/>
          </p:cNvSpPr>
          <p:nvPr>
            <p:ph type="title"/>
          </p:nvPr>
        </p:nvSpPr>
        <p:spPr>
          <a:xfrm>
            <a:off x="838200" y="237745"/>
            <a:ext cx="10515600" cy="614589"/>
          </a:xfrm>
        </p:spPr>
        <p:txBody>
          <a:bodyPr>
            <a:normAutofit fontScale="90000"/>
          </a:bodyPr>
          <a:lstStyle/>
          <a:p>
            <a:r>
              <a:rPr lang="en-US" dirty="0"/>
              <a:t>Keynes: 19</a:t>
            </a:r>
            <a:r>
              <a:rPr lang="en-US" baseline="30000" dirty="0"/>
              <a:t>th</a:t>
            </a:r>
            <a:r>
              <a:rPr lang="en-US" dirty="0"/>
              <a:t> century did this</a:t>
            </a:r>
          </a:p>
        </p:txBody>
      </p:sp>
      <p:sp>
        <p:nvSpPr>
          <p:cNvPr id="3" name="Content Placeholder 2">
            <a:extLst>
              <a:ext uri="{FF2B5EF4-FFF2-40B4-BE49-F238E27FC236}">
                <a16:creationId xmlns:a16="http://schemas.microsoft.com/office/drawing/2014/main" id="{9A483095-594A-A5E7-14B0-6EEA3D38CC92}"/>
              </a:ext>
            </a:extLst>
          </p:cNvPr>
          <p:cNvSpPr>
            <a:spLocks noGrp="1"/>
          </p:cNvSpPr>
          <p:nvPr>
            <p:ph idx="1"/>
          </p:nvPr>
        </p:nvSpPr>
        <p:spPr>
          <a:xfrm>
            <a:off x="292608" y="1061356"/>
            <a:ext cx="11314176" cy="5558899"/>
          </a:xfrm>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solidFill>
                  <a:srgbClr val="15141A"/>
                </a:solidFill>
                <a:latin typeface="ArialMT"/>
              </a:rPr>
              <a:t>“</a:t>
            </a:r>
            <a:r>
              <a:rPr lang="en-US" sz="2800" b="0" i="0" u="none" strike="noStrike" baseline="0" dirty="0">
                <a:solidFill>
                  <a:srgbClr val="15141A"/>
                </a:solidFill>
                <a:latin typeface="ArialMT"/>
              </a:rPr>
              <a:t>The nineteenth-century free trader’s economic internationalism assumed that the whole world was, or would be, organized on a basis of private competitive capitalism and of the freedom of private contract inviolably protected by the sanctions of law—in various phases, of course, of complexity and development, but conforming to a uniform type which it would be the general object to perfect and certainly not to destroy.”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solidFill>
                  <a:srgbClr val="15141A"/>
                </a:solidFill>
                <a:latin typeface="ArialMT"/>
              </a:rPr>
              <a:t>BUT: “</a:t>
            </a:r>
            <a:r>
              <a:rPr lang="en-US" b="1" dirty="0">
                <a:solidFill>
                  <a:srgbClr val="15141A"/>
                </a:solidFill>
                <a:latin typeface="ArialMT"/>
              </a:rPr>
              <a:t>Progress was based on income and wealth inequality </a:t>
            </a:r>
            <a:r>
              <a:rPr lang="en-US" dirty="0">
                <a:solidFill>
                  <a:srgbClr val="15141A"/>
                </a:solidFill>
                <a:latin typeface="ArialMT"/>
              </a:rPr>
              <a:t>produced by economic relations in which “interference of frontiers and of tariffs was reduced to a minimum, … The various currencies … all maintained on a </a:t>
            </a:r>
            <a:r>
              <a:rPr lang="en-US" b="1" dirty="0">
                <a:solidFill>
                  <a:srgbClr val="15141A"/>
                </a:solidFill>
                <a:latin typeface="ArialMT"/>
              </a:rPr>
              <a:t>stable basis in relation to gold </a:t>
            </a:r>
            <a:r>
              <a:rPr lang="en-US" dirty="0">
                <a:solidFill>
                  <a:srgbClr val="15141A"/>
                </a:solidFill>
                <a:latin typeface="ArialMT"/>
              </a:rPr>
              <a:t>and to one another, </a:t>
            </a:r>
            <a:r>
              <a:rPr lang="en-US" b="1" dirty="0">
                <a:solidFill>
                  <a:srgbClr val="15141A"/>
                </a:solidFill>
                <a:latin typeface="ArialMT"/>
              </a:rPr>
              <a:t>facilitated the easy flow of capital and of trade</a:t>
            </a:r>
            <a:r>
              <a:rPr lang="en-US" dirty="0">
                <a:solidFill>
                  <a:srgbClr val="15141A"/>
                </a:solidFill>
                <a:latin typeface="ArialMT"/>
              </a:rPr>
              <a:t> to an extent the full value of which we only </a:t>
            </a:r>
            <a:r>
              <a:rPr lang="en-US" dirty="0" err="1">
                <a:solidFill>
                  <a:srgbClr val="15141A"/>
                </a:solidFill>
                <a:latin typeface="ArialMT"/>
              </a:rPr>
              <a:t>realise</a:t>
            </a:r>
            <a:r>
              <a:rPr lang="en-US" dirty="0">
                <a:solidFill>
                  <a:srgbClr val="15141A"/>
                </a:solidFill>
                <a:latin typeface="ArialMT"/>
              </a:rPr>
              <a:t> now, when we are deprived of its advantages. Over this great area there was an  </a:t>
            </a:r>
            <a:r>
              <a:rPr lang="en-US" b="1" dirty="0">
                <a:solidFill>
                  <a:srgbClr val="15141A"/>
                </a:solidFill>
                <a:latin typeface="ArialMT"/>
              </a:rPr>
              <a:t>almost absolute security of property and of person</a:t>
            </a:r>
            <a:r>
              <a:rPr lang="en-US" dirty="0">
                <a:solidFill>
                  <a:srgbClr val="15141A"/>
                </a:solidFill>
                <a:latin typeface="ArialMT"/>
              </a:rPr>
              <a:t>.” (1971a: 9)</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kern="1200" cap="none" spc="0" normalizeH="0" noProof="0" dirty="0">
              <a:ln>
                <a:noFill/>
              </a:ln>
              <a:solidFill>
                <a:srgbClr val="15141A"/>
              </a:solidFill>
              <a:effectLst/>
              <a:uLnTx/>
              <a:uFillTx/>
              <a:latin typeface="ArialMT"/>
              <a:ea typeface="+mn-ea"/>
              <a:cs typeface="+mn-cs"/>
            </a:endParaRPr>
          </a:p>
          <a:p>
            <a:pPr algn="l"/>
            <a:endParaRPr lang="en-US" dirty="0"/>
          </a:p>
        </p:txBody>
      </p:sp>
    </p:spTree>
    <p:extLst>
      <p:ext uri="{BB962C8B-B14F-4D97-AF65-F5344CB8AC3E}">
        <p14:creationId xmlns:p14="http://schemas.microsoft.com/office/powerpoint/2010/main" val="3512218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161FC-7890-100F-0B3A-694EDE2FF0C1}"/>
              </a:ext>
            </a:extLst>
          </p:cNvPr>
          <p:cNvSpPr>
            <a:spLocks noGrp="1"/>
          </p:cNvSpPr>
          <p:nvPr>
            <p:ph type="title"/>
          </p:nvPr>
        </p:nvSpPr>
        <p:spPr>
          <a:xfrm>
            <a:off x="711201" y="365126"/>
            <a:ext cx="10955866" cy="933587"/>
          </a:xfrm>
        </p:spPr>
        <p:txBody>
          <a:bodyPr>
            <a:normAutofit/>
          </a:bodyPr>
          <a:lstStyle/>
          <a:p>
            <a:r>
              <a:rPr lang="en-US" sz="4400" dirty="0">
                <a:effectLst/>
                <a:latin typeface="Century731BT-RomanA"/>
                <a:ea typeface="Aptos" panose="020B0004020202020204" pitchFamily="34" charset="0"/>
                <a:cs typeface="Century731BT-RomanA"/>
              </a:rPr>
              <a:t> Adam Smith: on Government Support</a:t>
            </a:r>
            <a:endParaRPr lang="en-US" dirty="0"/>
          </a:p>
        </p:txBody>
      </p:sp>
      <p:sp>
        <p:nvSpPr>
          <p:cNvPr id="3" name="Content Placeholder 2">
            <a:extLst>
              <a:ext uri="{FF2B5EF4-FFF2-40B4-BE49-F238E27FC236}">
                <a16:creationId xmlns:a16="http://schemas.microsoft.com/office/drawing/2014/main" id="{A199B47C-B7DC-241C-95D3-8EB65699BB14}"/>
              </a:ext>
            </a:extLst>
          </p:cNvPr>
          <p:cNvSpPr>
            <a:spLocks noGrp="1"/>
          </p:cNvSpPr>
          <p:nvPr>
            <p:ph idx="1"/>
          </p:nvPr>
        </p:nvSpPr>
        <p:spPr>
          <a:xfrm>
            <a:off x="477079" y="1417982"/>
            <a:ext cx="11494788" cy="5074891"/>
          </a:xfrm>
        </p:spPr>
        <p:txBody>
          <a:bodyPr>
            <a:normAutofit/>
          </a:bodyPr>
          <a:lstStyle/>
          <a:p>
            <a:pPr marL="0" marR="0">
              <a:lnSpc>
                <a:spcPct val="107000"/>
              </a:lnSpc>
              <a:spcBef>
                <a:spcPts val="0"/>
              </a:spcBef>
              <a:spcAft>
                <a:spcPts val="0"/>
              </a:spcAft>
            </a:pPr>
            <a:r>
              <a:rPr lang="en-US" sz="3200" dirty="0">
                <a:effectLst/>
                <a:latin typeface="Century731BT-RomanA"/>
                <a:ea typeface="Aptos" panose="020B0004020202020204" pitchFamily="34" charset="0"/>
                <a:cs typeface="Century731BT-RomanA"/>
              </a:rPr>
              <a:t>“The acquisition of valuable and extensive property, therefore, </a:t>
            </a:r>
            <a:r>
              <a:rPr lang="en-US" sz="3200" b="1" dirty="0">
                <a:effectLst/>
                <a:latin typeface="Century731BT-RomanA"/>
                <a:ea typeface="Aptos" panose="020B0004020202020204" pitchFamily="34" charset="0"/>
                <a:cs typeface="Century731BT-RomanA"/>
              </a:rPr>
              <a:t>necessarily requires the establishment of civil government</a:t>
            </a:r>
            <a:r>
              <a:rPr lang="en-US" sz="3200" dirty="0">
                <a:effectLst/>
                <a:latin typeface="Century731BT-RomanA"/>
                <a:ea typeface="Aptos" panose="020B0004020202020204" pitchFamily="34" charset="0"/>
                <a:cs typeface="Century731BT-RomanA"/>
              </a:rPr>
              <a:t>.”</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3200" dirty="0">
                <a:effectLst/>
                <a:latin typeface="Century731BT-RomanA"/>
                <a:ea typeface="Aptos" panose="020B0004020202020204" pitchFamily="34" charset="0"/>
                <a:cs typeface="Century731BT-RomanA"/>
              </a:rPr>
              <a:t>“Wherever there is great property, there is great inequality.”</a:t>
            </a:r>
            <a:r>
              <a:rPr lang="en-US" sz="3200" dirty="0">
                <a:effectLst/>
                <a:latin typeface="CIDFont+F1"/>
                <a:ea typeface="Aptos" panose="020B0004020202020204" pitchFamily="34" charset="0"/>
                <a:cs typeface="CIDFont+F1"/>
              </a:rPr>
              <a:t> </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3200" dirty="0">
                <a:effectLst/>
                <a:latin typeface="Century731BT-RomanA"/>
                <a:ea typeface="Aptos" panose="020B0004020202020204" pitchFamily="34" charset="0"/>
                <a:cs typeface="Century731BT-RomanA"/>
              </a:rPr>
              <a:t>“Civil government, so far as it is instituted</a:t>
            </a:r>
            <a:r>
              <a:rPr lang="en-US" sz="3200" dirty="0">
                <a:effectLst/>
                <a:latin typeface="CIDFont+F1"/>
                <a:ea typeface="Aptos" panose="020B0004020202020204" pitchFamily="34" charset="0"/>
                <a:cs typeface="CIDFont+F1"/>
              </a:rPr>
              <a:t> </a:t>
            </a:r>
            <a:r>
              <a:rPr lang="en-US" sz="3200" dirty="0">
                <a:effectLst/>
                <a:latin typeface="Century731BT-RomanA"/>
                <a:ea typeface="Aptos" panose="020B0004020202020204" pitchFamily="34" charset="0"/>
                <a:cs typeface="Century731BT-RomanA"/>
              </a:rPr>
              <a:t>for the security of property, </a:t>
            </a:r>
            <a:r>
              <a:rPr lang="en-US" sz="3200" b="1" dirty="0">
                <a:effectLst/>
                <a:latin typeface="Century731BT-RomanA"/>
                <a:ea typeface="Aptos" panose="020B0004020202020204" pitchFamily="34" charset="0"/>
                <a:cs typeface="Century731BT-RomanA"/>
              </a:rPr>
              <a:t>is in reality instituted for the </a:t>
            </a:r>
            <a:r>
              <a:rPr lang="en-US" sz="3200" b="1" dirty="0" err="1">
                <a:effectLst/>
                <a:latin typeface="Century731BT-RomanA"/>
                <a:ea typeface="Aptos" panose="020B0004020202020204" pitchFamily="34" charset="0"/>
                <a:cs typeface="Century731BT-RomanA"/>
              </a:rPr>
              <a:t>defence</a:t>
            </a:r>
            <a:r>
              <a:rPr lang="en-US" sz="3200" b="1" dirty="0">
                <a:effectLst/>
                <a:latin typeface="CIDFont+F1"/>
                <a:ea typeface="Aptos" panose="020B0004020202020204" pitchFamily="34" charset="0"/>
                <a:cs typeface="CIDFont+F1"/>
              </a:rPr>
              <a:t> </a:t>
            </a:r>
            <a:r>
              <a:rPr lang="en-US" sz="3200" b="1" dirty="0">
                <a:effectLst/>
                <a:latin typeface="Century731BT-RomanA"/>
                <a:ea typeface="Aptos" panose="020B0004020202020204" pitchFamily="34" charset="0"/>
                <a:cs typeface="Century731BT-RomanA"/>
              </a:rPr>
              <a:t>of the rich against the poor, or of those who have some property</a:t>
            </a:r>
            <a:r>
              <a:rPr lang="en-US" sz="3200" b="1" dirty="0">
                <a:effectLst/>
                <a:latin typeface="CIDFont+F1"/>
                <a:ea typeface="Aptos" panose="020B0004020202020204" pitchFamily="34" charset="0"/>
                <a:cs typeface="CIDFont+F1"/>
              </a:rPr>
              <a:t> </a:t>
            </a:r>
            <a:r>
              <a:rPr lang="en-US" sz="3200" b="1" dirty="0">
                <a:effectLst/>
                <a:latin typeface="Century731BT-RomanA"/>
                <a:ea typeface="Aptos" panose="020B0004020202020204" pitchFamily="34" charset="0"/>
                <a:cs typeface="Century731BT-RomanA"/>
              </a:rPr>
              <a:t>against those who have none at all</a:t>
            </a:r>
            <a:r>
              <a:rPr lang="en-US" sz="3200" dirty="0">
                <a:effectLst/>
                <a:latin typeface="Century731BT-RomanA"/>
                <a:ea typeface="Aptos" panose="020B0004020202020204" pitchFamily="34" charset="0"/>
                <a:cs typeface="Century731BT-RomanA"/>
              </a:rPr>
              <a:t>.”</a:t>
            </a:r>
          </a:p>
          <a:p>
            <a:pPr marL="0" marR="0">
              <a:lnSpc>
                <a:spcPct val="107000"/>
              </a:lnSpc>
              <a:spcBef>
                <a:spcPts val="0"/>
              </a:spcBef>
              <a:spcAft>
                <a:spcPts val="0"/>
              </a:spcAft>
            </a:pPr>
            <a:endParaRPr lang="en-US" sz="3200" dirty="0">
              <a:effectLst/>
              <a:latin typeface="Century731BT-RomanA"/>
              <a:ea typeface="Aptos" panose="020B0004020202020204" pitchFamily="34" charset="0"/>
              <a:cs typeface="Century731BT-RomanA"/>
            </a:endParaRPr>
          </a:p>
        </p:txBody>
      </p:sp>
    </p:spTree>
    <p:extLst>
      <p:ext uri="{BB962C8B-B14F-4D97-AF65-F5344CB8AC3E}">
        <p14:creationId xmlns:p14="http://schemas.microsoft.com/office/powerpoint/2010/main" val="1755131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7C315-75E9-C096-8311-A2B348F8858D}"/>
              </a:ext>
            </a:extLst>
          </p:cNvPr>
          <p:cNvSpPr>
            <a:spLocks noGrp="1"/>
          </p:cNvSpPr>
          <p:nvPr>
            <p:ph type="title"/>
          </p:nvPr>
        </p:nvSpPr>
        <p:spPr>
          <a:xfrm>
            <a:off x="838200" y="365125"/>
            <a:ext cx="10515600" cy="671195"/>
          </a:xfrm>
        </p:spPr>
        <p:txBody>
          <a:bodyPr>
            <a:normAutofit fontScale="90000"/>
          </a:bodyPr>
          <a:lstStyle/>
          <a:p>
            <a:r>
              <a:rPr lang="en-US" dirty="0">
                <a:latin typeface="Century731BT-RomanA"/>
                <a:ea typeface="Aptos" panose="020B0004020202020204" pitchFamily="34" charset="0"/>
                <a:cs typeface="Century731BT-RomanA"/>
              </a:rPr>
              <a:t> Adam Smith: Domestic Investment </a:t>
            </a:r>
            <a:endParaRPr lang="en-US" dirty="0"/>
          </a:p>
        </p:txBody>
      </p:sp>
      <p:sp>
        <p:nvSpPr>
          <p:cNvPr id="3" name="Content Placeholder 2">
            <a:extLst>
              <a:ext uri="{FF2B5EF4-FFF2-40B4-BE49-F238E27FC236}">
                <a16:creationId xmlns:a16="http://schemas.microsoft.com/office/drawing/2014/main" id="{80C77BD0-B8DB-578D-2BD7-418E315E42AE}"/>
              </a:ext>
            </a:extLst>
          </p:cNvPr>
          <p:cNvSpPr>
            <a:spLocks noGrp="1"/>
          </p:cNvSpPr>
          <p:nvPr>
            <p:ph idx="1"/>
          </p:nvPr>
        </p:nvSpPr>
        <p:spPr>
          <a:xfrm>
            <a:off x="377953" y="1121664"/>
            <a:ext cx="11106912" cy="5559552"/>
          </a:xfrm>
        </p:spPr>
        <p:txBody>
          <a:bodyPr>
            <a:normAutofit fontScale="62500" lnSpcReduction="20000"/>
          </a:bodyPr>
          <a:lstStyle/>
          <a:p>
            <a:pPr marL="0">
              <a:lnSpc>
                <a:spcPct val="127000"/>
              </a:lnSpc>
              <a:spcBef>
                <a:spcPts val="0"/>
              </a:spcBef>
            </a:pPr>
            <a:r>
              <a:rPr lang="en-US" sz="3800" dirty="0">
                <a:latin typeface="Century731BT-RomanA"/>
              </a:rPr>
              <a:t>“As every individual, therefore, </a:t>
            </a:r>
            <a:r>
              <a:rPr lang="en-US" sz="3800" dirty="0" err="1">
                <a:latin typeface="Century731BT-RomanA"/>
              </a:rPr>
              <a:t>endeavours</a:t>
            </a:r>
            <a:r>
              <a:rPr lang="en-US" sz="3800" dirty="0">
                <a:latin typeface="Century731BT-RomanA"/>
              </a:rPr>
              <a:t> as much as he can both </a:t>
            </a:r>
            <a:r>
              <a:rPr lang="en-US" sz="3800" b="1" dirty="0">
                <a:latin typeface="Century731BT-RomanA"/>
              </a:rPr>
              <a:t>to employ his capital in the support of domestic industry, and so to direct </a:t>
            </a:r>
            <a:r>
              <a:rPr lang="en-US" sz="3800" dirty="0">
                <a:latin typeface="Century731BT-RomanA"/>
              </a:rPr>
              <a:t>that industry that its produce may be of the greatest value; …</a:t>
            </a:r>
          </a:p>
          <a:p>
            <a:pPr marL="0">
              <a:lnSpc>
                <a:spcPct val="127000"/>
              </a:lnSpc>
              <a:spcBef>
                <a:spcPts val="0"/>
              </a:spcBef>
            </a:pPr>
            <a:r>
              <a:rPr lang="en-US" sz="3800" dirty="0">
                <a:latin typeface="Century731BT-RomanA"/>
              </a:rPr>
              <a:t>By preferring the support of domestic to that of foreign industry, </a:t>
            </a:r>
            <a:r>
              <a:rPr lang="en-US" sz="3800" b="1" dirty="0">
                <a:latin typeface="Century731BT-RomanA"/>
              </a:rPr>
              <a:t>he intends only his own security</a:t>
            </a:r>
            <a:r>
              <a:rPr lang="en-US" sz="3800" dirty="0">
                <a:latin typeface="Century731BT-RomanA"/>
              </a:rPr>
              <a:t>; and by directing that industry in such a manner as its produce may be of the greatest value, he intends only his own gain,”</a:t>
            </a:r>
          </a:p>
          <a:p>
            <a:pPr marL="0">
              <a:lnSpc>
                <a:spcPct val="127000"/>
              </a:lnSpc>
              <a:spcBef>
                <a:spcPts val="0"/>
              </a:spcBef>
            </a:pPr>
            <a:endParaRPr lang="en-US" sz="3800" dirty="0">
              <a:latin typeface="Century731BT-RomanA"/>
            </a:endParaRPr>
          </a:p>
          <a:p>
            <a:pPr marL="0">
              <a:lnSpc>
                <a:spcPct val="127000"/>
              </a:lnSpc>
              <a:spcBef>
                <a:spcPts val="0"/>
              </a:spcBef>
            </a:pPr>
            <a:r>
              <a:rPr lang="en-US" sz="3800" dirty="0">
                <a:latin typeface="Century731BT-RomanA"/>
              </a:rPr>
              <a:t>Smith then adds as an afterthought: “and he is in this, as in many other cases, </a:t>
            </a:r>
            <a:r>
              <a:rPr lang="en-US" sz="3800" b="1" dirty="0">
                <a:latin typeface="Century731BT-RomanA"/>
              </a:rPr>
              <a:t>led by an invisible hand </a:t>
            </a:r>
            <a:r>
              <a:rPr lang="en-US" sz="3800" dirty="0">
                <a:latin typeface="Century731BT-RomanA"/>
              </a:rPr>
              <a:t>to promote an end which was no part of his intention. Nor is it always the worse for the society that it was no part of it. By pursuing his own interest he frequently promotes that of the society more effectually than when he really intends to promote it.”</a:t>
            </a:r>
          </a:p>
          <a:p>
            <a:pPr marL="0">
              <a:lnSpc>
                <a:spcPct val="127000"/>
              </a:lnSpc>
              <a:spcBef>
                <a:spcPts val="0"/>
              </a:spcBef>
            </a:pPr>
            <a:r>
              <a:rPr lang="en-US" sz="3800" dirty="0">
                <a:latin typeface="Century731BT-RomanA"/>
              </a:rPr>
              <a:t>Is Government the “invisible hand”?</a:t>
            </a:r>
          </a:p>
          <a:p>
            <a:endParaRPr lang="en-US" dirty="0"/>
          </a:p>
        </p:txBody>
      </p:sp>
    </p:spTree>
    <p:extLst>
      <p:ext uri="{BB962C8B-B14F-4D97-AF65-F5344CB8AC3E}">
        <p14:creationId xmlns:p14="http://schemas.microsoft.com/office/powerpoint/2010/main" val="4154374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62E99-2958-D0F9-FA57-9C230797BC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26716D-DB7B-A017-0442-544BF31FDD80}"/>
              </a:ext>
            </a:extLst>
          </p:cNvPr>
          <p:cNvSpPr>
            <a:spLocks noGrp="1"/>
          </p:cNvSpPr>
          <p:nvPr>
            <p:ph type="title"/>
          </p:nvPr>
        </p:nvSpPr>
        <p:spPr>
          <a:xfrm>
            <a:off x="548368" y="195943"/>
            <a:ext cx="11095263" cy="595993"/>
          </a:xfrm>
        </p:spPr>
        <p:txBody>
          <a:bodyPr>
            <a:normAutofit fontScale="90000"/>
          </a:bodyPr>
          <a:lstStyle/>
          <a:p>
            <a:r>
              <a:rPr lang="en-US" sz="4000" dirty="0"/>
              <a:t> Keynes: Keep finance Domestic</a:t>
            </a:r>
          </a:p>
        </p:txBody>
      </p:sp>
      <p:sp>
        <p:nvSpPr>
          <p:cNvPr id="3" name="Content Placeholder 2">
            <a:extLst>
              <a:ext uri="{FF2B5EF4-FFF2-40B4-BE49-F238E27FC236}">
                <a16:creationId xmlns:a16="http://schemas.microsoft.com/office/drawing/2014/main" id="{6B2F11CC-AC24-FAAC-4274-3CAA7509425F}"/>
              </a:ext>
            </a:extLst>
          </p:cNvPr>
          <p:cNvSpPr>
            <a:spLocks noGrp="1"/>
          </p:cNvSpPr>
          <p:nvPr>
            <p:ph idx="1"/>
          </p:nvPr>
        </p:nvSpPr>
        <p:spPr>
          <a:xfrm>
            <a:off x="130629" y="979714"/>
            <a:ext cx="11895364" cy="5682343"/>
          </a:xfrm>
        </p:spPr>
        <p:txBody>
          <a:bodyPr>
            <a:normAutofit fontScale="250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5600" b="1" dirty="0">
                <a:latin typeface="+mj-lt"/>
              </a:rPr>
              <a:t>“I sympathize, therefore, with those who would minimize, rather than with those who would maximize, economic entanglement among nations….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5600" b="1" dirty="0">
                <a:latin typeface="+mj-lt"/>
              </a:rPr>
              <a:t>above all, let finance be  primarily national. </a:t>
            </a:r>
            <a:r>
              <a:rPr kumimoji="0" lang="en-US" sz="3400" b="1" i="0" u="none" strike="noStrike" kern="1200" cap="none" spc="0" normalizeH="0" baseline="0" noProof="0" dirty="0">
                <a:ln>
                  <a:noFill/>
                </a:ln>
                <a:solidFill>
                  <a:prstClr val="black"/>
                </a:solidFill>
                <a:effectLst/>
                <a:uLnTx/>
                <a:uFillTx/>
                <a:latin typeface="+mj-lt"/>
                <a:ea typeface="+mn-ea"/>
                <a:cs typeface="+mn-cs"/>
                <a:hlinkClick r:id="rId2"/>
              </a:rPr>
              <a:t>“National Self-Sufficiency</a:t>
            </a:r>
            <a:r>
              <a:rPr kumimoji="0" lang="en-US" sz="3400" b="1" i="0" u="none" strike="noStrike" kern="1200" cap="none" spc="0" normalizeH="0" baseline="0" noProof="0" dirty="0">
                <a:ln>
                  <a:noFill/>
                </a:ln>
                <a:solidFill>
                  <a:prstClr val="black"/>
                </a:solidFill>
                <a:effectLst/>
                <a:uLnTx/>
                <a:uFillTx/>
                <a:latin typeface="+mj-lt"/>
                <a:ea typeface="+mn-ea"/>
                <a:cs typeface="+mn-cs"/>
              </a:rPr>
              <a:t>,” Yale Review, </a:t>
            </a:r>
            <a:r>
              <a:rPr kumimoji="0" lang="en-US" sz="3400" b="0" i="0" u="none" strike="noStrike" kern="1200" cap="none" spc="0" normalizeH="0" baseline="0" noProof="0" dirty="0">
                <a:ln>
                  <a:noFill/>
                </a:ln>
                <a:solidFill>
                  <a:prstClr val="black"/>
                </a:solidFill>
                <a:effectLst/>
                <a:uLnTx/>
                <a:uFillTx/>
                <a:latin typeface="+mj-lt"/>
                <a:ea typeface="+mn-ea"/>
                <a:cs typeface="+mn-cs"/>
              </a:rPr>
              <a:t>July 1, 1933</a:t>
            </a:r>
            <a:endParaRPr lang="en-US" sz="3400" b="1" dirty="0">
              <a:latin typeface="+mj-lt"/>
            </a:endParaRPr>
          </a:p>
          <a:p>
            <a:pPr indent="-457200">
              <a:lnSpc>
                <a:spcPct val="120000"/>
              </a:lnSpc>
              <a:defRPr/>
            </a:pPr>
            <a:r>
              <a:rPr lang="en-GB" sz="5600" dirty="0">
                <a:latin typeface="Times New Roman" panose="02020603050405020304" pitchFamily="18" charset="0"/>
                <a:ea typeface="Times New Roman" panose="02020603050405020304" pitchFamily="18" charset="0"/>
              </a:rPr>
              <a:t> “During the nineteenth century and up to 1914 the flow of capital funds had been directed from the creditor to the debtor countries, which broadly corresponded to the older and the newer countries, and served at the same time to keep the balance of international payments in equilibrium and to develop resources in undeveloped lands” </a:t>
            </a:r>
            <a:r>
              <a:rPr lang="en-US" sz="5600" dirty="0">
                <a:latin typeface="+mj-lt"/>
              </a:rPr>
              <a:t>…. </a:t>
            </a:r>
            <a:r>
              <a:rPr lang="en-US" sz="5600" dirty="0" err="1">
                <a:latin typeface="+mj-lt"/>
              </a:rPr>
              <a:t>i</a:t>
            </a:r>
            <a:r>
              <a:rPr kumimoji="0" lang="en-GB" sz="5600" i="0" u="none" strike="noStrike" kern="1200" cap="none" spc="0" normalizeH="0" baseline="0" noProof="0" dirty="0">
                <a:ln>
                  <a:noFill/>
                </a:ln>
                <a:solidFill>
                  <a:prstClr val="black"/>
                </a:solidFill>
                <a:effectLst/>
                <a:uLnTx/>
                <a:uFillTx/>
                <a:latin typeface="+mj-lt"/>
                <a:ea typeface="Times New Roman" panose="02020603050405020304" pitchFamily="18" charset="0"/>
                <a:cs typeface="+mn-cs"/>
              </a:rPr>
              <a:t>n the 20th century, “capital funds flowed from countries of which the balance of trade was adverse into countries where it was favourable. This became, in the end, the major cause of instability.” … “nothing is more certain than that the movement of capital funds must be regulated” (Keynes 1980, 31). </a:t>
            </a:r>
            <a:endParaRPr kumimoji="0" lang="en-US" sz="5600" i="0" u="none" strike="noStrike" kern="1200" cap="none" spc="0" normalizeH="0" baseline="0" noProof="0" dirty="0">
              <a:ln>
                <a:noFill/>
              </a:ln>
              <a:solidFill>
                <a:prstClr val="black"/>
              </a:solidFill>
              <a:effectLst/>
              <a:uLnTx/>
              <a:uFillTx/>
              <a:latin typeface="+mj-lt"/>
              <a:ea typeface="Times New Roman" panose="02020603050405020304" pitchFamily="18" charset="0"/>
              <a:cs typeface="+mn-cs"/>
            </a:endParaRPr>
          </a:p>
          <a:p>
            <a:pPr indent="-457200">
              <a:lnSpc>
                <a:spcPct val="120000"/>
              </a:lnSpc>
              <a:defRPr/>
            </a:pPr>
            <a:r>
              <a:rPr kumimoji="0" lang="en-GB" sz="5600" b="0" i="0" u="none" strike="noStrike" kern="1200" cap="none" spc="0" normalizeH="0" baseline="0" noProof="0" dirty="0">
                <a:ln>
                  <a:noFill/>
                </a:ln>
                <a:solidFill>
                  <a:prstClr val="black"/>
                </a:solidFill>
                <a:effectLst/>
                <a:uLnTx/>
                <a:uFillTx/>
                <a:latin typeface="+mj-lt"/>
                <a:ea typeface="Times New Roman" panose="02020603050405020304" pitchFamily="18" charset="0"/>
                <a:cs typeface="+mn-cs"/>
              </a:rPr>
              <a:t>“It is, therefore, a serious question whether it is right to adopt an international standard, which will allow an extreme mobility and sensitiveness of foreign lending, whilst the remaining elements of the economic complex remain exceedingly rigid. If it were as easy to put wages up and down as it is to put bank rate up and down, well and good. But this is not the actual situation. </a:t>
            </a:r>
          </a:p>
          <a:p>
            <a:pPr indent="-457200">
              <a:lnSpc>
                <a:spcPct val="120000"/>
              </a:lnSpc>
              <a:defRPr/>
            </a:pPr>
            <a:r>
              <a:rPr kumimoji="0" lang="en-GB" sz="5600" i="0" u="none" strike="noStrike" kern="1200" cap="none" spc="0" normalizeH="0" baseline="0" noProof="0" dirty="0">
                <a:ln>
                  <a:noFill/>
                </a:ln>
                <a:solidFill>
                  <a:prstClr val="black"/>
                </a:solidFill>
                <a:effectLst/>
                <a:uLnTx/>
                <a:uFillTx/>
                <a:latin typeface="+mj-lt"/>
                <a:ea typeface="Times New Roman" panose="02020603050405020304" pitchFamily="18" charset="0"/>
                <a:cs typeface="+mn-cs"/>
              </a:rPr>
              <a:t>A change in international financial conditions or in the wind and weather of speculative sentiment may alter the volume of foreign lending, if nothing is done to counteract it, by tens of millions in a few weeks. Yet there is no possibility of rapidly altering the balance of imports and exports to correspond” (Keynes 1971, 300).</a:t>
            </a:r>
            <a:endParaRPr lang="en-US" sz="5600" dirty="0">
              <a:latin typeface="+mj-lt"/>
            </a:endParaRPr>
          </a:p>
          <a:p>
            <a:pPr indent="-457200">
              <a:lnSpc>
                <a:spcPct val="120000"/>
              </a:lnSpc>
              <a:defRPr/>
            </a:pPr>
            <a:r>
              <a:rPr lang="en-US" sz="5600" dirty="0">
                <a:solidFill>
                  <a:prstClr val="black"/>
                </a:solidFill>
                <a:latin typeface="+mj-lt"/>
              </a:rPr>
              <a:t>Advisable domestic policies might often be easier to compass, if the phenomenon known as “the flight of capital” could be ruled out. The divorce between ownership and the real responsibility of management is serious within a country, when, as a result of joint stock enterprise, ownership is broken up among innumerable individuals who buy their interest to-day and sell it tomorrow and lack altogether both knowledge and responsibility towards what they momentarily own. </a:t>
            </a:r>
          </a:p>
          <a:p>
            <a:pPr indent="-457200">
              <a:lnSpc>
                <a:spcPct val="120000"/>
              </a:lnSpc>
              <a:defRPr/>
            </a:pPr>
            <a:r>
              <a:rPr lang="en-US" sz="5600" dirty="0">
                <a:solidFill>
                  <a:prstClr val="black"/>
                </a:solidFill>
                <a:latin typeface="+mj-lt"/>
              </a:rPr>
              <a:t>There may be some financial calculation which shows it to be advantageous that my savings should be invested in whatever quarter of the habitable globe shows the greatest marginal efficiency of capital or the highest rate of interest. But when the same principle is applied internationally, it is, in times of stress, intolerable—I am irresponsible towards what I own and those who operate what I own are irresponsible towards me….</a:t>
            </a:r>
          </a:p>
          <a:p>
            <a:pPr indent="-457200">
              <a:lnSpc>
                <a:spcPct val="120000"/>
              </a:lnSpc>
              <a:defRPr/>
            </a:pPr>
            <a:r>
              <a:rPr lang="en-US" sz="5600" dirty="0">
                <a:solidFill>
                  <a:prstClr val="black"/>
                </a:solidFill>
                <a:latin typeface="+mj-lt"/>
              </a:rPr>
              <a:t>But experience is accumulating that remoteness between ownership and operation is an evil in the relations among men, likely or certain in the long run to set up strains and enmities which will bring to nought the financial calculation.”</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US" sz="3300" b="0" i="0" u="none" strike="noStrike" kern="1200" cap="none" spc="0" normalizeH="0" baseline="0" noProof="0" dirty="0">
              <a:ln>
                <a:noFill/>
              </a:ln>
              <a:solidFill>
                <a:prstClr val="black"/>
              </a:solidFill>
              <a:effectLst/>
              <a:uLnTx/>
              <a:uFillTx/>
              <a:latin typeface="+mj-lt"/>
              <a:ea typeface="+mn-ea"/>
              <a:cs typeface="+mn-cs"/>
            </a:endParaRPr>
          </a:p>
        </p:txBody>
      </p:sp>
    </p:spTree>
    <p:extLst>
      <p:ext uri="{BB962C8B-B14F-4D97-AF65-F5344CB8AC3E}">
        <p14:creationId xmlns:p14="http://schemas.microsoft.com/office/powerpoint/2010/main" val="3102113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8A3F1-BC38-1446-B31B-EEB3FA2F8E18}"/>
              </a:ext>
            </a:extLst>
          </p:cNvPr>
          <p:cNvSpPr>
            <a:spLocks noGrp="1"/>
          </p:cNvSpPr>
          <p:nvPr>
            <p:ph type="title"/>
          </p:nvPr>
        </p:nvSpPr>
        <p:spPr>
          <a:xfrm>
            <a:off x="485775" y="161925"/>
            <a:ext cx="10868025" cy="485775"/>
          </a:xfrm>
        </p:spPr>
        <p:txBody>
          <a:bodyPr>
            <a:normAutofit fontScale="90000"/>
          </a:bodyPr>
          <a:lstStyle/>
          <a:p>
            <a:r>
              <a:rPr lang="en-US" sz="3200" dirty="0"/>
              <a:t> Keynes on financialization and Imperium</a:t>
            </a:r>
          </a:p>
        </p:txBody>
      </p:sp>
      <p:sp>
        <p:nvSpPr>
          <p:cNvPr id="3" name="Content Placeholder 2">
            <a:extLst>
              <a:ext uri="{FF2B5EF4-FFF2-40B4-BE49-F238E27FC236}">
                <a16:creationId xmlns:a16="http://schemas.microsoft.com/office/drawing/2014/main" id="{58100A90-5B07-1B7E-729F-CBABB224249A}"/>
              </a:ext>
            </a:extLst>
          </p:cNvPr>
          <p:cNvSpPr>
            <a:spLocks noGrp="1"/>
          </p:cNvSpPr>
          <p:nvPr>
            <p:ph idx="1"/>
          </p:nvPr>
        </p:nvSpPr>
        <p:spPr>
          <a:xfrm>
            <a:off x="152400" y="647700"/>
            <a:ext cx="11791950" cy="5972175"/>
          </a:xfrm>
        </p:spPr>
        <p:txBody>
          <a:bodyPr>
            <a:normAutofit/>
          </a:bodyPr>
          <a:lstStyle/>
          <a:p>
            <a:pPr>
              <a:lnSpc>
                <a:spcPct val="100000"/>
              </a:lnSpc>
              <a:spcBef>
                <a:spcPts val="0"/>
              </a:spcBef>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The nineteenth century carried to extravagant lengths the criterion of … “the financial results,” as a test of the advisability of any course of action sponsored by private or by collective action. The whole conduct of life was made into a sort of parody of an accountant’s nightmare. </a:t>
            </a:r>
          </a:p>
          <a:p>
            <a:pPr>
              <a:lnSpc>
                <a:spcPct val="100000"/>
              </a:lnSpc>
              <a:spcBef>
                <a:spcPts val="0"/>
              </a:spcBef>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Instead of using their vastly increased material and technical resources to build a wonder city, the men of the nineteenth century built slums; and they thought it right and advisable …because slums, on the test of private enterprise, “paid,” whereas the wonder city would … have been an act of foolish extravagance, which would, in … financial fashion, have “mortgaged the future”—though how the construction to-day of great and glorious works can impoverish the future, no man can see until his mind is beset by false analogies from an irrelevant accountancy. </a:t>
            </a:r>
          </a:p>
          <a:p>
            <a:pPr>
              <a:lnSpc>
                <a:spcPct val="100000"/>
              </a:lnSpc>
              <a:spcBef>
                <a:spcPts val="0"/>
              </a:spcBef>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Even to-day I spend my time …in trying to persuade my countrymen that the nation as a whole will assuredly be richer if unemployed men and machines are used to build much needed houses than if they are supported in idleness. For the minds of this generation are still so beclouded by bogus calculations that they distrust conclusions which should be obvious, out of a reliance on a system of financial accounting which casts doubt on whether such an operation will “pay.”</a:t>
            </a:r>
          </a:p>
          <a:p>
            <a:pPr>
              <a:lnSpc>
                <a:spcPct val="100000"/>
              </a:lnSpc>
              <a:spcBef>
                <a:spcPts val="0"/>
              </a:spcBef>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 We have to remain poor because it does not “pay” to be rich. We have to live in hovels, not because we cannot build palaces but because we cannot “afford” them. …</a:t>
            </a:r>
          </a:p>
          <a:p>
            <a:pPr>
              <a:lnSpc>
                <a:spcPct val="100000"/>
              </a:lnSpc>
              <a:spcBef>
                <a:spcPts val="0"/>
              </a:spcBef>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We destroy the …countryside because the unappropriated splendors of nature have no economic value. we …ruin the tillers of the soil and destroy the age long human traditions attendant on husbandry, if we could get a loaf of bread thereby a tenth of a penny cheaper. “</a:t>
            </a:r>
          </a:p>
          <a:p>
            <a:pPr marL="0" indent="0">
              <a:lnSpc>
                <a:spcPct val="100000"/>
              </a:lnSpc>
              <a:spcBef>
                <a:spcPts val="0"/>
              </a:spcBef>
              <a:buNone/>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endParaRPr lang="en-US" dirty="0"/>
          </a:p>
        </p:txBody>
      </p:sp>
    </p:spTree>
    <p:extLst>
      <p:ext uri="{BB962C8B-B14F-4D97-AF65-F5344CB8AC3E}">
        <p14:creationId xmlns:p14="http://schemas.microsoft.com/office/powerpoint/2010/main" val="3486335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2EA24-BACD-4169-E157-3AB4DB08618C}"/>
              </a:ext>
            </a:extLst>
          </p:cNvPr>
          <p:cNvSpPr>
            <a:spLocks noGrp="1"/>
          </p:cNvSpPr>
          <p:nvPr>
            <p:ph type="title"/>
          </p:nvPr>
        </p:nvSpPr>
        <p:spPr>
          <a:xfrm>
            <a:off x="838200" y="169183"/>
            <a:ext cx="10515600" cy="516617"/>
          </a:xfrm>
        </p:spPr>
        <p:txBody>
          <a:bodyPr>
            <a:normAutofit fontScale="90000"/>
          </a:bodyPr>
          <a:lstStyle/>
          <a:p>
            <a:r>
              <a:rPr lang="en-US" dirty="0"/>
              <a:t>Domestic “offensive v. defensive” finance</a:t>
            </a:r>
          </a:p>
        </p:txBody>
      </p:sp>
      <p:sp>
        <p:nvSpPr>
          <p:cNvPr id="3" name="Content Placeholder 2">
            <a:extLst>
              <a:ext uri="{FF2B5EF4-FFF2-40B4-BE49-F238E27FC236}">
                <a16:creationId xmlns:a16="http://schemas.microsoft.com/office/drawing/2014/main" id="{2A290B3B-7663-1841-50F1-C256FD4CEA20}"/>
              </a:ext>
            </a:extLst>
          </p:cNvPr>
          <p:cNvSpPr>
            <a:spLocks noGrp="1"/>
          </p:cNvSpPr>
          <p:nvPr>
            <p:ph idx="1"/>
          </p:nvPr>
        </p:nvSpPr>
        <p:spPr>
          <a:xfrm>
            <a:off x="106136" y="767444"/>
            <a:ext cx="11748407" cy="6090556"/>
          </a:xfrm>
        </p:spPr>
        <p:txBody>
          <a:bodyPr>
            <a:normAutofit fontScale="25000" lnSpcReduction="20000"/>
          </a:bodyPr>
          <a:lstStyle/>
          <a:p>
            <a:pPr marR="7120" algn="just"/>
            <a:r>
              <a:rPr lang="en-US" sz="8000" dirty="0">
                <a:solidFill>
                  <a:prstClr val="black"/>
                </a:solidFill>
                <a:latin typeface="Aptos" panose="02110004020202020204"/>
              </a:rPr>
              <a:t>Divide government into a Capital and Current expenditure budget… the current expenditure budget would be kept broadly in balance “to preserve sound accounting, to measure efficiency, to maintain economy and to keep the public properly aware of what things cost” (Keynes, 1980, pp. 224–5).</a:t>
            </a:r>
          </a:p>
          <a:p>
            <a:pPr marR="7120" algn="just"/>
            <a:r>
              <a:rPr lang="en-US" sz="8000" dirty="0">
                <a:solidFill>
                  <a:prstClr val="black"/>
                </a:solidFill>
                <a:latin typeface="Aptos" panose="02110004020202020204"/>
              </a:rPr>
              <a:t>“aim at having a surplus on the Current budget, to transfer to the Capital Budget, thus gradually replacing dead-weight debt by productive or semi-productive debt. ... </a:t>
            </a:r>
            <a:r>
              <a:rPr lang="en-US" sz="8000" b="1" dirty="0">
                <a:solidFill>
                  <a:prstClr val="black"/>
                </a:solidFill>
                <a:latin typeface="Aptos" panose="02110004020202020204"/>
              </a:rPr>
              <a:t>I should not aim at attempting to compensate cyclical fluctuations by means of the current budget, I should leave this to the Capital budget</a:t>
            </a:r>
            <a:r>
              <a:rPr lang="en-US" sz="8000" dirty="0">
                <a:solidFill>
                  <a:prstClr val="black"/>
                </a:solidFill>
                <a:latin typeface="Aptos" panose="02110004020202020204"/>
              </a:rPr>
              <a:t>” (pp. 277–8). </a:t>
            </a:r>
          </a:p>
          <a:p>
            <a:pPr marR="7120" algn="just"/>
            <a:r>
              <a:rPr lang="en-US" sz="8000" dirty="0">
                <a:solidFill>
                  <a:prstClr val="black"/>
                </a:solidFill>
                <a:latin typeface="Aptos" panose="02110004020202020204"/>
              </a:rPr>
              <a:t>Capital expenditures should be largely self-financing and deal with counter-cyclical “offensive policy”. </a:t>
            </a:r>
          </a:p>
          <a:p>
            <a:pPr marR="7120" lvl="1" algn="just"/>
            <a:r>
              <a:rPr lang="en-US" sz="8000" dirty="0">
                <a:solidFill>
                  <a:prstClr val="black"/>
                </a:solidFill>
                <a:latin typeface="Aptos" panose="02110004020202020204"/>
              </a:rPr>
              <a:t>Over the long run, the government budget on both ordinary and capital account should be roughly in balance at a long-run unemployment of 3%-5%, although when demand fell off, the capital expenditures would increase, creating a temporary deficit which would be eliminated as the capital projects paid off in terms of higher tax receipts and surpluses on the ordinary budget.</a:t>
            </a:r>
          </a:p>
          <a:p>
            <a:pPr marR="7140" algn="just"/>
            <a:r>
              <a:rPr lang="en-US" sz="8000" dirty="0">
                <a:solidFill>
                  <a:prstClr val="black"/>
                </a:solidFill>
                <a:latin typeface="Aptos" panose="02110004020202020204"/>
              </a:rPr>
              <a:t>Long-term full employment in conditions of laissez-faire will require substantial government control of financing of investment in order to make investment a more stable proportion of national output.</a:t>
            </a:r>
          </a:p>
          <a:p>
            <a:pPr marR="7140" algn="just"/>
            <a:r>
              <a:rPr lang="en-US" sz="8000" dirty="0">
                <a:solidFill>
                  <a:prstClr val="black"/>
                </a:solidFill>
                <a:latin typeface="Aptos" panose="02110004020202020204"/>
              </a:rPr>
              <a:t>This process of government control should be undertaken through “semi-autonomous” public corporations and publicly owned joint stock corporations which are independent from direct government political intervention. The proportion of total investment which is subject to government control through the capital budget should be in the range of 7.5 percent to 20 percent of national income.</a:t>
            </a:r>
          </a:p>
          <a:p>
            <a:pPr marR="8920" algn="just"/>
            <a:r>
              <a:rPr lang="en-US" sz="8000" dirty="0">
                <a:solidFill>
                  <a:prstClr val="black"/>
                </a:solidFill>
                <a:latin typeface="Aptos" panose="02110004020202020204"/>
              </a:rPr>
              <a:t>Those current services and transfers which are provided by the state should be “technically social”, i.e. those which the private sector is unwilling and/or unable to provide in amounts and prices considered socially acceptable.</a:t>
            </a:r>
          </a:p>
          <a:p>
            <a:pPr marR="8920" algn="just"/>
            <a:r>
              <a:rPr lang="en-US" sz="8000" dirty="0">
                <a:solidFill>
                  <a:prstClr val="black"/>
                </a:solidFill>
                <a:latin typeface="Aptos" panose="02110004020202020204"/>
              </a:rPr>
              <a:t>All state services should cover all costs, capital charges and should not include on or off-budget subsidies.</a:t>
            </a:r>
          </a:p>
          <a:p>
            <a:endParaRPr lang="en-US" dirty="0"/>
          </a:p>
        </p:txBody>
      </p:sp>
    </p:spTree>
    <p:extLst>
      <p:ext uri="{BB962C8B-B14F-4D97-AF65-F5344CB8AC3E}">
        <p14:creationId xmlns:p14="http://schemas.microsoft.com/office/powerpoint/2010/main" val="920663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9950</TotalTime>
  <Words>7629</Words>
  <Application>Microsoft Office PowerPoint</Application>
  <PresentationFormat>Widescreen</PresentationFormat>
  <Paragraphs>324</Paragraphs>
  <Slides>30</Slides>
  <Notes>1</Notes>
  <HiddenSlides>1</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30</vt:i4>
      </vt:variant>
    </vt:vector>
  </HeadingPairs>
  <TitlesOfParts>
    <vt:vector size="43" baseType="lpstr">
      <vt:lpstr>Aptos</vt:lpstr>
      <vt:lpstr>Aptos Display</vt:lpstr>
      <vt:lpstr>Arial</vt:lpstr>
      <vt:lpstr>ArialMT</vt:lpstr>
      <vt:lpstr>Calibri</vt:lpstr>
      <vt:lpstr>Century731BT-RomanA</vt:lpstr>
      <vt:lpstr>CIDFont+F1</vt:lpstr>
      <vt:lpstr>Code</vt:lpstr>
      <vt:lpstr>Symbol</vt:lpstr>
      <vt:lpstr>Times New Roman</vt:lpstr>
      <vt:lpstr>Office Theme</vt:lpstr>
      <vt:lpstr>1_Office Theme</vt:lpstr>
      <vt:lpstr>2_Office Theme</vt:lpstr>
      <vt:lpstr>     The role of the State for solid economic growth </vt:lpstr>
      <vt:lpstr>The Limits on Economic Development</vt:lpstr>
      <vt:lpstr>Simple-minded solutions: It’s a political problem</vt:lpstr>
      <vt:lpstr>Keynes: 19th century did this</vt:lpstr>
      <vt:lpstr> Adam Smith: on Government Support</vt:lpstr>
      <vt:lpstr> Adam Smith: Domestic Investment </vt:lpstr>
      <vt:lpstr> Keynes: Keep finance Domestic</vt:lpstr>
      <vt:lpstr> Keynes on financialization and Imperium</vt:lpstr>
      <vt:lpstr>Domestic “offensive v. defensive” finance</vt:lpstr>
      <vt:lpstr>“Geneva school” Globalists Resisted Financial Nationalism</vt:lpstr>
      <vt:lpstr>  Property is Dominium Sovereignty is Imperium</vt:lpstr>
      <vt:lpstr>Based on Monteaquieu separation of Dominium and Imperium</vt:lpstr>
      <vt:lpstr> Dilemma of international monetary system: Dominium v. Imperium </vt:lpstr>
      <vt:lpstr>  Keynes Clearing Union proposals &amp; Management of Capital Flows   </vt:lpstr>
      <vt:lpstr> An International Economic Board (Hansen-Gulick)</vt:lpstr>
      <vt:lpstr> Hansen: The International Development and Investment Bank</vt:lpstr>
      <vt:lpstr>Bretton Woods – Failure foreseen</vt:lpstr>
      <vt:lpstr>“a market-based monetary (non) system”</vt:lpstr>
      <vt:lpstr>Who Won?  Multinational Institutions = Empires?</vt:lpstr>
      <vt:lpstr> Bretton Woods and Investment/Consumption Balance</vt:lpstr>
      <vt:lpstr> Post hoc ergo propter hoc and Development finance</vt:lpstr>
      <vt:lpstr>E. F. Schumacher, “An Essay on International Capital Movements,” </vt:lpstr>
      <vt:lpstr>6.1 How is China Different? </vt:lpstr>
      <vt:lpstr>Market Socialism with Chinese Characteristics</vt:lpstr>
      <vt:lpstr>PowerPoint Presentation</vt:lpstr>
      <vt:lpstr>PowerPoint Presentation</vt:lpstr>
      <vt:lpstr>PowerPoint Presentation</vt:lpstr>
      <vt:lpstr> Sovereign Leveraged Funds (SLFs) as Capital Mobilizers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 A Kregel</dc:creator>
  <cp:lastModifiedBy>J A Kregel</cp:lastModifiedBy>
  <cp:revision>29</cp:revision>
  <dcterms:created xsi:type="dcterms:W3CDTF">2026-04-23T21:43:32Z</dcterms:created>
  <dcterms:modified xsi:type="dcterms:W3CDTF">2026-05-10T19:52:18Z</dcterms:modified>
</cp:coreProperties>
</file>