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3" r:id="rId3"/>
    <p:sldId id="294" r:id="rId4"/>
    <p:sldId id="309" r:id="rId5"/>
    <p:sldId id="310" r:id="rId6"/>
    <p:sldId id="292" r:id="rId7"/>
    <p:sldId id="297" r:id="rId8"/>
    <p:sldId id="321" r:id="rId9"/>
    <p:sldId id="322" r:id="rId10"/>
    <p:sldId id="359" r:id="rId11"/>
    <p:sldId id="290" r:id="rId12"/>
    <p:sldId id="291" r:id="rId13"/>
    <p:sldId id="333" r:id="rId14"/>
    <p:sldId id="298" r:id="rId15"/>
    <p:sldId id="299" r:id="rId16"/>
    <p:sldId id="300" r:id="rId17"/>
    <p:sldId id="301" r:id="rId18"/>
    <p:sldId id="302" r:id="rId19"/>
    <p:sldId id="363" r:id="rId20"/>
    <p:sldId id="364" r:id="rId21"/>
    <p:sldId id="307" r:id="rId22"/>
    <p:sldId id="360" r:id="rId23"/>
    <p:sldId id="361" r:id="rId24"/>
    <p:sldId id="362"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32F6BA-2350-4B3F-8996-BCA40C25EE6C}" v="5" dt="2024-07-31T01:23:44.0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1" d="100"/>
          <a:sy n="71" d="100"/>
        </p:scale>
        <p:origin x="7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FD24E-8A36-C318-38BD-E8EF97B2F7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AF03FB-4879-4938-585B-68F93B37CB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357723-DF93-7E6D-D351-137F02A2DABC}"/>
              </a:ext>
            </a:extLst>
          </p:cNvPr>
          <p:cNvSpPr>
            <a:spLocks noGrp="1"/>
          </p:cNvSpPr>
          <p:nvPr>
            <p:ph type="dt" sz="half" idx="10"/>
          </p:nvPr>
        </p:nvSpPr>
        <p:spPr/>
        <p:txBody>
          <a:bodyPr/>
          <a:lstStyle/>
          <a:p>
            <a:fld id="{8033483F-9D4B-4EEB-8212-986642C114EE}" type="datetimeFigureOut">
              <a:rPr lang="en-US" smtClean="0"/>
              <a:t>8/3/2024</a:t>
            </a:fld>
            <a:endParaRPr lang="en-US"/>
          </a:p>
        </p:txBody>
      </p:sp>
      <p:sp>
        <p:nvSpPr>
          <p:cNvPr id="5" name="Footer Placeholder 4">
            <a:extLst>
              <a:ext uri="{FF2B5EF4-FFF2-40B4-BE49-F238E27FC236}">
                <a16:creationId xmlns:a16="http://schemas.microsoft.com/office/drawing/2014/main" id="{B2088EC1-773D-72B4-3BE7-97F4004E4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874C27-7D28-9BD8-FE27-BEFA707ECEF5}"/>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3356204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672B9-A168-525D-9E48-D122475FE1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906348-C7A5-0061-6A5A-EBA0FCDAF4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B13F91-7885-791D-88E1-842020F0BF95}"/>
              </a:ext>
            </a:extLst>
          </p:cNvPr>
          <p:cNvSpPr>
            <a:spLocks noGrp="1"/>
          </p:cNvSpPr>
          <p:nvPr>
            <p:ph type="dt" sz="half" idx="10"/>
          </p:nvPr>
        </p:nvSpPr>
        <p:spPr/>
        <p:txBody>
          <a:bodyPr/>
          <a:lstStyle/>
          <a:p>
            <a:fld id="{8033483F-9D4B-4EEB-8212-986642C114EE}" type="datetimeFigureOut">
              <a:rPr lang="en-US" smtClean="0"/>
              <a:t>8/3/2024</a:t>
            </a:fld>
            <a:endParaRPr lang="en-US"/>
          </a:p>
        </p:txBody>
      </p:sp>
      <p:sp>
        <p:nvSpPr>
          <p:cNvPr id="5" name="Footer Placeholder 4">
            <a:extLst>
              <a:ext uri="{FF2B5EF4-FFF2-40B4-BE49-F238E27FC236}">
                <a16:creationId xmlns:a16="http://schemas.microsoft.com/office/drawing/2014/main" id="{B8C4AF39-57A6-A492-B59B-AEFDFCC3C7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0E3BDF-8DF4-E6F2-906B-67E37627230B}"/>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38884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C9F057-B8D1-A066-D4DD-7061679AC2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3DBF7D-F1ED-18ED-4082-6B38B10EE5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70693A-D269-6367-0C51-5F0AD5A4A2E5}"/>
              </a:ext>
            </a:extLst>
          </p:cNvPr>
          <p:cNvSpPr>
            <a:spLocks noGrp="1"/>
          </p:cNvSpPr>
          <p:nvPr>
            <p:ph type="dt" sz="half" idx="10"/>
          </p:nvPr>
        </p:nvSpPr>
        <p:spPr/>
        <p:txBody>
          <a:bodyPr/>
          <a:lstStyle/>
          <a:p>
            <a:fld id="{8033483F-9D4B-4EEB-8212-986642C114EE}" type="datetimeFigureOut">
              <a:rPr lang="en-US" smtClean="0"/>
              <a:t>8/3/2024</a:t>
            </a:fld>
            <a:endParaRPr lang="en-US"/>
          </a:p>
        </p:txBody>
      </p:sp>
      <p:sp>
        <p:nvSpPr>
          <p:cNvPr id="5" name="Footer Placeholder 4">
            <a:extLst>
              <a:ext uri="{FF2B5EF4-FFF2-40B4-BE49-F238E27FC236}">
                <a16:creationId xmlns:a16="http://schemas.microsoft.com/office/drawing/2014/main" id="{5E6400E2-DA54-5456-DAE2-5707A8E31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F753F5-04EB-B4CE-ED5D-F66E83889382}"/>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2160824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2A069-B11C-D049-FC75-89AEF20A26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BA7A34-89B8-5F04-6F1B-842012FC54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F5D1AB-62F9-9444-5EE9-CBAAF25E5340}"/>
              </a:ext>
            </a:extLst>
          </p:cNvPr>
          <p:cNvSpPr>
            <a:spLocks noGrp="1"/>
          </p:cNvSpPr>
          <p:nvPr>
            <p:ph type="dt" sz="half" idx="10"/>
          </p:nvPr>
        </p:nvSpPr>
        <p:spPr/>
        <p:txBody>
          <a:bodyPr/>
          <a:lstStyle/>
          <a:p>
            <a:fld id="{8033483F-9D4B-4EEB-8212-986642C114EE}" type="datetimeFigureOut">
              <a:rPr lang="en-US" smtClean="0"/>
              <a:t>8/3/2024</a:t>
            </a:fld>
            <a:endParaRPr lang="en-US"/>
          </a:p>
        </p:txBody>
      </p:sp>
      <p:sp>
        <p:nvSpPr>
          <p:cNvPr id="5" name="Footer Placeholder 4">
            <a:extLst>
              <a:ext uri="{FF2B5EF4-FFF2-40B4-BE49-F238E27FC236}">
                <a16:creationId xmlns:a16="http://schemas.microsoft.com/office/drawing/2014/main" id="{2426BB37-EA0F-1C48-2018-13D7A4927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CCCDD-C0A2-340C-EBCB-4BD686C4BD87}"/>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3827839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AEF9E-B18D-75C5-1C65-0BD76CDDD5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090B29-CE94-1B56-FE31-45DFF553C2A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0E198C-00E5-4C8B-7B0A-5D9D95DFDA71}"/>
              </a:ext>
            </a:extLst>
          </p:cNvPr>
          <p:cNvSpPr>
            <a:spLocks noGrp="1"/>
          </p:cNvSpPr>
          <p:nvPr>
            <p:ph type="dt" sz="half" idx="10"/>
          </p:nvPr>
        </p:nvSpPr>
        <p:spPr/>
        <p:txBody>
          <a:bodyPr/>
          <a:lstStyle/>
          <a:p>
            <a:fld id="{8033483F-9D4B-4EEB-8212-986642C114EE}" type="datetimeFigureOut">
              <a:rPr lang="en-US" smtClean="0"/>
              <a:t>8/3/2024</a:t>
            </a:fld>
            <a:endParaRPr lang="en-US"/>
          </a:p>
        </p:txBody>
      </p:sp>
      <p:sp>
        <p:nvSpPr>
          <p:cNvPr id="5" name="Footer Placeholder 4">
            <a:extLst>
              <a:ext uri="{FF2B5EF4-FFF2-40B4-BE49-F238E27FC236}">
                <a16:creationId xmlns:a16="http://schemas.microsoft.com/office/drawing/2014/main" id="{C2A3148E-EC3F-9BBE-7621-64E083558A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A5F5F8-BF61-00B8-817D-8926DA6E99DA}"/>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3037087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08F6C-0C21-89B9-418A-32FE89ADC8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F9A7D4-91B8-466A-DFB4-E23C5483DF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B2194F-A5C9-8253-C617-CFCBA3E4C3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73A3D6C-5B1A-8696-D0D9-68DF6E493518}"/>
              </a:ext>
            </a:extLst>
          </p:cNvPr>
          <p:cNvSpPr>
            <a:spLocks noGrp="1"/>
          </p:cNvSpPr>
          <p:nvPr>
            <p:ph type="dt" sz="half" idx="10"/>
          </p:nvPr>
        </p:nvSpPr>
        <p:spPr/>
        <p:txBody>
          <a:bodyPr/>
          <a:lstStyle/>
          <a:p>
            <a:fld id="{8033483F-9D4B-4EEB-8212-986642C114EE}" type="datetimeFigureOut">
              <a:rPr lang="en-US" smtClean="0"/>
              <a:t>8/3/2024</a:t>
            </a:fld>
            <a:endParaRPr lang="en-US"/>
          </a:p>
        </p:txBody>
      </p:sp>
      <p:sp>
        <p:nvSpPr>
          <p:cNvPr id="6" name="Footer Placeholder 5">
            <a:extLst>
              <a:ext uri="{FF2B5EF4-FFF2-40B4-BE49-F238E27FC236}">
                <a16:creationId xmlns:a16="http://schemas.microsoft.com/office/drawing/2014/main" id="{F4FA510B-731B-AE64-501B-F29C0CF944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F2CB43-B9E7-D114-8863-565C667BFCCD}"/>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3110832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4FDD6-77B1-2CC7-D752-CC7B9A3AC5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93CEA0-6186-E983-94D8-E6F9660475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EB0F8A-1491-F8CA-B906-F661FA1A16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8DD343-6917-0CEB-A75C-B23FA790AC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2F2BDDE-50D2-9E82-E744-80E7326674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7E6BE2-CE34-19CE-FC8B-C098E52CA5FD}"/>
              </a:ext>
            </a:extLst>
          </p:cNvPr>
          <p:cNvSpPr>
            <a:spLocks noGrp="1"/>
          </p:cNvSpPr>
          <p:nvPr>
            <p:ph type="dt" sz="half" idx="10"/>
          </p:nvPr>
        </p:nvSpPr>
        <p:spPr/>
        <p:txBody>
          <a:bodyPr/>
          <a:lstStyle/>
          <a:p>
            <a:fld id="{8033483F-9D4B-4EEB-8212-986642C114EE}" type="datetimeFigureOut">
              <a:rPr lang="en-US" smtClean="0"/>
              <a:t>8/3/2024</a:t>
            </a:fld>
            <a:endParaRPr lang="en-US"/>
          </a:p>
        </p:txBody>
      </p:sp>
      <p:sp>
        <p:nvSpPr>
          <p:cNvPr id="8" name="Footer Placeholder 7">
            <a:extLst>
              <a:ext uri="{FF2B5EF4-FFF2-40B4-BE49-F238E27FC236}">
                <a16:creationId xmlns:a16="http://schemas.microsoft.com/office/drawing/2014/main" id="{B715C881-AB85-6FC2-5F07-6FBAD24993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D3935D-3AFA-3036-7BFA-F33C7C87F46A}"/>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2007145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D1DED-095E-15DB-6A9D-C787EC068FE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74AC96-ED2C-76C0-0321-B9191FCD581F}"/>
              </a:ext>
            </a:extLst>
          </p:cNvPr>
          <p:cNvSpPr>
            <a:spLocks noGrp="1"/>
          </p:cNvSpPr>
          <p:nvPr>
            <p:ph type="dt" sz="half" idx="10"/>
          </p:nvPr>
        </p:nvSpPr>
        <p:spPr/>
        <p:txBody>
          <a:bodyPr/>
          <a:lstStyle/>
          <a:p>
            <a:fld id="{8033483F-9D4B-4EEB-8212-986642C114EE}" type="datetimeFigureOut">
              <a:rPr lang="en-US" smtClean="0"/>
              <a:t>8/3/2024</a:t>
            </a:fld>
            <a:endParaRPr lang="en-US"/>
          </a:p>
        </p:txBody>
      </p:sp>
      <p:sp>
        <p:nvSpPr>
          <p:cNvPr id="4" name="Footer Placeholder 3">
            <a:extLst>
              <a:ext uri="{FF2B5EF4-FFF2-40B4-BE49-F238E27FC236}">
                <a16:creationId xmlns:a16="http://schemas.microsoft.com/office/drawing/2014/main" id="{9E9C6EF7-5FA6-5585-3EFB-393B166D8D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44FD31-9E3E-F05A-34D4-3557C90A3B2A}"/>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265873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433A6C-CA9E-5909-7382-59EFA0E12D2C}"/>
              </a:ext>
            </a:extLst>
          </p:cNvPr>
          <p:cNvSpPr>
            <a:spLocks noGrp="1"/>
          </p:cNvSpPr>
          <p:nvPr>
            <p:ph type="dt" sz="half" idx="10"/>
          </p:nvPr>
        </p:nvSpPr>
        <p:spPr/>
        <p:txBody>
          <a:bodyPr/>
          <a:lstStyle/>
          <a:p>
            <a:fld id="{8033483F-9D4B-4EEB-8212-986642C114EE}" type="datetimeFigureOut">
              <a:rPr lang="en-US" smtClean="0"/>
              <a:t>8/3/2024</a:t>
            </a:fld>
            <a:endParaRPr lang="en-US"/>
          </a:p>
        </p:txBody>
      </p:sp>
      <p:sp>
        <p:nvSpPr>
          <p:cNvPr id="3" name="Footer Placeholder 2">
            <a:extLst>
              <a:ext uri="{FF2B5EF4-FFF2-40B4-BE49-F238E27FC236}">
                <a16:creationId xmlns:a16="http://schemas.microsoft.com/office/drawing/2014/main" id="{8EB20CAE-A76B-C648-2F15-70280D88DC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0FFE31-E05B-E0F9-CB8F-E73A16A27EFA}"/>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2560865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D941B-7695-856C-9DFB-E9EF944D64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9C3633-3DAD-3ED3-4DC0-75DA216691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8F6FF4-1101-D18E-66B5-EDEE7E9DA5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FB2B91-15BD-0D52-350C-220B27380318}"/>
              </a:ext>
            </a:extLst>
          </p:cNvPr>
          <p:cNvSpPr>
            <a:spLocks noGrp="1"/>
          </p:cNvSpPr>
          <p:nvPr>
            <p:ph type="dt" sz="half" idx="10"/>
          </p:nvPr>
        </p:nvSpPr>
        <p:spPr/>
        <p:txBody>
          <a:bodyPr/>
          <a:lstStyle/>
          <a:p>
            <a:fld id="{8033483F-9D4B-4EEB-8212-986642C114EE}" type="datetimeFigureOut">
              <a:rPr lang="en-US" smtClean="0"/>
              <a:t>8/3/2024</a:t>
            </a:fld>
            <a:endParaRPr lang="en-US"/>
          </a:p>
        </p:txBody>
      </p:sp>
      <p:sp>
        <p:nvSpPr>
          <p:cNvPr id="6" name="Footer Placeholder 5">
            <a:extLst>
              <a:ext uri="{FF2B5EF4-FFF2-40B4-BE49-F238E27FC236}">
                <a16:creationId xmlns:a16="http://schemas.microsoft.com/office/drawing/2014/main" id="{D06B8489-39AE-C12C-DA2B-6B9CF97A10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71CE0F-46D5-1AB5-561F-6D55C7E8C3CE}"/>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2013263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C9526-05DF-0A09-DDAF-A46E15664F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92C1FD-5DC3-5F14-8F8B-2D209393B1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531309-8B34-5622-F9CB-62B419FD3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27C22E-7CE3-CABE-C81B-89157C71158D}"/>
              </a:ext>
            </a:extLst>
          </p:cNvPr>
          <p:cNvSpPr>
            <a:spLocks noGrp="1"/>
          </p:cNvSpPr>
          <p:nvPr>
            <p:ph type="dt" sz="half" idx="10"/>
          </p:nvPr>
        </p:nvSpPr>
        <p:spPr/>
        <p:txBody>
          <a:bodyPr/>
          <a:lstStyle/>
          <a:p>
            <a:fld id="{8033483F-9D4B-4EEB-8212-986642C114EE}" type="datetimeFigureOut">
              <a:rPr lang="en-US" smtClean="0"/>
              <a:t>8/3/2024</a:t>
            </a:fld>
            <a:endParaRPr lang="en-US"/>
          </a:p>
        </p:txBody>
      </p:sp>
      <p:sp>
        <p:nvSpPr>
          <p:cNvPr id="6" name="Footer Placeholder 5">
            <a:extLst>
              <a:ext uri="{FF2B5EF4-FFF2-40B4-BE49-F238E27FC236}">
                <a16:creationId xmlns:a16="http://schemas.microsoft.com/office/drawing/2014/main" id="{D8C726BE-DD59-FC23-840A-481D598023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025973-FCB1-D567-51AB-0A310366AD34}"/>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452519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7DBD4B-099A-140C-87A7-A87B69D1F7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B280D5-8C9D-94E8-07CD-A912D987C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EBA6B6-BA12-145C-A124-804CAE21D6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033483F-9D4B-4EEB-8212-986642C114EE}" type="datetimeFigureOut">
              <a:rPr lang="en-US" smtClean="0"/>
              <a:t>8/3/2024</a:t>
            </a:fld>
            <a:endParaRPr lang="en-US"/>
          </a:p>
        </p:txBody>
      </p:sp>
      <p:sp>
        <p:nvSpPr>
          <p:cNvPr id="5" name="Footer Placeholder 4">
            <a:extLst>
              <a:ext uri="{FF2B5EF4-FFF2-40B4-BE49-F238E27FC236}">
                <a16:creationId xmlns:a16="http://schemas.microsoft.com/office/drawing/2014/main" id="{1B0B970E-2C2A-3B02-056C-2328A227E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12CADFB-96E3-14F8-CE0D-5B69DB4E77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2BC64C6-61F2-4F91-BAF6-50FAAC73DFF6}" type="slidenum">
              <a:rPr lang="en-US" smtClean="0"/>
              <a:t>‹#›</a:t>
            </a:fld>
            <a:endParaRPr lang="en-US"/>
          </a:p>
        </p:txBody>
      </p:sp>
    </p:spTree>
    <p:extLst>
      <p:ext uri="{BB962C8B-B14F-4D97-AF65-F5344CB8AC3E}">
        <p14:creationId xmlns:p14="http://schemas.microsoft.com/office/powerpoint/2010/main" val="42634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38B24-8F36-5894-B629-93E94A9D4597}"/>
              </a:ext>
            </a:extLst>
          </p:cNvPr>
          <p:cNvSpPr>
            <a:spLocks noGrp="1"/>
          </p:cNvSpPr>
          <p:nvPr>
            <p:ph type="ctrTitle"/>
          </p:nvPr>
        </p:nvSpPr>
        <p:spPr>
          <a:xfrm>
            <a:off x="90660" y="2928472"/>
            <a:ext cx="11800594" cy="804606"/>
          </a:xfrm>
        </p:spPr>
        <p:txBody>
          <a:bodyPr>
            <a:normAutofit/>
          </a:bodyPr>
          <a:lstStyle/>
          <a:p>
            <a:r>
              <a:rPr lang="en-US" sz="4400" dirty="0"/>
              <a:t>Financing Development in an Unequal World</a:t>
            </a:r>
            <a:endParaRPr lang="en-US" sz="2700" dirty="0"/>
          </a:p>
        </p:txBody>
      </p:sp>
      <p:sp>
        <p:nvSpPr>
          <p:cNvPr id="3" name="Subtitle 2">
            <a:extLst>
              <a:ext uri="{FF2B5EF4-FFF2-40B4-BE49-F238E27FC236}">
                <a16:creationId xmlns:a16="http://schemas.microsoft.com/office/drawing/2014/main" id="{D728BAD3-623F-7494-18C5-FAFA31C6F2A1}"/>
              </a:ext>
            </a:extLst>
          </p:cNvPr>
          <p:cNvSpPr>
            <a:spLocks noGrp="1"/>
          </p:cNvSpPr>
          <p:nvPr>
            <p:ph type="subTitle" idx="1"/>
          </p:nvPr>
        </p:nvSpPr>
        <p:spPr>
          <a:xfrm>
            <a:off x="1046507" y="5361016"/>
            <a:ext cx="9144000" cy="1015930"/>
          </a:xfrm>
        </p:spPr>
        <p:txBody>
          <a:bodyPr>
            <a:normAutofit/>
          </a:bodyPr>
          <a:lstStyle/>
          <a:p>
            <a:r>
              <a:rPr lang="en-US" sz="4400" dirty="0"/>
              <a:t>Jan Kregel</a:t>
            </a:r>
          </a:p>
        </p:txBody>
      </p:sp>
      <p:pic>
        <p:nvPicPr>
          <p:cNvPr id="5" name="Picture 4">
            <a:extLst>
              <a:ext uri="{FF2B5EF4-FFF2-40B4-BE49-F238E27FC236}">
                <a16:creationId xmlns:a16="http://schemas.microsoft.com/office/drawing/2014/main" id="{F7A1B6F2-8C30-6EC7-8032-3BDE82E9747F}"/>
              </a:ext>
            </a:extLst>
          </p:cNvPr>
          <p:cNvPicPr>
            <a:picLocks noChangeAspect="1"/>
          </p:cNvPicPr>
          <p:nvPr/>
        </p:nvPicPr>
        <p:blipFill>
          <a:blip r:embed="rId2"/>
          <a:stretch>
            <a:fillRect/>
          </a:stretch>
        </p:blipFill>
        <p:spPr>
          <a:xfrm>
            <a:off x="3121840" y="481054"/>
            <a:ext cx="5706271" cy="2029108"/>
          </a:xfrm>
          <a:prstGeom prst="rect">
            <a:avLst/>
          </a:prstGeom>
        </p:spPr>
      </p:pic>
    </p:spTree>
    <p:extLst>
      <p:ext uri="{BB962C8B-B14F-4D97-AF65-F5344CB8AC3E}">
        <p14:creationId xmlns:p14="http://schemas.microsoft.com/office/powerpoint/2010/main" val="1427165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6F7CC-4CBA-DB81-E611-046AACC07524}"/>
              </a:ext>
            </a:extLst>
          </p:cNvPr>
          <p:cNvSpPr>
            <a:spLocks noGrp="1"/>
          </p:cNvSpPr>
          <p:nvPr>
            <p:ph type="title"/>
          </p:nvPr>
        </p:nvSpPr>
        <p:spPr>
          <a:xfrm>
            <a:off x="838200" y="265044"/>
            <a:ext cx="10515600" cy="569843"/>
          </a:xfrm>
        </p:spPr>
        <p:txBody>
          <a:bodyPr>
            <a:normAutofit fontScale="90000"/>
          </a:bodyPr>
          <a:lstStyle/>
          <a:p>
            <a:r>
              <a:rPr lang="en-US" dirty="0"/>
              <a:t>So who won?</a:t>
            </a:r>
          </a:p>
        </p:txBody>
      </p:sp>
      <p:sp>
        <p:nvSpPr>
          <p:cNvPr id="3" name="Content Placeholder 2">
            <a:extLst>
              <a:ext uri="{FF2B5EF4-FFF2-40B4-BE49-F238E27FC236}">
                <a16:creationId xmlns:a16="http://schemas.microsoft.com/office/drawing/2014/main" id="{0EB328FB-3774-F688-67C6-9C83CD8323E5}"/>
              </a:ext>
            </a:extLst>
          </p:cNvPr>
          <p:cNvSpPr>
            <a:spLocks noGrp="1"/>
          </p:cNvSpPr>
          <p:nvPr>
            <p:ph idx="1"/>
          </p:nvPr>
        </p:nvSpPr>
        <p:spPr>
          <a:xfrm>
            <a:off x="838200" y="1007165"/>
            <a:ext cx="10515600" cy="5485709"/>
          </a:xfrm>
        </p:spPr>
        <p:txBody>
          <a:bodyPr>
            <a:normAutofit fontScale="92500" lnSpcReduction="10000"/>
          </a:bodyPr>
          <a:lstStyle/>
          <a:p>
            <a:r>
              <a:rPr lang="en-US" dirty="0"/>
              <a:t>Wilson and the League – self-determination coupled nicely with Rosenstein-</a:t>
            </a:r>
            <a:r>
              <a:rPr lang="en-US" dirty="0" err="1"/>
              <a:t>Rodan’s</a:t>
            </a:r>
            <a:r>
              <a:rPr lang="en-US" dirty="0"/>
              <a:t> idea of national self-sufficiency</a:t>
            </a:r>
          </a:p>
          <a:p>
            <a:r>
              <a:rPr lang="en-US" dirty="0"/>
              <a:t>But the Globalists were busy inside the League promoting free trade, capital flows and the return to the gold standard</a:t>
            </a:r>
          </a:p>
          <a:p>
            <a:r>
              <a:rPr lang="en-US" dirty="0"/>
              <a:t>Globalism became “multinationalism”:</a:t>
            </a:r>
          </a:p>
          <a:p>
            <a:r>
              <a:rPr lang="en-US" dirty="0"/>
              <a:t>New nations signed away their domestic policy autonomy to multinational </a:t>
            </a:r>
            <a:r>
              <a:rPr lang="en-US" dirty="0" err="1"/>
              <a:t>organisations</a:t>
            </a:r>
            <a:endParaRPr lang="en-US" dirty="0"/>
          </a:p>
          <a:p>
            <a:pPr lvl="1"/>
            <a:r>
              <a:rPr lang="en-US" dirty="0"/>
              <a:t>GATT – trade and tariff rules becomes WTO rules based playing field</a:t>
            </a:r>
          </a:p>
          <a:p>
            <a:pPr lvl="1"/>
            <a:r>
              <a:rPr lang="en-US" dirty="0"/>
              <a:t>IBRD –private capital flows with government and multinational guarantee</a:t>
            </a:r>
          </a:p>
          <a:p>
            <a:pPr lvl="1"/>
            <a:r>
              <a:rPr lang="en-US" dirty="0"/>
              <a:t>IMF – ersatz gold standard to produce exchange rate stability  -- based on external equilibrium</a:t>
            </a:r>
          </a:p>
          <a:p>
            <a:pPr lvl="2"/>
            <a:r>
              <a:rPr lang="en-US" dirty="0" err="1"/>
              <a:t>Extragovernmental</a:t>
            </a:r>
            <a:r>
              <a:rPr lang="en-US" dirty="0"/>
              <a:t> imposition of market adjustment</a:t>
            </a:r>
          </a:p>
          <a:p>
            <a:r>
              <a:rPr lang="en-US" dirty="0"/>
              <a:t>We now talk about the “External Constraint” on developing countries  – </a:t>
            </a:r>
          </a:p>
          <a:p>
            <a:r>
              <a:rPr lang="en-US" b="1" dirty="0"/>
              <a:t>Here it is: It is the </a:t>
            </a:r>
            <a:r>
              <a:rPr lang="en-US" b="1" dirty="0" err="1"/>
              <a:t>Globalisation</a:t>
            </a:r>
            <a:r>
              <a:rPr lang="en-US" b="1" dirty="0"/>
              <a:t> of Geneva School rules</a:t>
            </a:r>
          </a:p>
        </p:txBody>
      </p:sp>
    </p:spTree>
    <p:extLst>
      <p:ext uri="{BB962C8B-B14F-4D97-AF65-F5344CB8AC3E}">
        <p14:creationId xmlns:p14="http://schemas.microsoft.com/office/powerpoint/2010/main" val="4273662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E01CE-6043-79B0-4370-6E2013066004}"/>
              </a:ext>
            </a:extLst>
          </p:cNvPr>
          <p:cNvSpPr>
            <a:spLocks noGrp="1"/>
          </p:cNvSpPr>
          <p:nvPr>
            <p:ph type="title"/>
          </p:nvPr>
        </p:nvSpPr>
        <p:spPr>
          <a:xfrm>
            <a:off x="583096" y="198783"/>
            <a:ext cx="10770704" cy="861392"/>
          </a:xfrm>
        </p:spPr>
        <p:txBody>
          <a:bodyPr>
            <a:normAutofit fontScale="90000"/>
          </a:bodyPr>
          <a:lstStyle/>
          <a:p>
            <a:r>
              <a:rPr lang="en-US" dirty="0"/>
              <a:t>“Keynesian” Support of Global Employment</a:t>
            </a:r>
            <a:br>
              <a:rPr lang="en-US" dirty="0"/>
            </a:br>
            <a:r>
              <a:rPr lang="en-US" dirty="0"/>
              <a:t> </a:t>
            </a:r>
            <a:r>
              <a:rPr lang="en-US" sz="3100" dirty="0"/>
              <a:t>Hansen-Gulick and Kindleberger</a:t>
            </a:r>
          </a:p>
        </p:txBody>
      </p:sp>
      <p:sp>
        <p:nvSpPr>
          <p:cNvPr id="3" name="Content Placeholder 2">
            <a:extLst>
              <a:ext uri="{FF2B5EF4-FFF2-40B4-BE49-F238E27FC236}">
                <a16:creationId xmlns:a16="http://schemas.microsoft.com/office/drawing/2014/main" id="{5012DD92-78C4-CC78-2B7C-AFC61EF05178}"/>
              </a:ext>
            </a:extLst>
          </p:cNvPr>
          <p:cNvSpPr>
            <a:spLocks noGrp="1"/>
          </p:cNvSpPr>
          <p:nvPr>
            <p:ph idx="1"/>
          </p:nvPr>
        </p:nvSpPr>
        <p:spPr>
          <a:xfrm>
            <a:off x="172277" y="1258958"/>
            <a:ext cx="11635409" cy="5115338"/>
          </a:xfrm>
        </p:spPr>
        <p:txBody>
          <a:bodyPr>
            <a:normAutofit fontScale="92500" lnSpcReduction="20000"/>
          </a:bodyPr>
          <a:lstStyle/>
          <a:p>
            <a:r>
              <a:rPr lang="en-US" dirty="0"/>
              <a:t>“Former methods of foreign lending and investment are no longer suitable from the standpoint of either the lending countries or the borrowing countries. </a:t>
            </a:r>
            <a:r>
              <a:rPr lang="en-US" b="1" dirty="0"/>
              <a:t>New machinery must be devised.</a:t>
            </a:r>
            <a:r>
              <a:rPr lang="en-US" dirty="0"/>
              <a:t> The relatively new device of the Government Corporation or the Government Authority might very well be assigned a major role. A sort of International </a:t>
            </a:r>
            <a:r>
              <a:rPr lang="en-US" dirty="0" err="1"/>
              <a:t>Recontruction</a:t>
            </a:r>
            <a:r>
              <a:rPr lang="en-US" dirty="0"/>
              <a:t> Finance Corporation to stimulate foreign investment. </a:t>
            </a:r>
          </a:p>
          <a:p>
            <a:r>
              <a:rPr lang="en-US" dirty="0"/>
              <a:t>On the one side, there will be need for an international public development corporation to promote large-scale projects in industrially backward countries and areas; on the other side for an international authority under which private corporations seeking foreign investment outlets could obtain minimum guarantees based on the principle of insurance…</a:t>
            </a:r>
            <a:r>
              <a:rPr lang="en-US" sz="1800" b="0" i="0" u="none" strike="noStrike" baseline="0" dirty="0">
                <a:solidFill>
                  <a:srgbClr val="000000"/>
                </a:solidFill>
                <a:latin typeface="Code"/>
              </a:rPr>
              <a:t> “</a:t>
            </a:r>
          </a:p>
          <a:p>
            <a:r>
              <a:rPr lang="en-US" sz="1800" b="0" i="0" u="none" strike="noStrike" baseline="0" dirty="0">
                <a:solidFill>
                  <a:srgbClr val="000000"/>
                </a:solidFill>
                <a:latin typeface="Code"/>
              </a:rPr>
              <a:t>“The Economic Tasks of the Postwar World,” Alvin H. Hansen and C. P. Kindleberger  </a:t>
            </a:r>
            <a:r>
              <a:rPr lang="en-US" sz="1800" b="0" i="1" u="none" strike="noStrike" baseline="0" dirty="0">
                <a:solidFill>
                  <a:srgbClr val="000000"/>
                </a:solidFill>
                <a:latin typeface="Code"/>
              </a:rPr>
              <a:t>Foreign Affairs</a:t>
            </a:r>
            <a:r>
              <a:rPr lang="en-US" sz="1800" b="0" i="0" u="none" strike="noStrike" baseline="0" dirty="0">
                <a:solidFill>
                  <a:srgbClr val="000000"/>
                </a:solidFill>
                <a:latin typeface="Code"/>
              </a:rPr>
              <a:t>, Vol. 20, No. 3 (Apr., 1942), pp. 466-476 Published by: Council on Foreign Relations</a:t>
            </a:r>
            <a:endParaRPr lang="en-US" sz="1800" dirty="0">
              <a:solidFill>
                <a:srgbClr val="000000"/>
              </a:solidFill>
              <a:latin typeface="Code"/>
            </a:endParaRPr>
          </a:p>
          <a:p>
            <a:r>
              <a:rPr lang="en-US" dirty="0"/>
              <a:t>“I believe there will be need in the postwar years for three new international economic institutions, one to take care of monetary stabilization, a second to expand international capital investment, and another for the control of prices of primary products.”</a:t>
            </a:r>
          </a:p>
          <a:p>
            <a:endParaRPr lang="en-US" dirty="0"/>
          </a:p>
        </p:txBody>
      </p:sp>
    </p:spTree>
    <p:extLst>
      <p:ext uri="{BB962C8B-B14F-4D97-AF65-F5344CB8AC3E}">
        <p14:creationId xmlns:p14="http://schemas.microsoft.com/office/powerpoint/2010/main" val="4269375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0D03A-46D5-9DC7-2FD7-51937EB7FBB8}"/>
              </a:ext>
            </a:extLst>
          </p:cNvPr>
          <p:cNvSpPr>
            <a:spLocks noGrp="1"/>
          </p:cNvSpPr>
          <p:nvPr>
            <p:ph type="title"/>
          </p:nvPr>
        </p:nvSpPr>
        <p:spPr>
          <a:xfrm>
            <a:off x="424070" y="152400"/>
            <a:ext cx="10929730" cy="523461"/>
          </a:xfrm>
        </p:spPr>
        <p:txBody>
          <a:bodyPr>
            <a:normAutofit fontScale="90000"/>
          </a:bodyPr>
          <a:lstStyle/>
          <a:p>
            <a:r>
              <a:rPr lang="en-US" sz="3600" dirty="0"/>
              <a:t>Hansen: The International Development and Investment Bank</a:t>
            </a:r>
          </a:p>
        </p:txBody>
      </p:sp>
      <p:sp>
        <p:nvSpPr>
          <p:cNvPr id="3" name="Content Placeholder 2">
            <a:extLst>
              <a:ext uri="{FF2B5EF4-FFF2-40B4-BE49-F238E27FC236}">
                <a16:creationId xmlns:a16="http://schemas.microsoft.com/office/drawing/2014/main" id="{10B77D76-9397-FBD4-B4BE-F00B68FEF415}"/>
              </a:ext>
            </a:extLst>
          </p:cNvPr>
          <p:cNvSpPr>
            <a:spLocks noGrp="1"/>
          </p:cNvSpPr>
          <p:nvPr>
            <p:ph idx="1"/>
          </p:nvPr>
        </p:nvSpPr>
        <p:spPr>
          <a:xfrm>
            <a:off x="278296" y="675861"/>
            <a:ext cx="11688417" cy="6029739"/>
          </a:xfrm>
        </p:spPr>
        <p:txBody>
          <a:bodyPr>
            <a:noAutofit/>
          </a:bodyPr>
          <a:lstStyle/>
          <a:p>
            <a:pPr marL="115570" marR="65405" indent="165100" algn="just">
              <a:lnSpc>
                <a:spcPct val="90000"/>
              </a:lnSpc>
              <a:spcBef>
                <a:spcPts val="30"/>
              </a:spcBef>
              <a:spcAft>
                <a:spcPts val="0"/>
              </a:spcAft>
            </a:pPr>
            <a:r>
              <a:rPr lang="en-US" sz="1800" dirty="0">
                <a:effectLst/>
                <a:latin typeface="Aptos Display" panose="020B0004020202020204" pitchFamily="34" charset="0"/>
                <a:ea typeface="Times New Roman" panose="02020603050405020304" pitchFamily="18" charset="0"/>
              </a:rPr>
              <a:t>The International Development and Investment Bank, should be to provide funds for develop­ment projects and for capital outlays on equipment and plant necessary to develop the agriculture and industry of the econom­ically backward areas. </a:t>
            </a:r>
          </a:p>
          <a:p>
            <a:pPr marL="115570" marR="65405" indent="165100" algn="just">
              <a:lnSpc>
                <a:spcPct val="90000"/>
              </a:lnSpc>
              <a:spcBef>
                <a:spcPts val="30"/>
              </a:spcBef>
              <a:spcAft>
                <a:spcPts val="0"/>
              </a:spcAft>
            </a:pPr>
            <a:r>
              <a:rPr lang="en-US" sz="1800" dirty="0">
                <a:effectLst/>
                <a:latin typeface="Aptos Display" panose="020B0004020202020204" pitchFamily="34" charset="0"/>
                <a:ea typeface="Times New Roman" panose="02020603050405020304" pitchFamily="18" charset="0"/>
              </a:rPr>
              <a:t>…  It is important</a:t>
            </a:r>
            <a:r>
              <a:rPr lang="en-US" sz="1800" spc="2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to lay a sound basis for private capital lending and investment in foreign countries. This the [US] Treasury proposal also stresses as a guiding principle. … the bulk of foreign capital investment should and can consist of private loans and invest­ments.</a:t>
            </a:r>
            <a:r>
              <a:rPr lang="en-US" sz="1800" spc="200" dirty="0">
                <a:effectLst/>
                <a:latin typeface="Aptos Display" panose="020B0004020202020204" pitchFamily="34" charset="0"/>
                <a:ea typeface="Times New Roman" panose="02020603050405020304" pitchFamily="18" charset="0"/>
              </a:rPr>
              <a:t> </a:t>
            </a:r>
          </a:p>
          <a:p>
            <a:pPr marL="115570" marR="65405" indent="0" algn="just">
              <a:lnSpc>
                <a:spcPct val="90000"/>
              </a:lnSpc>
              <a:spcBef>
                <a:spcPts val="30"/>
              </a:spcBef>
              <a:spcAft>
                <a:spcPts val="0"/>
              </a:spcAft>
              <a:buNone/>
            </a:pPr>
            <a:r>
              <a:rPr lang="en-US" sz="1800" spc="200" dirty="0">
                <a:latin typeface="Aptos Display" panose="020B0004020202020204" pitchFamily="34" charset="0"/>
                <a:ea typeface="Times New Roman" panose="02020603050405020304" pitchFamily="18" charset="0"/>
              </a:rPr>
              <a:t>…</a:t>
            </a:r>
            <a:r>
              <a:rPr lang="en-US" sz="1800" spc="2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in</a:t>
            </a:r>
            <a:r>
              <a:rPr lang="en-US" sz="1800" spc="2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addition,</a:t>
            </a:r>
            <a:r>
              <a:rPr lang="en-US" sz="1800" spc="2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loans</a:t>
            </a:r>
            <a:r>
              <a:rPr lang="en-US" sz="1800" spc="2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and</a:t>
            </a:r>
            <a:r>
              <a:rPr lang="en-US" sz="1800" spc="2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investments</a:t>
            </a:r>
            <a:r>
              <a:rPr lang="en-US" sz="1800" spc="2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should</a:t>
            </a:r>
            <a:r>
              <a:rPr lang="en-US" sz="1800" spc="2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be</a:t>
            </a:r>
            <a:r>
              <a:rPr lang="en-US" sz="1800" spc="2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made by</a:t>
            </a:r>
            <a:r>
              <a:rPr lang="en-US" sz="1800" spc="4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the</a:t>
            </a:r>
            <a:r>
              <a:rPr lang="en-US" sz="1800" spc="4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Bank</a:t>
            </a:r>
            <a:r>
              <a:rPr lang="en-US" sz="1800" spc="4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itself</a:t>
            </a:r>
            <a:r>
              <a:rPr lang="en-US" sz="1800" spc="4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in</a:t>
            </a:r>
            <a:r>
              <a:rPr lang="en-US" sz="1800" spc="4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cases</a:t>
            </a:r>
            <a:r>
              <a:rPr lang="en-US" sz="1800" spc="4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where</a:t>
            </a:r>
            <a:r>
              <a:rPr lang="en-US" sz="1800" spc="4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private</a:t>
            </a:r>
            <a:r>
              <a:rPr lang="en-US" sz="1800" spc="4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funds</a:t>
            </a:r>
            <a:r>
              <a:rPr lang="en-US" sz="1800" spc="4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cannot</a:t>
            </a:r>
            <a:r>
              <a:rPr lang="en-US" sz="1800" spc="400" dirty="0">
                <a:effectLst/>
                <a:latin typeface="Aptos Display" panose="020B0004020202020204" pitchFamily="34" charset="0"/>
                <a:ea typeface="Times New Roman" panose="02020603050405020304" pitchFamily="18" charset="0"/>
              </a:rPr>
              <a:t> </a:t>
            </a:r>
            <a:r>
              <a:rPr lang="en-US" sz="1800" dirty="0">
                <a:effectLst/>
                <a:latin typeface="Aptos Display" panose="020B0004020202020204" pitchFamily="34" charset="0"/>
                <a:ea typeface="Times New Roman" panose="02020603050405020304" pitchFamily="18" charset="0"/>
              </a:rPr>
              <a:t>and will not enter. … in the absence of basic developmental projects, financed by public </a:t>
            </a:r>
            <a:r>
              <a:rPr lang="en-US" sz="1800" dirty="0">
                <a:latin typeface="Aptos Display" panose="020B0004020202020204" pitchFamily="34" charset="0"/>
              </a:rPr>
              <a:t>funds, private investments in many cases could not be undertaken.</a:t>
            </a:r>
          </a:p>
          <a:p>
            <a:pPr marL="115570" marR="65405" indent="165100" algn="just">
              <a:lnSpc>
                <a:spcPct val="90000"/>
              </a:lnSpc>
              <a:spcBef>
                <a:spcPts val="30"/>
              </a:spcBef>
              <a:spcAft>
                <a:spcPts val="0"/>
              </a:spcAft>
            </a:pPr>
            <a:r>
              <a:rPr lang="en-US" sz="1800" dirty="0">
                <a:latin typeface="Aptos Display" panose="020B0004020202020204" pitchFamily="34" charset="0"/>
              </a:rPr>
              <a:t>Private funds could be encouraged …by two types of procedures already familiar through the Federal Housing Administration. …  Under the F.H.A. plan, the homeowner must supply … equity money; the remainder … financed by mort­gages insured and guaranteed by the F.H.A. … These insurance pre­mium payments are pooled by the F.H.A. and serve as a first buffer to guarantee the mortgages held by private institu­tions. If this pool should be exhausted … the Treasury guarantees the mortgages. </a:t>
            </a:r>
            <a:r>
              <a:rPr lang="en-US" sz="1800" b="1" dirty="0">
                <a:latin typeface="Aptos Display" panose="020B0004020202020204" pitchFamily="34" charset="0"/>
              </a:rPr>
              <a:t>The owner of the mortgage is, however, required …to foreclose on the prop­erty;</a:t>
            </a:r>
            <a:r>
              <a:rPr lang="en-US" sz="1800" dirty="0">
                <a:latin typeface="Aptos Display" panose="020B0004020202020204" pitchFamily="34" charset="0"/>
              </a:rPr>
              <a:t> only if the foreclosure does not adequately protect his mortgage will the insurance and guarantee be utilized.</a:t>
            </a:r>
          </a:p>
          <a:p>
            <a:r>
              <a:rPr lang="en-US" sz="1800" dirty="0">
                <a:latin typeface="Aptos Display" panose="020B0004020202020204" pitchFamily="34" charset="0"/>
              </a:rPr>
              <a:t>… The Bank could insure and guarantee loans, charging the borrower an insurance premium and a service charge in addition to interest … to create confidence in foreign financial investment. In addition, encouragement of equity investment via a yield insurance on the entire investment in which case there would be no mortgages whatever.</a:t>
            </a:r>
          </a:p>
          <a:p>
            <a:r>
              <a:rPr lang="en-US" sz="1800" dirty="0">
                <a:latin typeface="Aptos Display" panose="020B0004020202020204" pitchFamily="34" charset="0"/>
              </a:rPr>
              <a:t>The  Bank itself would have to undertake to make loans and participate in direct investment for approved capital projects in foreign countries. The projects would be undertaken by the foreign government itself or by private industry guaranteed by it. </a:t>
            </a:r>
          </a:p>
          <a:p>
            <a:r>
              <a:rPr lang="en-US" sz="1800" dirty="0">
                <a:latin typeface="Aptos Display" panose="020B0004020202020204" pitchFamily="34" charset="0"/>
              </a:rPr>
              <a:t>The funds provided by the Bank could be raised by issue guaranteed bonds in the various private capital markets of the world. A second source would be the Bank's own capital funds subscribed by the various participating governments.</a:t>
            </a:r>
          </a:p>
          <a:p>
            <a:r>
              <a:rPr lang="en-US" sz="1400" dirty="0">
                <a:solidFill>
                  <a:srgbClr val="000000"/>
                </a:solidFill>
                <a:latin typeface="Code"/>
              </a:rPr>
              <a:t>“World Institutions for Stability and Expansion,” Alvin H. Hansen</a:t>
            </a:r>
            <a:r>
              <a:rPr lang="en-US" sz="1400" i="1" dirty="0">
                <a:solidFill>
                  <a:srgbClr val="000000"/>
                </a:solidFill>
                <a:latin typeface="Code"/>
              </a:rPr>
              <a:t>, Foreign Affairs </a:t>
            </a:r>
            <a:r>
              <a:rPr lang="en-US" sz="1400" dirty="0">
                <a:solidFill>
                  <a:srgbClr val="000000"/>
                </a:solidFill>
                <a:latin typeface="Code"/>
              </a:rPr>
              <a:t>, Jan., 1944, Vol. 22, No. 2 Published by: Council on Foreign Relations</a:t>
            </a:r>
          </a:p>
          <a:p>
            <a:endParaRPr lang="en-US" sz="1800" dirty="0">
              <a:latin typeface="Aptos Display" panose="020B0004020202020204" pitchFamily="34" charset="0"/>
            </a:endParaRPr>
          </a:p>
        </p:txBody>
      </p:sp>
    </p:spTree>
    <p:extLst>
      <p:ext uri="{BB962C8B-B14F-4D97-AF65-F5344CB8AC3E}">
        <p14:creationId xmlns:p14="http://schemas.microsoft.com/office/powerpoint/2010/main" val="3397569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Shape 206"/>
          <p:cNvSpPr>
            <a:spLocks noGrp="1"/>
          </p:cNvSpPr>
          <p:nvPr>
            <p:ph type="title"/>
          </p:nvPr>
        </p:nvSpPr>
        <p:spPr>
          <a:xfrm>
            <a:off x="768627" y="344557"/>
            <a:ext cx="10787270" cy="848138"/>
          </a:xfrm>
          <a:prstGeom prst="rect">
            <a:avLst/>
          </a:prstGeom>
        </p:spPr>
        <p:txBody>
          <a:bodyPr>
            <a:noAutofit/>
          </a:bodyPr>
          <a:lstStyle>
            <a:lvl1pPr>
              <a:defRPr sz="2700"/>
            </a:lvl1pPr>
          </a:lstStyle>
          <a:p>
            <a:r>
              <a:rPr lang="en-US" sz="3200" dirty="0"/>
              <a:t>Neoclassical theory for </a:t>
            </a:r>
            <a:r>
              <a:rPr lang="en-US" sz="3200" dirty="0" err="1"/>
              <a:t>NeoLiberal</a:t>
            </a:r>
            <a:r>
              <a:rPr lang="en-US" sz="3200" dirty="0"/>
              <a:t> approach to “Development” </a:t>
            </a:r>
            <a:endParaRPr sz="3200" dirty="0"/>
          </a:p>
        </p:txBody>
      </p:sp>
      <p:sp>
        <p:nvSpPr>
          <p:cNvPr id="207" name="Shape 207"/>
          <p:cNvSpPr>
            <a:spLocks noGrp="1"/>
          </p:cNvSpPr>
          <p:nvPr>
            <p:ph type="body" idx="1"/>
          </p:nvPr>
        </p:nvSpPr>
        <p:spPr>
          <a:xfrm>
            <a:off x="450575" y="1192695"/>
            <a:ext cx="11105322" cy="5320748"/>
          </a:xfrm>
          <a:prstGeom prst="rect">
            <a:avLst/>
          </a:prstGeom>
        </p:spPr>
        <p:txBody>
          <a:bodyPr>
            <a:normAutofit fontScale="92500" lnSpcReduction="10000"/>
          </a:bodyPr>
          <a:lstStyle>
            <a:lvl1pPr indent="-457200" algn="just">
              <a:lnSpc>
                <a:spcPct val="80000"/>
              </a:lnSpc>
              <a:buSzTx/>
              <a:buNone/>
              <a:defRPr sz="2400">
                <a:latin typeface="+mn-lt"/>
                <a:ea typeface="+mn-ea"/>
                <a:cs typeface="+mn-cs"/>
                <a:sym typeface="Helvetica"/>
              </a:defRPr>
            </a:lvl1pPr>
            <a:lvl2pPr marL="228600" indent="-114300" algn="just">
              <a:lnSpc>
                <a:spcPct val="80000"/>
              </a:lnSpc>
              <a:spcBef>
                <a:spcPts val="300"/>
              </a:spcBef>
              <a:buSzTx/>
              <a:buNone/>
              <a:defRPr sz="1200">
                <a:latin typeface="+mn-lt"/>
                <a:ea typeface="+mn-ea"/>
                <a:cs typeface="+mn-cs"/>
                <a:sym typeface="Helvetica"/>
              </a:defRPr>
            </a:lvl2pPr>
          </a:lstStyle>
          <a:p>
            <a:r>
              <a:rPr sz="4000" dirty="0"/>
              <a:t>“The basic argument for international investment of capital is that under normal conditions it results in the movement of capital from countries in which its marginal value productivity is low to countries in which its marginal value productivity is high and that it thus tends toward an equalization of marginal value productivity of capital throughout the world and consequently toward a maximum contribution of the world’s capital resources to world production and income.”</a:t>
            </a:r>
            <a:endParaRPr lang="en-US" sz="4000" dirty="0"/>
          </a:p>
          <a:p>
            <a:r>
              <a:rPr lang="en-US" sz="4000" dirty="0"/>
              <a:t>Pace the Cambridge Capital Controversies</a:t>
            </a:r>
            <a:endParaRPr sz="4000" dirty="0"/>
          </a:p>
          <a:p>
            <a:pPr lvl="1"/>
            <a:endParaRPr lang="en-US" dirty="0"/>
          </a:p>
          <a:p>
            <a:pPr lvl="1"/>
            <a:endParaRPr lang="en-US" dirty="0"/>
          </a:p>
          <a:p>
            <a:pPr lvl="1"/>
            <a:r>
              <a:rPr sz="1500" dirty="0"/>
              <a:t>Jacob Viner, “International Finance in the postwar World,” </a:t>
            </a:r>
            <a:r>
              <a:rPr sz="1500" i="1" dirty="0"/>
              <a:t>Journal of Political Economy</a:t>
            </a:r>
            <a:r>
              <a:rPr sz="1500" dirty="0"/>
              <a:t>, 55, April, 1947, p. 98.</a:t>
            </a:r>
          </a:p>
        </p:txBody>
      </p:sp>
    </p:spTree>
    <p:extLst>
      <p:ext uri="{BB962C8B-B14F-4D97-AF65-F5344CB8AC3E}">
        <p14:creationId xmlns:p14="http://schemas.microsoft.com/office/powerpoint/2010/main" val="1527978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AE50B-FAB9-BDB2-7728-1D9673D9CE5B}"/>
              </a:ext>
            </a:extLst>
          </p:cNvPr>
          <p:cNvSpPr>
            <a:spLocks noGrp="1"/>
          </p:cNvSpPr>
          <p:nvPr>
            <p:ph type="title"/>
          </p:nvPr>
        </p:nvSpPr>
        <p:spPr>
          <a:xfrm>
            <a:off x="251791" y="699052"/>
            <a:ext cx="10942983" cy="2537791"/>
          </a:xfrm>
        </p:spPr>
        <p:txBody>
          <a:bodyPr>
            <a:normAutofit fontScale="90000"/>
          </a:bodyPr>
          <a:lstStyle/>
          <a:p>
            <a:r>
              <a:rPr lang="en-US" dirty="0"/>
              <a:t>So “Geneva” multinationalism sets the external constraint on development policy </a:t>
            </a:r>
            <a:br>
              <a:rPr lang="en-US" dirty="0"/>
            </a:br>
            <a:r>
              <a:rPr lang="en-US" dirty="0"/>
              <a:t>Law of the Market == Rule of Law that overrides the political process --</a:t>
            </a:r>
            <a:br>
              <a:rPr lang="en-US" dirty="0"/>
            </a:br>
            <a:endParaRPr lang="en-US" dirty="0"/>
          </a:p>
        </p:txBody>
      </p:sp>
      <p:sp>
        <p:nvSpPr>
          <p:cNvPr id="3" name="Content Placeholder 2">
            <a:extLst>
              <a:ext uri="{FF2B5EF4-FFF2-40B4-BE49-F238E27FC236}">
                <a16:creationId xmlns:a16="http://schemas.microsoft.com/office/drawing/2014/main" id="{8B3C16FC-01B9-2816-AF5E-DC51BF6E3454}"/>
              </a:ext>
            </a:extLst>
          </p:cNvPr>
          <p:cNvSpPr>
            <a:spLocks noGrp="1"/>
          </p:cNvSpPr>
          <p:nvPr>
            <p:ph idx="1"/>
          </p:nvPr>
        </p:nvSpPr>
        <p:spPr>
          <a:xfrm>
            <a:off x="530088" y="3236843"/>
            <a:ext cx="10823712" cy="3310173"/>
          </a:xfrm>
        </p:spPr>
        <p:txBody>
          <a:bodyPr>
            <a:normAutofit/>
          </a:bodyPr>
          <a:lstStyle/>
          <a:p>
            <a:r>
              <a:rPr lang="en-US" dirty="0"/>
              <a:t>But today the Environmental Crisis is clearly a “global” problem </a:t>
            </a:r>
          </a:p>
          <a:p>
            <a:r>
              <a:rPr lang="en-US" dirty="0"/>
              <a:t>We still recommend “global governance” to solve the problem </a:t>
            </a:r>
          </a:p>
          <a:p>
            <a:r>
              <a:rPr lang="en-US" dirty="0"/>
              <a:t>International Financial Architecture is based on private bilateral debt flows intermediated in private financial markets </a:t>
            </a:r>
          </a:p>
          <a:p>
            <a:r>
              <a:rPr lang="en-US" dirty="0"/>
              <a:t>The solution to the financing of the solution to the climate crisis is also private market finance</a:t>
            </a:r>
          </a:p>
          <a:p>
            <a:endParaRPr lang="en-US" dirty="0"/>
          </a:p>
        </p:txBody>
      </p:sp>
    </p:spTree>
    <p:extLst>
      <p:ext uri="{BB962C8B-B14F-4D97-AF65-F5344CB8AC3E}">
        <p14:creationId xmlns:p14="http://schemas.microsoft.com/office/powerpoint/2010/main" val="2362595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A9F83-4F65-0C9F-2CF1-1D39430286C7}"/>
              </a:ext>
            </a:extLst>
          </p:cNvPr>
          <p:cNvSpPr>
            <a:spLocks noGrp="1"/>
          </p:cNvSpPr>
          <p:nvPr>
            <p:ph type="title"/>
          </p:nvPr>
        </p:nvSpPr>
        <p:spPr>
          <a:xfrm>
            <a:off x="838200" y="365125"/>
            <a:ext cx="10515600" cy="819619"/>
          </a:xfrm>
        </p:spPr>
        <p:txBody>
          <a:bodyPr>
            <a:normAutofit/>
          </a:bodyPr>
          <a:lstStyle/>
          <a:p>
            <a:r>
              <a:rPr lang="en-US" dirty="0"/>
              <a:t>it is not only a “border” problem</a:t>
            </a:r>
          </a:p>
        </p:txBody>
      </p:sp>
      <p:sp>
        <p:nvSpPr>
          <p:cNvPr id="3" name="Content Placeholder 2">
            <a:extLst>
              <a:ext uri="{FF2B5EF4-FFF2-40B4-BE49-F238E27FC236}">
                <a16:creationId xmlns:a16="http://schemas.microsoft.com/office/drawing/2014/main" id="{B295518F-01C1-A63F-C5E9-9BDA8659A75B}"/>
              </a:ext>
            </a:extLst>
          </p:cNvPr>
          <p:cNvSpPr>
            <a:spLocks noGrp="1"/>
          </p:cNvSpPr>
          <p:nvPr>
            <p:ph idx="1"/>
          </p:nvPr>
        </p:nvSpPr>
        <p:spPr>
          <a:xfrm>
            <a:off x="838200" y="1184744"/>
            <a:ext cx="10515600" cy="5390985"/>
          </a:xfrm>
        </p:spPr>
        <p:txBody>
          <a:bodyPr>
            <a:normAutofit fontScale="92500" lnSpcReduction="10000"/>
          </a:bodyPr>
          <a:lstStyle/>
          <a:p>
            <a:r>
              <a:rPr lang="en-US" dirty="0"/>
              <a:t>Climate Damage is a debt pusher – it forces countries to borrow</a:t>
            </a:r>
          </a:p>
          <a:p>
            <a:pPr lvl="1"/>
            <a:r>
              <a:rPr lang="en-US" dirty="0"/>
              <a:t>Banks create money out of nothing; climate change creates debt out of nothing</a:t>
            </a:r>
          </a:p>
          <a:p>
            <a:pPr lvl="1"/>
            <a:r>
              <a:rPr lang="en-US" dirty="0"/>
              <a:t>Think of a hurricane as a mafia offer you can’t refuse</a:t>
            </a:r>
          </a:p>
          <a:p>
            <a:pPr lvl="1"/>
            <a:r>
              <a:rPr lang="en-US" dirty="0"/>
              <a:t>Or as a debt to “Gaia” accumulated over time</a:t>
            </a:r>
          </a:p>
          <a:p>
            <a:r>
              <a:rPr lang="en-US" dirty="0"/>
              <a:t>Accumulates faster for countries with lower means to Remediate</a:t>
            </a:r>
          </a:p>
          <a:p>
            <a:pPr lvl="1"/>
            <a:r>
              <a:rPr lang="en-US" dirty="0"/>
              <a:t>Geography: SIDS, Production: climate dependent Agriculture</a:t>
            </a:r>
          </a:p>
          <a:p>
            <a:r>
              <a:rPr lang="en-US" dirty="0"/>
              <a:t>No Policy remedies: Good macro policies won’t help</a:t>
            </a:r>
          </a:p>
          <a:p>
            <a:r>
              <a:rPr lang="en-US" dirty="0"/>
              <a:t>Not only generates a Maldistribution of debt</a:t>
            </a:r>
          </a:p>
          <a:p>
            <a:pPr lvl="1"/>
            <a:r>
              <a:rPr lang="en-US" dirty="0"/>
              <a:t>But also of populations, of water: drought, flood, turbulence</a:t>
            </a:r>
          </a:p>
          <a:p>
            <a:pPr lvl="1"/>
            <a:r>
              <a:rPr lang="en-US" dirty="0"/>
              <a:t>We can do something about the people, not the water </a:t>
            </a:r>
          </a:p>
          <a:p>
            <a:r>
              <a:rPr lang="en-US" dirty="0"/>
              <a:t>But emergency financing remains on a bilateral basis</a:t>
            </a:r>
          </a:p>
          <a:p>
            <a:r>
              <a:rPr lang="en-US" dirty="0"/>
              <a:t>And remediation creates contingent debt with no source of debt service</a:t>
            </a:r>
          </a:p>
          <a:p>
            <a:r>
              <a:rPr lang="en-US" dirty="0"/>
              <a:t>Is there an asset to match the Climate debt</a:t>
            </a:r>
          </a:p>
          <a:p>
            <a:endParaRPr lang="en-US" dirty="0"/>
          </a:p>
        </p:txBody>
      </p:sp>
    </p:spTree>
    <p:extLst>
      <p:ext uri="{BB962C8B-B14F-4D97-AF65-F5344CB8AC3E}">
        <p14:creationId xmlns:p14="http://schemas.microsoft.com/office/powerpoint/2010/main" val="799923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9CBE7-D0B8-4117-660F-8207C577DA5D}"/>
              </a:ext>
            </a:extLst>
          </p:cNvPr>
          <p:cNvSpPr>
            <a:spLocks noGrp="1"/>
          </p:cNvSpPr>
          <p:nvPr>
            <p:ph type="title"/>
          </p:nvPr>
        </p:nvSpPr>
        <p:spPr>
          <a:xfrm>
            <a:off x="838200" y="365126"/>
            <a:ext cx="10515600" cy="676496"/>
          </a:xfrm>
        </p:spPr>
        <p:txBody>
          <a:bodyPr>
            <a:normAutofit fontScale="90000"/>
          </a:bodyPr>
          <a:lstStyle/>
          <a:p>
            <a:r>
              <a:rPr lang="en-US" dirty="0"/>
              <a:t>How does this system deal with Climate Change?</a:t>
            </a:r>
          </a:p>
        </p:txBody>
      </p:sp>
      <p:sp>
        <p:nvSpPr>
          <p:cNvPr id="3" name="Content Placeholder 2">
            <a:extLst>
              <a:ext uri="{FF2B5EF4-FFF2-40B4-BE49-F238E27FC236}">
                <a16:creationId xmlns:a16="http://schemas.microsoft.com/office/drawing/2014/main" id="{368A5729-0248-45F0-BED6-B9A731ED470D}"/>
              </a:ext>
            </a:extLst>
          </p:cNvPr>
          <p:cNvSpPr>
            <a:spLocks noGrp="1"/>
          </p:cNvSpPr>
          <p:nvPr>
            <p:ph idx="1"/>
          </p:nvPr>
        </p:nvSpPr>
        <p:spPr>
          <a:xfrm>
            <a:off x="838200" y="1105231"/>
            <a:ext cx="10683240" cy="5557962"/>
          </a:xfrm>
        </p:spPr>
        <p:txBody>
          <a:bodyPr>
            <a:normAutofit lnSpcReduction="10000"/>
          </a:bodyPr>
          <a:lstStyle/>
          <a:p>
            <a:r>
              <a:rPr lang="en-US" dirty="0"/>
              <a:t>Remediation/Reparation of Environmental Damage</a:t>
            </a:r>
          </a:p>
          <a:p>
            <a:pPr lvl="1"/>
            <a:r>
              <a:rPr lang="en-US" dirty="0"/>
              <a:t>For low-income countries requires extraordinary budget expenditures</a:t>
            </a:r>
          </a:p>
          <a:p>
            <a:pPr lvl="1"/>
            <a:r>
              <a:rPr lang="en-US" dirty="0"/>
              <a:t>Think of the hurricane as a “Sovereign” Climate creditor</a:t>
            </a:r>
          </a:p>
          <a:p>
            <a:pPr lvl="1"/>
            <a:r>
              <a:rPr lang="en-US" dirty="0"/>
              <a:t>Reparation may require imports of foreign technology/materials: foreign borrowing</a:t>
            </a:r>
          </a:p>
          <a:p>
            <a:r>
              <a:rPr lang="en-US" dirty="0"/>
              <a:t>This creates a contingent or “double debt” burden</a:t>
            </a:r>
          </a:p>
          <a:p>
            <a:pPr lvl="1"/>
            <a:r>
              <a:rPr lang="en-US" dirty="0"/>
              <a:t>No SDRM is possible with the hurricane – you have to pay now with emergency services and repairs</a:t>
            </a:r>
          </a:p>
          <a:p>
            <a:pPr lvl="1"/>
            <a:r>
              <a:rPr lang="en-US" dirty="0"/>
              <a:t>So no temporal restructuring is possible</a:t>
            </a:r>
          </a:p>
          <a:p>
            <a:pPr lvl="1"/>
            <a:r>
              <a:rPr lang="en-US" dirty="0"/>
              <a:t>No SDRM is possible with Sovereign creditor “Gaia” </a:t>
            </a:r>
          </a:p>
          <a:p>
            <a:pPr lvl="1"/>
            <a:r>
              <a:rPr lang="en-US" dirty="0"/>
              <a:t>The response is Climate remediation </a:t>
            </a:r>
          </a:p>
          <a:p>
            <a:pPr lvl="2"/>
            <a:r>
              <a:rPr lang="en-US" dirty="0"/>
              <a:t>Which requires borrowing from developed countries </a:t>
            </a:r>
          </a:p>
          <a:p>
            <a:pPr lvl="2"/>
            <a:r>
              <a:rPr lang="en-US" dirty="0"/>
              <a:t>Climate Improvement does not generate debt service</a:t>
            </a:r>
          </a:p>
          <a:p>
            <a:r>
              <a:rPr lang="en-US" dirty="0"/>
              <a:t>It is pure Ponzi finance</a:t>
            </a:r>
          </a:p>
          <a:p>
            <a:pPr lvl="1"/>
            <a:endParaRPr lang="en-US" dirty="0"/>
          </a:p>
          <a:p>
            <a:pPr lvl="1"/>
            <a:endParaRPr lang="en-US" dirty="0"/>
          </a:p>
        </p:txBody>
      </p:sp>
    </p:spTree>
    <p:extLst>
      <p:ext uri="{BB962C8B-B14F-4D97-AF65-F5344CB8AC3E}">
        <p14:creationId xmlns:p14="http://schemas.microsoft.com/office/powerpoint/2010/main" val="3876698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4032B-6CF8-58DB-E9F6-032E903AFE8B}"/>
              </a:ext>
            </a:extLst>
          </p:cNvPr>
          <p:cNvSpPr>
            <a:spLocks noGrp="1"/>
          </p:cNvSpPr>
          <p:nvPr>
            <p:ph type="title"/>
          </p:nvPr>
        </p:nvSpPr>
        <p:spPr>
          <a:xfrm>
            <a:off x="838200" y="298175"/>
            <a:ext cx="10738898" cy="532737"/>
          </a:xfrm>
        </p:spPr>
        <p:txBody>
          <a:bodyPr>
            <a:noAutofit/>
          </a:bodyPr>
          <a:lstStyle/>
          <a:p>
            <a:r>
              <a:rPr lang="en-US" sz="3200" dirty="0"/>
              <a:t>Climate and Global </a:t>
            </a:r>
            <a:r>
              <a:rPr lang="en-US" sz="3200" dirty="0" err="1"/>
              <a:t>MalDistribution</a:t>
            </a:r>
            <a:r>
              <a:rPr lang="en-US" sz="3200" dirty="0"/>
              <a:t> of “Fiscal Policy Space”</a:t>
            </a:r>
          </a:p>
        </p:txBody>
      </p:sp>
      <p:sp>
        <p:nvSpPr>
          <p:cNvPr id="3" name="Content Placeholder 2">
            <a:extLst>
              <a:ext uri="{FF2B5EF4-FFF2-40B4-BE49-F238E27FC236}">
                <a16:creationId xmlns:a16="http://schemas.microsoft.com/office/drawing/2014/main" id="{83C6C327-5DF2-F81B-7728-B784A49E56FD}"/>
              </a:ext>
            </a:extLst>
          </p:cNvPr>
          <p:cNvSpPr>
            <a:spLocks noGrp="1"/>
          </p:cNvSpPr>
          <p:nvPr>
            <p:ph idx="1"/>
          </p:nvPr>
        </p:nvSpPr>
        <p:spPr>
          <a:xfrm>
            <a:off x="397565" y="1073426"/>
            <a:ext cx="11179533" cy="5486399"/>
          </a:xfrm>
        </p:spPr>
        <p:txBody>
          <a:bodyPr>
            <a:noAutofit/>
          </a:bodyPr>
          <a:lstStyle/>
          <a:p>
            <a:r>
              <a:rPr lang="en-US" sz="2400" dirty="0">
                <a:solidFill>
                  <a:srgbClr val="000000"/>
                </a:solidFill>
                <a:latin typeface="Calibri" panose="020F0502020204030204" pitchFamily="34" charset="0"/>
              </a:rPr>
              <a:t>While remediation costs of climate damage are random across borders, the fiscal space to respond is not. </a:t>
            </a:r>
          </a:p>
          <a:p>
            <a:r>
              <a:rPr lang="en-US" sz="2400" b="0" i="0" u="none" strike="noStrike" baseline="0" dirty="0">
                <a:solidFill>
                  <a:srgbClr val="000000"/>
                </a:solidFill>
                <a:latin typeface="Calibri" panose="020F0502020204030204" pitchFamily="34" charset="0"/>
              </a:rPr>
              <a:t>Climate crisis like the devolution of the Empires after the 14-18 War – There are new climate boundaries but they roughly correspond to developing countries</a:t>
            </a:r>
          </a:p>
          <a:p>
            <a:r>
              <a:rPr lang="en-US" sz="2400" b="0" i="0" u="none" strike="noStrike" baseline="0" dirty="0">
                <a:solidFill>
                  <a:srgbClr val="000000"/>
                </a:solidFill>
                <a:latin typeface="Calibri" panose="020F0502020204030204" pitchFamily="34" charset="0"/>
              </a:rPr>
              <a:t>Developed countries have the fiscal space to use traditional “Keynesian” expenditure policies to support domestic incomes. </a:t>
            </a:r>
          </a:p>
          <a:p>
            <a:r>
              <a:rPr lang="en-US" sz="2400" b="0" i="0" u="none" strike="noStrike" baseline="0" dirty="0">
                <a:solidFill>
                  <a:srgbClr val="000000"/>
                </a:solidFill>
                <a:latin typeface="Calibri" panose="020F0502020204030204" pitchFamily="34" charset="0"/>
              </a:rPr>
              <a:t>Lerner</a:t>
            </a:r>
            <a:r>
              <a:rPr lang="en-US" sz="2400" dirty="0">
                <a:solidFill>
                  <a:srgbClr val="000000"/>
                </a:solidFill>
                <a:latin typeface="Calibri" panose="020F0502020204030204" pitchFamily="34" charset="0"/>
              </a:rPr>
              <a:t>:</a:t>
            </a:r>
            <a:r>
              <a:rPr lang="en-US" sz="2400" b="0" i="0" u="none" strike="noStrike" baseline="0" dirty="0">
                <a:solidFill>
                  <a:srgbClr val="000000"/>
                </a:solidFill>
                <a:latin typeface="Calibri" panose="020F0502020204030204" pitchFamily="34" charset="0"/>
              </a:rPr>
              <a:t> the major impact of internal borrowing is domestic redistribution of income; . “The proper analogy to the incurrence of internally held national debt is not an individual borrowing from another individual but an individual borrowing money from one of his pockets to put it into another. ” </a:t>
            </a:r>
          </a:p>
          <a:p>
            <a:r>
              <a:rPr lang="en-US" sz="2400" b="0" i="0" u="none" strike="noStrike" baseline="0" dirty="0">
                <a:solidFill>
                  <a:srgbClr val="000000"/>
                </a:solidFill>
                <a:latin typeface="Calibri" panose="020F0502020204030204" pitchFamily="34" charset="0"/>
              </a:rPr>
              <a:t>The basic difference between internal and external deficits: “Increasing debt to other countries or to the citizens of other countries does indicate impoverishment of the borrowing country and enrichment of the lending country. … The country cannot by monetary manipulations consume more than it can produce.”</a:t>
            </a:r>
          </a:p>
        </p:txBody>
      </p:sp>
    </p:spTree>
    <p:extLst>
      <p:ext uri="{BB962C8B-B14F-4D97-AF65-F5344CB8AC3E}">
        <p14:creationId xmlns:p14="http://schemas.microsoft.com/office/powerpoint/2010/main" val="4207518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4032B-6CF8-58DB-E9F6-032E903AFE8B}"/>
              </a:ext>
            </a:extLst>
          </p:cNvPr>
          <p:cNvSpPr>
            <a:spLocks noGrp="1"/>
          </p:cNvSpPr>
          <p:nvPr>
            <p:ph type="title"/>
          </p:nvPr>
        </p:nvSpPr>
        <p:spPr>
          <a:xfrm>
            <a:off x="838200" y="298175"/>
            <a:ext cx="10515600" cy="532737"/>
          </a:xfrm>
        </p:spPr>
        <p:txBody>
          <a:bodyPr>
            <a:noAutofit/>
          </a:bodyPr>
          <a:lstStyle/>
          <a:p>
            <a:r>
              <a:rPr lang="en-US" sz="3200" dirty="0"/>
              <a:t>Remedy the Global </a:t>
            </a:r>
            <a:r>
              <a:rPr lang="en-US" sz="3200" dirty="0" err="1"/>
              <a:t>MalDistribution</a:t>
            </a:r>
            <a:r>
              <a:rPr lang="en-US" sz="3200" dirty="0"/>
              <a:t> of “Fiscal Space”</a:t>
            </a:r>
          </a:p>
        </p:txBody>
      </p:sp>
      <p:sp>
        <p:nvSpPr>
          <p:cNvPr id="3" name="Content Placeholder 2">
            <a:extLst>
              <a:ext uri="{FF2B5EF4-FFF2-40B4-BE49-F238E27FC236}">
                <a16:creationId xmlns:a16="http://schemas.microsoft.com/office/drawing/2014/main" id="{83C6C327-5DF2-F81B-7728-B784A49E56FD}"/>
              </a:ext>
            </a:extLst>
          </p:cNvPr>
          <p:cNvSpPr>
            <a:spLocks noGrp="1"/>
          </p:cNvSpPr>
          <p:nvPr>
            <p:ph idx="1"/>
          </p:nvPr>
        </p:nvSpPr>
        <p:spPr>
          <a:xfrm>
            <a:off x="524785" y="927652"/>
            <a:ext cx="11052313" cy="5632173"/>
          </a:xfrm>
        </p:spPr>
        <p:txBody>
          <a:bodyPr>
            <a:normAutofit lnSpcReduction="10000"/>
          </a:bodyPr>
          <a:lstStyle/>
          <a:p>
            <a:r>
              <a:rPr lang="en-US" sz="1800" dirty="0">
                <a:solidFill>
                  <a:srgbClr val="000000"/>
                </a:solidFill>
                <a:latin typeface="Calibri" panose="020F0502020204030204" pitchFamily="34" charset="0"/>
              </a:rPr>
              <a:t>While climate damage is random across borders, the fiscal space to respond and offset the internal costs is not. </a:t>
            </a:r>
            <a:endParaRPr lang="en-US" sz="1800" b="0" i="0" u="none" strike="noStrike" baseline="0" dirty="0">
              <a:solidFill>
                <a:srgbClr val="000000"/>
              </a:solidFill>
              <a:latin typeface="Calibri" panose="020F0502020204030204" pitchFamily="34" charset="0"/>
            </a:endParaRPr>
          </a:p>
          <a:p>
            <a:r>
              <a:rPr lang="en-US" sz="1800" b="1" i="0" u="sng" strike="noStrike" baseline="0" dirty="0">
                <a:solidFill>
                  <a:srgbClr val="000000"/>
                </a:solidFill>
                <a:latin typeface="Calibri" panose="020F0502020204030204" pitchFamily="34" charset="0"/>
              </a:rPr>
              <a:t>For Developed countries</a:t>
            </a:r>
          </a:p>
          <a:p>
            <a:r>
              <a:rPr lang="en-US" sz="1800" b="0" i="0" u="none" strike="noStrike" baseline="0" dirty="0">
                <a:solidFill>
                  <a:srgbClr val="000000"/>
                </a:solidFill>
                <a:latin typeface="Calibri" panose="020F0502020204030204" pitchFamily="34" charset="0"/>
              </a:rPr>
              <a:t> 	Traditional “Keynesian” expenditure policies can be used to respond to climate change. </a:t>
            </a:r>
          </a:p>
          <a:p>
            <a:pPr lvl="1"/>
            <a:r>
              <a:rPr lang="en-US" sz="1800" dirty="0">
                <a:solidFill>
                  <a:srgbClr val="000000"/>
                </a:solidFill>
                <a:latin typeface="Calibri" panose="020F0502020204030204" pitchFamily="34" charset="0"/>
              </a:rPr>
              <a:t>As Lerner pointed out long ago, as long as debt is held internally the major impact is one of domestic redistribution of income:. “The proper analogy to the incurrence of internally held national debt is not an individual borrowing from another individual but an individual borrowing money from one of his pockets to put it into another. ” </a:t>
            </a:r>
          </a:p>
          <a:p>
            <a:r>
              <a:rPr lang="en-US" sz="1800" b="1" i="1" u="sng" strike="noStrike" baseline="0" dirty="0">
                <a:solidFill>
                  <a:srgbClr val="000000"/>
                </a:solidFill>
                <a:latin typeface="Calibri" panose="020F0502020204030204" pitchFamily="34" charset="0"/>
              </a:rPr>
              <a:t>For Developing Countries</a:t>
            </a:r>
          </a:p>
          <a:p>
            <a:pPr lvl="1"/>
            <a:r>
              <a:rPr lang="en-US" sz="1800" dirty="0">
                <a:solidFill>
                  <a:srgbClr val="000000"/>
                </a:solidFill>
                <a:latin typeface="Calibri" panose="020F0502020204030204" pitchFamily="34" charset="0"/>
              </a:rPr>
              <a:t> have limited fiscal space and rely on foreign borrowing: </a:t>
            </a:r>
          </a:p>
          <a:p>
            <a:pPr lvl="1"/>
            <a:r>
              <a:rPr lang="en-US" sz="1800" dirty="0">
                <a:solidFill>
                  <a:srgbClr val="000000"/>
                </a:solidFill>
                <a:latin typeface="Calibri" panose="020F0502020204030204" pitchFamily="34" charset="0"/>
              </a:rPr>
              <a:t>“Increasing debt to other countries or to the citizens of other countries does indicate impoverishment of the borrowing country and enrichment of the lending country. … The country cannot by monetary manipulations consume more than it can produce.”</a:t>
            </a:r>
          </a:p>
          <a:p>
            <a:pPr lvl="1"/>
            <a:r>
              <a:rPr lang="en-US" sz="1600" b="0" i="0" u="none" strike="noStrike" baseline="0" dirty="0">
                <a:solidFill>
                  <a:srgbClr val="000000"/>
                </a:solidFill>
                <a:latin typeface="Calibri" panose="020F0502020204030204" pitchFamily="34" charset="0"/>
              </a:rPr>
              <a:t>“repayment {of foreign currency debt} will constitute a real burden on the country just as the borrowing provided a real benefit quite different from any benefit that can accrue from internal borrowing. When the time comes to make the repayment there may be great inconvenience which could lead to default. But none of these considerations is at all applicable to internally held national debt which from the point of view of the nation cancels out.” </a:t>
            </a:r>
          </a:p>
          <a:p>
            <a:r>
              <a:rPr lang="en-US" sz="1800" b="1" i="0" u="none" strike="noStrike" baseline="0" dirty="0">
                <a:solidFill>
                  <a:srgbClr val="000000"/>
                </a:solidFill>
                <a:latin typeface="Calibri" panose="020F0502020204030204" pitchFamily="34" charset="0"/>
              </a:rPr>
              <a:t>This means that there is a differential burden on developing countries responding to the crisis in terms of the real costs of servicing the external debt. </a:t>
            </a:r>
          </a:p>
          <a:p>
            <a:r>
              <a:rPr lang="en-US" sz="1800" b="1" i="0" u="none" strike="noStrike" baseline="0" dirty="0">
                <a:solidFill>
                  <a:srgbClr val="000000"/>
                </a:solidFill>
                <a:latin typeface="Calibri" panose="020F0502020204030204" pitchFamily="34" charset="0"/>
              </a:rPr>
              <a:t>While debt ratios have been further aggravated in all countries by the increasing interest rates led by developed countries’ central banks to offset the impact of these events on inflation rates, this further increasing the differential burden placed on developing related to developed countries. </a:t>
            </a:r>
          </a:p>
        </p:txBody>
      </p:sp>
    </p:spTree>
    <p:extLst>
      <p:ext uri="{BB962C8B-B14F-4D97-AF65-F5344CB8AC3E}">
        <p14:creationId xmlns:p14="http://schemas.microsoft.com/office/powerpoint/2010/main" val="3614199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E455C-BB3D-C7D7-24AE-63DFF912CD5D}"/>
              </a:ext>
            </a:extLst>
          </p:cNvPr>
          <p:cNvSpPr>
            <a:spLocks noGrp="1"/>
          </p:cNvSpPr>
          <p:nvPr>
            <p:ph type="title"/>
          </p:nvPr>
        </p:nvSpPr>
        <p:spPr>
          <a:xfrm>
            <a:off x="838200" y="365125"/>
            <a:ext cx="10515600" cy="854075"/>
          </a:xfrm>
        </p:spPr>
        <p:txBody>
          <a:bodyPr/>
          <a:lstStyle/>
          <a:p>
            <a:r>
              <a:rPr lang="en-US" dirty="0"/>
              <a:t>Differential burden</a:t>
            </a:r>
          </a:p>
        </p:txBody>
      </p:sp>
      <p:sp>
        <p:nvSpPr>
          <p:cNvPr id="3" name="Content Placeholder 2">
            <a:extLst>
              <a:ext uri="{FF2B5EF4-FFF2-40B4-BE49-F238E27FC236}">
                <a16:creationId xmlns:a16="http://schemas.microsoft.com/office/drawing/2014/main" id="{11FA7A8F-EADB-428A-A8A3-0DC5DF5CC152}"/>
              </a:ext>
            </a:extLst>
          </p:cNvPr>
          <p:cNvSpPr>
            <a:spLocks noGrp="1"/>
          </p:cNvSpPr>
          <p:nvPr>
            <p:ph idx="1"/>
          </p:nvPr>
        </p:nvSpPr>
        <p:spPr>
          <a:xfrm>
            <a:off x="838199" y="1219200"/>
            <a:ext cx="10638183" cy="5062330"/>
          </a:xfrm>
        </p:spPr>
        <p:txBody>
          <a:bodyPr/>
          <a:lstStyle/>
          <a:p>
            <a:r>
              <a:rPr lang="en-US" sz="2800" b="1" i="0" u="none" strike="noStrike" baseline="0" dirty="0">
                <a:solidFill>
                  <a:srgbClr val="000000"/>
                </a:solidFill>
                <a:latin typeface="Calibri" panose="020F0502020204030204" pitchFamily="34" charset="0"/>
              </a:rPr>
              <a:t>This means that there is a differential burden on developing countries responding to the Climate crisis in terms of the real costs of servicing the external debt to fund reconstruction and remediation. </a:t>
            </a:r>
          </a:p>
          <a:p>
            <a:r>
              <a:rPr lang="en-US" sz="2800" b="1" i="0" u="none" strike="noStrike" baseline="0" dirty="0">
                <a:solidFill>
                  <a:srgbClr val="000000"/>
                </a:solidFill>
                <a:latin typeface="Calibri" panose="020F0502020204030204" pitchFamily="34" charset="0"/>
              </a:rPr>
              <a:t>While debt ratios have been further aggravated in all countries by the increasing interest rates led by developed countries’ central banks to offset the impact of these events on inflation rates, </a:t>
            </a:r>
          </a:p>
          <a:p>
            <a:r>
              <a:rPr lang="en-US" sz="2800" b="1" i="0" u="none" strike="noStrike" baseline="0" dirty="0">
                <a:solidFill>
                  <a:srgbClr val="000000"/>
                </a:solidFill>
                <a:latin typeface="Calibri" panose="020F0502020204030204" pitchFamily="34" charset="0"/>
              </a:rPr>
              <a:t>this further increases the differential burden placed on developing related to developed countries. </a:t>
            </a:r>
          </a:p>
          <a:p>
            <a:endParaRPr lang="en-US" dirty="0"/>
          </a:p>
        </p:txBody>
      </p:sp>
    </p:spTree>
    <p:extLst>
      <p:ext uri="{BB962C8B-B14F-4D97-AF65-F5344CB8AC3E}">
        <p14:creationId xmlns:p14="http://schemas.microsoft.com/office/powerpoint/2010/main" val="714278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161FC-7890-100F-0B3A-694EDE2FF0C1}"/>
              </a:ext>
            </a:extLst>
          </p:cNvPr>
          <p:cNvSpPr>
            <a:spLocks noGrp="1"/>
          </p:cNvSpPr>
          <p:nvPr>
            <p:ph type="title"/>
          </p:nvPr>
        </p:nvSpPr>
        <p:spPr>
          <a:xfrm>
            <a:off x="838200" y="365126"/>
            <a:ext cx="10515600" cy="933588"/>
          </a:xfrm>
        </p:spPr>
        <p:txBody>
          <a:bodyPr/>
          <a:lstStyle/>
          <a:p>
            <a:r>
              <a:rPr lang="en-US" sz="4400" dirty="0">
                <a:effectLst/>
                <a:latin typeface="Century731BT-RomanA"/>
                <a:ea typeface="Aptos" panose="020B0004020202020204" pitchFamily="34" charset="0"/>
                <a:cs typeface="Century731BT-RomanA"/>
              </a:rPr>
              <a:t>Adam Smith </a:t>
            </a:r>
            <a:r>
              <a:rPr lang="en-US" sz="4400" i="1" dirty="0">
                <a:effectLst/>
                <a:latin typeface="Century731BT-RomanA"/>
                <a:ea typeface="Aptos" panose="020B0004020202020204" pitchFamily="34" charset="0"/>
                <a:cs typeface="Century731BT-RomanA"/>
              </a:rPr>
              <a:t>Wealth of Nations:</a:t>
            </a:r>
            <a:endParaRPr lang="en-US" dirty="0"/>
          </a:p>
        </p:txBody>
      </p:sp>
      <p:sp>
        <p:nvSpPr>
          <p:cNvPr id="3" name="Content Placeholder 2">
            <a:extLst>
              <a:ext uri="{FF2B5EF4-FFF2-40B4-BE49-F238E27FC236}">
                <a16:creationId xmlns:a16="http://schemas.microsoft.com/office/drawing/2014/main" id="{A199B47C-B7DC-241C-95D3-8EB65699BB14}"/>
              </a:ext>
            </a:extLst>
          </p:cNvPr>
          <p:cNvSpPr>
            <a:spLocks noGrp="1"/>
          </p:cNvSpPr>
          <p:nvPr>
            <p:ph idx="1"/>
          </p:nvPr>
        </p:nvSpPr>
        <p:spPr>
          <a:xfrm>
            <a:off x="477079" y="1417983"/>
            <a:ext cx="11489634" cy="4758980"/>
          </a:xfrm>
        </p:spPr>
        <p:txBody>
          <a:bodyPr>
            <a:normAutofit/>
          </a:bodyPr>
          <a:lstStyle/>
          <a:p>
            <a:pPr marL="0" marR="0" indent="0">
              <a:lnSpc>
                <a:spcPct val="107000"/>
              </a:lnSpc>
              <a:spcBef>
                <a:spcPts val="0"/>
              </a:spcBef>
              <a:spcAft>
                <a:spcPts val="0"/>
              </a:spcAft>
              <a:buNone/>
            </a:pPr>
            <a:r>
              <a:rPr lang="en-US" b="1" dirty="0">
                <a:effectLst/>
                <a:latin typeface="Century731BT-RomanA"/>
                <a:ea typeface="Aptos" panose="020B0004020202020204" pitchFamily="34" charset="0"/>
                <a:cs typeface="Century731BT-RomanA"/>
              </a:rPr>
              <a:t>Government exists to protect real property</a:t>
            </a:r>
            <a:r>
              <a:rPr lang="en-US" dirty="0">
                <a:effectLst/>
                <a:latin typeface="Century731BT-RomanA"/>
                <a:ea typeface="Aptos" panose="020B0004020202020204" pitchFamily="34" charset="0"/>
                <a:cs typeface="Century731BT-RomanA"/>
              </a:rPr>
              <a:t>:</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0"/>
              </a:spcAft>
            </a:pPr>
            <a:r>
              <a:rPr lang="en-US" dirty="0">
                <a:effectLst/>
                <a:latin typeface="Century731BT-RomanA"/>
                <a:ea typeface="Aptos" panose="020B0004020202020204" pitchFamily="34" charset="0"/>
                <a:cs typeface="Century731BT-RomanA"/>
              </a:rPr>
              <a:t>“The acquisition of valuable and extensive property, therefore, necessarily requires the establishment of civil government.”</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0"/>
              </a:spcAft>
            </a:pPr>
            <a:r>
              <a:rPr lang="en-US" dirty="0">
                <a:effectLst/>
                <a:latin typeface="Century731BT-RomanA"/>
                <a:ea typeface="Aptos" panose="020B0004020202020204" pitchFamily="34" charset="0"/>
                <a:cs typeface="Century731BT-RomanA"/>
              </a:rPr>
              <a:t>“Wherever there is great property, there is great inequality.”</a:t>
            </a:r>
            <a:r>
              <a:rPr lang="en-US" dirty="0">
                <a:effectLst/>
                <a:latin typeface="CIDFont+F1"/>
                <a:ea typeface="Aptos" panose="020B0004020202020204" pitchFamily="34" charset="0"/>
                <a:cs typeface="CIDFont+F1"/>
              </a:rPr>
              <a:t> </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0"/>
              </a:spcAft>
            </a:pPr>
            <a:r>
              <a:rPr lang="en-US" dirty="0">
                <a:effectLst/>
                <a:latin typeface="Century731BT-RomanA"/>
                <a:ea typeface="Aptos" panose="020B0004020202020204" pitchFamily="34" charset="0"/>
                <a:cs typeface="Century731BT-RomanA"/>
              </a:rPr>
              <a:t>“Civil government, so far as it is instituted</a:t>
            </a:r>
            <a:r>
              <a:rPr lang="en-US" dirty="0">
                <a:effectLst/>
                <a:latin typeface="CIDFont+F1"/>
                <a:ea typeface="Aptos" panose="020B0004020202020204" pitchFamily="34" charset="0"/>
                <a:cs typeface="CIDFont+F1"/>
              </a:rPr>
              <a:t> </a:t>
            </a:r>
            <a:r>
              <a:rPr lang="en-US" dirty="0">
                <a:effectLst/>
                <a:latin typeface="Century731BT-RomanA"/>
                <a:ea typeface="Aptos" panose="020B0004020202020204" pitchFamily="34" charset="0"/>
                <a:cs typeface="Century731BT-RomanA"/>
              </a:rPr>
              <a:t>for the security of property, is in reality instituted for the </a:t>
            </a:r>
            <a:r>
              <a:rPr lang="en-US" dirty="0" err="1">
                <a:effectLst/>
                <a:latin typeface="Century731BT-RomanA"/>
                <a:ea typeface="Aptos" panose="020B0004020202020204" pitchFamily="34" charset="0"/>
                <a:cs typeface="Century731BT-RomanA"/>
              </a:rPr>
              <a:t>defence</a:t>
            </a:r>
            <a:r>
              <a:rPr lang="en-US" dirty="0">
                <a:effectLst/>
                <a:latin typeface="CIDFont+F1"/>
                <a:ea typeface="Aptos" panose="020B0004020202020204" pitchFamily="34" charset="0"/>
                <a:cs typeface="CIDFont+F1"/>
              </a:rPr>
              <a:t> </a:t>
            </a:r>
            <a:r>
              <a:rPr lang="en-US" dirty="0">
                <a:effectLst/>
                <a:latin typeface="Century731BT-RomanA"/>
                <a:ea typeface="Aptos" panose="020B0004020202020204" pitchFamily="34" charset="0"/>
                <a:cs typeface="Century731BT-RomanA"/>
              </a:rPr>
              <a:t>of the rich against the poor, or of those who have some property</a:t>
            </a:r>
            <a:r>
              <a:rPr lang="en-US" dirty="0">
                <a:effectLst/>
                <a:latin typeface="CIDFont+F1"/>
                <a:ea typeface="Aptos" panose="020B0004020202020204" pitchFamily="34" charset="0"/>
                <a:cs typeface="CIDFont+F1"/>
              </a:rPr>
              <a:t> </a:t>
            </a:r>
            <a:r>
              <a:rPr lang="en-US" dirty="0">
                <a:effectLst/>
                <a:latin typeface="Century731BT-RomanA"/>
                <a:ea typeface="Aptos" panose="020B0004020202020204" pitchFamily="34" charset="0"/>
                <a:cs typeface="Century731BT-RomanA"/>
              </a:rPr>
              <a:t>against those who have none at all.”</a:t>
            </a:r>
          </a:p>
          <a:p>
            <a:pPr marL="0" marR="0">
              <a:lnSpc>
                <a:spcPct val="107000"/>
              </a:lnSpc>
              <a:spcBef>
                <a:spcPts val="0"/>
              </a:spcBef>
              <a:spcAft>
                <a:spcPts val="0"/>
              </a:spcAft>
            </a:pPr>
            <a:r>
              <a:rPr lang="en-US" sz="4000" b="1" dirty="0">
                <a:latin typeface="Century731BT-RomanA"/>
                <a:ea typeface="Aptos" panose="020B0004020202020204" pitchFamily="34" charset="0"/>
                <a:cs typeface="Times New Roman" panose="02020603050405020304" pitchFamily="18" charset="0"/>
              </a:rPr>
              <a:t>Does development of the wealth of nations have to benefit the rich nations at the expense of the poor? </a:t>
            </a:r>
            <a:endParaRPr lang="en-US" sz="4000" b="1"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55131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DEE00-CD15-DA60-8F8C-22FA5CC98B5F}"/>
              </a:ext>
            </a:extLst>
          </p:cNvPr>
          <p:cNvSpPr>
            <a:spLocks noGrp="1"/>
          </p:cNvSpPr>
          <p:nvPr>
            <p:ph type="title"/>
          </p:nvPr>
        </p:nvSpPr>
        <p:spPr>
          <a:xfrm>
            <a:off x="838200" y="365125"/>
            <a:ext cx="10515600" cy="708301"/>
          </a:xfrm>
        </p:spPr>
        <p:txBody>
          <a:bodyPr/>
          <a:lstStyle/>
          <a:p>
            <a:r>
              <a:rPr lang="en-US" dirty="0"/>
              <a:t>Another example</a:t>
            </a:r>
          </a:p>
        </p:txBody>
      </p:sp>
      <p:sp>
        <p:nvSpPr>
          <p:cNvPr id="3" name="Content Placeholder 2">
            <a:extLst>
              <a:ext uri="{FF2B5EF4-FFF2-40B4-BE49-F238E27FC236}">
                <a16:creationId xmlns:a16="http://schemas.microsoft.com/office/drawing/2014/main" id="{7F8E136A-CE6C-8611-5D0F-2363A2C378B0}"/>
              </a:ext>
            </a:extLst>
          </p:cNvPr>
          <p:cNvSpPr>
            <a:spLocks noGrp="1"/>
          </p:cNvSpPr>
          <p:nvPr>
            <p:ph idx="1"/>
          </p:nvPr>
        </p:nvSpPr>
        <p:spPr>
          <a:xfrm>
            <a:off x="838200" y="1298713"/>
            <a:ext cx="10515600" cy="4878250"/>
          </a:xfrm>
        </p:spPr>
        <p:txBody>
          <a:bodyPr/>
          <a:lstStyle/>
          <a:p>
            <a:r>
              <a:rPr lang="en-US" dirty="0"/>
              <a:t>Developed countries’ financial institutions facing domestic/international financial crisis </a:t>
            </a:r>
          </a:p>
          <a:p>
            <a:r>
              <a:rPr lang="en-US" dirty="0"/>
              <a:t>Losses absorbed by issue of domestic government debt</a:t>
            </a:r>
          </a:p>
          <a:p>
            <a:pPr lvl="1"/>
            <a:r>
              <a:rPr lang="en-US" dirty="0"/>
              <a:t>To support domestic financial stability</a:t>
            </a:r>
          </a:p>
          <a:p>
            <a:pPr lvl="1"/>
            <a:r>
              <a:rPr lang="en-US" dirty="0"/>
              <a:t>Minsky’s Two masters -- </a:t>
            </a:r>
          </a:p>
          <a:p>
            <a:r>
              <a:rPr lang="en-US" dirty="0"/>
              <a:t>Developing countries’ financial institutions facing domestic/international financial crisis are not bailed out by government support but allowed to fail or are absorbed by developed country financial </a:t>
            </a:r>
            <a:r>
              <a:rPr lang="en-US" dirty="0" err="1"/>
              <a:t>istitutions</a:t>
            </a:r>
            <a:endParaRPr lang="en-US" dirty="0"/>
          </a:p>
        </p:txBody>
      </p:sp>
    </p:spTree>
    <p:extLst>
      <p:ext uri="{BB962C8B-B14F-4D97-AF65-F5344CB8AC3E}">
        <p14:creationId xmlns:p14="http://schemas.microsoft.com/office/powerpoint/2010/main" val="1179811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1F7CA-95D0-1815-A969-7B46E3E1204B}"/>
              </a:ext>
            </a:extLst>
          </p:cNvPr>
          <p:cNvSpPr>
            <a:spLocks noGrp="1"/>
          </p:cNvSpPr>
          <p:nvPr>
            <p:ph type="title"/>
          </p:nvPr>
        </p:nvSpPr>
        <p:spPr>
          <a:xfrm>
            <a:off x="838200" y="365125"/>
            <a:ext cx="10515600" cy="795765"/>
          </a:xfrm>
        </p:spPr>
        <p:txBody>
          <a:bodyPr/>
          <a:lstStyle/>
          <a:p>
            <a:r>
              <a:rPr lang="en-US" dirty="0"/>
              <a:t>Try an Old Idea: multilateralism</a:t>
            </a:r>
          </a:p>
        </p:txBody>
      </p:sp>
      <p:sp>
        <p:nvSpPr>
          <p:cNvPr id="3" name="Content Placeholder 2">
            <a:extLst>
              <a:ext uri="{FF2B5EF4-FFF2-40B4-BE49-F238E27FC236}">
                <a16:creationId xmlns:a16="http://schemas.microsoft.com/office/drawing/2014/main" id="{3E8FFAB4-B0F1-817C-4A3A-040AD1044A17}"/>
              </a:ext>
            </a:extLst>
          </p:cNvPr>
          <p:cNvSpPr>
            <a:spLocks noGrp="1"/>
          </p:cNvSpPr>
          <p:nvPr>
            <p:ph idx="1"/>
          </p:nvPr>
        </p:nvSpPr>
        <p:spPr>
          <a:xfrm>
            <a:off x="838199" y="1272209"/>
            <a:ext cx="10643483" cy="5319422"/>
          </a:xfrm>
        </p:spPr>
        <p:txBody>
          <a:bodyPr>
            <a:normAutofit lnSpcReduction="10000"/>
          </a:bodyPr>
          <a:lstStyle/>
          <a:p>
            <a:r>
              <a:rPr lang="en-US" sz="2400" b="0" i="0" u="none" strike="noStrike" baseline="0" dirty="0">
                <a:solidFill>
                  <a:srgbClr val="000000"/>
                </a:solidFill>
                <a:latin typeface="Calibri" panose="020F0502020204030204" pitchFamily="34" charset="0"/>
              </a:rPr>
              <a:t>Since the problem is not so much the costs of meeting the challenges of global climate change – they have to be met and they are real, the basic problem is the global distribution of these costs created by the fact that developed countries can deal with them via creation of internal deficits and debt while this is not available to developing countries. This means the problem has to be dealt with on the level of a global financial institution. </a:t>
            </a:r>
          </a:p>
          <a:p>
            <a:r>
              <a:rPr lang="en-US" sz="2400" b="0" i="0" u="none" strike="noStrike" baseline="0" dirty="0">
                <a:solidFill>
                  <a:srgbClr val="000000"/>
                </a:solidFill>
                <a:latin typeface="Calibri" panose="020F0502020204030204" pitchFamily="34" charset="0"/>
              </a:rPr>
              <a:t>We could think of this as designing the global financial system on the pattern of a domestic system, so the question is simply one of looking at the equitable distribution of costs between developed and developing countries. </a:t>
            </a:r>
          </a:p>
          <a:p>
            <a:r>
              <a:rPr lang="en-US" sz="2400" dirty="0">
                <a:solidFill>
                  <a:srgbClr val="000000"/>
                </a:solidFill>
                <a:latin typeface="Calibri" panose="020F0502020204030204" pitchFamily="34" charset="0"/>
              </a:rPr>
              <a:t>This would mirror the approach </a:t>
            </a:r>
            <a:r>
              <a:rPr lang="en-US" sz="2400" b="0" i="0" u="none" strike="noStrike" baseline="0" dirty="0">
                <a:solidFill>
                  <a:srgbClr val="000000"/>
                </a:solidFill>
                <a:latin typeface="Calibri" panose="020F0502020204030204" pitchFamily="34" charset="0"/>
              </a:rPr>
              <a:t>Keynes used for a global clearing union based on the extension of what he called the “banking principle” from the national to the international level. </a:t>
            </a:r>
          </a:p>
          <a:p>
            <a:r>
              <a:rPr lang="en-US" sz="2400" b="0" i="0" u="none" strike="noStrike" baseline="0" dirty="0">
                <a:solidFill>
                  <a:srgbClr val="000000"/>
                </a:solidFill>
                <a:latin typeface="Calibri" panose="020F0502020204030204" pitchFamily="34" charset="0"/>
              </a:rPr>
              <a:t>We can think of this as the mirror of Lerner’s affirmation that government debt creating deficits cannot produce a real cost since there is always a necessary equality of debits and credits. In such a system, the debts and credits are always internal to the global clearing system and costs are redistributed.</a:t>
            </a:r>
            <a:endParaRPr lang="en-US" sz="3600" dirty="0"/>
          </a:p>
        </p:txBody>
      </p:sp>
    </p:spTree>
    <p:extLst>
      <p:ext uri="{BB962C8B-B14F-4D97-AF65-F5344CB8AC3E}">
        <p14:creationId xmlns:p14="http://schemas.microsoft.com/office/powerpoint/2010/main" val="1199790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0573D-AA8E-7CCD-64CC-E2A3286413F1}"/>
              </a:ext>
            </a:extLst>
          </p:cNvPr>
          <p:cNvSpPr>
            <a:spLocks noGrp="1"/>
          </p:cNvSpPr>
          <p:nvPr>
            <p:ph type="title"/>
          </p:nvPr>
        </p:nvSpPr>
        <p:spPr>
          <a:xfrm>
            <a:off x="838199" y="245166"/>
            <a:ext cx="10783957" cy="549964"/>
          </a:xfrm>
        </p:spPr>
        <p:txBody>
          <a:bodyPr>
            <a:normAutofit/>
          </a:bodyPr>
          <a:lstStyle/>
          <a:p>
            <a:r>
              <a:rPr lang="en-US" sz="3200" dirty="0"/>
              <a:t>BW Equilibrium = Differential (downward) global adjustment</a:t>
            </a:r>
          </a:p>
        </p:txBody>
      </p:sp>
      <p:sp>
        <p:nvSpPr>
          <p:cNvPr id="3" name="Content Placeholder 2">
            <a:extLst>
              <a:ext uri="{FF2B5EF4-FFF2-40B4-BE49-F238E27FC236}">
                <a16:creationId xmlns:a16="http://schemas.microsoft.com/office/drawing/2014/main" id="{AF2C1983-50AD-99E0-CECC-2FBB2EF87432}"/>
              </a:ext>
            </a:extLst>
          </p:cNvPr>
          <p:cNvSpPr>
            <a:spLocks noGrp="1"/>
          </p:cNvSpPr>
          <p:nvPr>
            <p:ph idx="1"/>
          </p:nvPr>
        </p:nvSpPr>
        <p:spPr>
          <a:xfrm>
            <a:off x="437322" y="795130"/>
            <a:ext cx="11463129" cy="5923722"/>
          </a:xfrm>
        </p:spPr>
        <p:txBody>
          <a:bodyPr>
            <a:normAutofit fontScale="92500" lnSpcReduction="20000"/>
          </a:bodyPr>
          <a:lstStyle/>
          <a:p>
            <a:r>
              <a:rPr lang="en-US" sz="2500" b="0" i="0" u="none" strike="noStrike" baseline="0" dirty="0">
                <a:solidFill>
                  <a:srgbClr val="000000"/>
                </a:solidFill>
                <a:latin typeface="Code"/>
              </a:rPr>
              <a:t>Balogh: the unrestricted multilateralism on which the I.M.F. is based is incompatible with maximum progress in the less fortunate areas of the world if this instability cannot be overcome by international action. </a:t>
            </a:r>
          </a:p>
          <a:p>
            <a:pPr algn="l"/>
            <a:r>
              <a:rPr lang="en-US" sz="2500" b="0" i="0" u="none" strike="noStrike" baseline="0" dirty="0" err="1">
                <a:latin typeface="Times New Roman" panose="02020603050405020304" pitchFamily="18" charset="0"/>
              </a:rPr>
              <a:t>Kalecki</a:t>
            </a:r>
            <a:r>
              <a:rPr lang="en-US" sz="2500" dirty="0">
                <a:latin typeface="Times New Roman" panose="02020603050405020304" pitchFamily="18" charset="0"/>
              </a:rPr>
              <a:t>-</a:t>
            </a:r>
            <a:r>
              <a:rPr lang="en-US" sz="2500" b="0" i="0" u="none" strike="noStrike" baseline="0" dirty="0">
                <a:latin typeface="Times New Roman" panose="02020603050405020304" pitchFamily="18" charset="0"/>
              </a:rPr>
              <a:t>Schumacher: It may be questioned whether the very concept of equilibrium --- There is no merit in a general policy aiming at </a:t>
            </a:r>
            <a:r>
              <a:rPr lang="en-US" sz="2500" b="0" i="1" u="none" strike="noStrike" baseline="0" dirty="0">
                <a:latin typeface="Times New Roman" panose="02020603050405020304" pitchFamily="18" charset="0"/>
              </a:rPr>
              <a:t>current account equilibrium </a:t>
            </a:r>
            <a:r>
              <a:rPr lang="en-US" sz="2500" b="0" i="0" u="none" strike="noStrike" baseline="0" dirty="0">
                <a:latin typeface="Times New Roman" panose="02020603050405020304" pitchFamily="18" charset="0"/>
              </a:rPr>
              <a:t>for all countries, because different countries are at different stages of economic development, </a:t>
            </a:r>
          </a:p>
          <a:p>
            <a:pPr algn="l"/>
            <a:r>
              <a:rPr lang="en-US" sz="2500" dirty="0">
                <a:effectLst/>
                <a:latin typeface="Times New Roman" panose="02020603050405020304" pitchFamily="18" charset="0"/>
                <a:ea typeface="Aptos" panose="020B0004020202020204" pitchFamily="34" charset="0"/>
                <a:cs typeface="Times New Roman" panose="02020603050405020304" pitchFamily="18" charset="0"/>
              </a:rPr>
              <a:t>equilibrium can result by exerting pressure upon surplus countries to buy more and/or to sell less, or by exerting pressure upon deficit countries to sell more and/or to buy less. … there is little reason to believe that any international machinery aiming at equilibrium would be able to attain its end without ·equilibrating downwards. </a:t>
            </a:r>
            <a:endParaRPr lang="en-US" sz="25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0"/>
              </a:spcAft>
            </a:pPr>
            <a:r>
              <a:rPr lang="en-US" sz="2500" dirty="0">
                <a:effectLst/>
                <a:latin typeface="Times New Roman" panose="02020603050405020304" pitchFamily="18" charset="0"/>
                <a:ea typeface="Aptos" panose="020B0004020202020204" pitchFamily="34" charset="0"/>
                <a:cs typeface="Times New Roman" panose="02020603050405020304" pitchFamily="18" charset="0"/>
              </a:rPr>
              <a:t>Dangers of disequilibrium, could be overcome if a mechanism is created whereby countries can have any surpluses they may like </a:t>
            </a:r>
            <a:r>
              <a:rPr lang="en-US" sz="2500" b="1" dirty="0">
                <a:effectLst/>
                <a:latin typeface="Times New Roman" panose="02020603050405020304" pitchFamily="18" charset="0"/>
                <a:ea typeface="Aptos" panose="020B0004020202020204" pitchFamily="34" charset="0"/>
                <a:cs typeface="Times New Roman" panose="02020603050405020304" pitchFamily="18" charset="0"/>
              </a:rPr>
              <a:t>if reserve funds are not strictly limited.</a:t>
            </a:r>
            <a:endParaRPr lang="en-US" sz="2500" b="1"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0"/>
              </a:spcAft>
            </a:pPr>
            <a:r>
              <a:rPr lang="en-US" sz="2500" dirty="0">
                <a:effectLst/>
                <a:latin typeface="Times New Roman" panose="02020603050405020304" pitchFamily="18" charset="0"/>
                <a:ea typeface="Aptos" panose="020B0004020202020204" pitchFamily="34" charset="0"/>
                <a:cs typeface="Times New Roman" panose="02020603050405020304" pitchFamily="18" charset="0"/>
              </a:rPr>
              <a:t>The simplest solution</a:t>
            </a:r>
            <a:r>
              <a:rPr lang="en-US" sz="2500" b="1" dirty="0">
                <a:effectLst/>
                <a:latin typeface="Times New Roman" panose="02020603050405020304" pitchFamily="18" charset="0"/>
                <a:ea typeface="Aptos" panose="020B0004020202020204" pitchFamily="34" charset="0"/>
                <a:cs typeface="Times New Roman" panose="02020603050405020304" pitchFamily="18" charset="0"/>
              </a:rPr>
              <a:t>, would be to adopt the British plan, to abandon the concept of quotas</a:t>
            </a:r>
            <a:r>
              <a:rPr lang="en-US" sz="2500" dirty="0">
                <a:effectLst/>
                <a:latin typeface="Times New Roman" panose="02020603050405020304" pitchFamily="18" charset="0"/>
                <a:ea typeface="Aptos" panose="020B0004020202020204" pitchFamily="34" charset="0"/>
                <a:cs typeface="Times New Roman" panose="02020603050405020304" pitchFamily="18" charset="0"/>
              </a:rPr>
              <a:t>. </a:t>
            </a:r>
          </a:p>
          <a:p>
            <a:pPr marL="0" marR="0">
              <a:lnSpc>
                <a:spcPct val="107000"/>
              </a:lnSpc>
              <a:spcBef>
                <a:spcPts val="0"/>
              </a:spcBef>
              <a:spcAft>
                <a:spcPts val="0"/>
              </a:spcAft>
            </a:pPr>
            <a:r>
              <a:rPr lang="en-US" sz="2500" dirty="0">
                <a:effectLst/>
                <a:latin typeface="Times New Roman" panose="02020603050405020304" pitchFamily="18" charset="0"/>
                <a:ea typeface="Aptos" panose="020B0004020202020204" pitchFamily="34" charset="0"/>
                <a:cs typeface="Times New Roman" panose="02020603050405020304" pitchFamily="18" charset="0"/>
              </a:rPr>
              <a:t>The International Clearing Union would then be a purely formal institution with no influence upon member countries, its function being merely to settle the ultimate outstanding balances between central banks. </a:t>
            </a:r>
          </a:p>
          <a:p>
            <a:pPr marL="0" marR="0">
              <a:lnSpc>
                <a:spcPct val="107000"/>
              </a:lnSpc>
              <a:spcBef>
                <a:spcPts val="0"/>
              </a:spcBef>
              <a:spcAft>
                <a:spcPts val="0"/>
              </a:spcAft>
            </a:pPr>
            <a:r>
              <a:rPr lang="en-US" sz="2500" dirty="0">
                <a:effectLst/>
                <a:latin typeface="Times New Roman" panose="02020603050405020304" pitchFamily="18" charset="0"/>
                <a:ea typeface="Aptos" panose="020B0004020202020204" pitchFamily="34" charset="0"/>
                <a:cs typeface="Times New Roman" panose="02020603050405020304" pitchFamily="18" charset="0"/>
              </a:rPr>
              <a:t>It would not aim at 'equilibrium' of any kind; it would not be concerned with the size of balances to be settled; it would merely keep the big ledger in which is recorded how much some nations owe to others.</a:t>
            </a:r>
            <a:endParaRPr lang="en-US" sz="2500" dirty="0">
              <a:effectLst/>
              <a:latin typeface="Aptos" panose="020B0004020202020204" pitchFamily="34" charset="0"/>
              <a:ea typeface="Aptos" panose="020B0004020202020204" pitchFamily="34" charset="0"/>
              <a:cs typeface="Times New Roman" panose="02020603050405020304" pitchFamily="18" charset="0"/>
            </a:endParaRPr>
          </a:p>
          <a:p>
            <a:pPr algn="l"/>
            <a:endParaRPr lang="en-US" dirty="0"/>
          </a:p>
        </p:txBody>
      </p:sp>
    </p:spTree>
    <p:extLst>
      <p:ext uri="{BB962C8B-B14F-4D97-AF65-F5344CB8AC3E}">
        <p14:creationId xmlns:p14="http://schemas.microsoft.com/office/powerpoint/2010/main" val="3390355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A1882-E1D4-20F1-C3B7-F155E6754904}"/>
              </a:ext>
            </a:extLst>
          </p:cNvPr>
          <p:cNvSpPr>
            <a:spLocks noGrp="1"/>
          </p:cNvSpPr>
          <p:nvPr>
            <p:ph type="title"/>
          </p:nvPr>
        </p:nvSpPr>
        <p:spPr>
          <a:xfrm>
            <a:off x="838200" y="205409"/>
            <a:ext cx="10515600" cy="655292"/>
          </a:xfrm>
        </p:spPr>
        <p:txBody>
          <a:bodyPr>
            <a:normAutofit fontScale="90000"/>
          </a:bodyPr>
          <a:lstStyle/>
          <a:p>
            <a:r>
              <a:rPr lang="en-US" dirty="0" err="1"/>
              <a:t>Kalecki</a:t>
            </a:r>
            <a:r>
              <a:rPr lang="en-US" dirty="0"/>
              <a:t> –Schumacher “multilateral solution” </a:t>
            </a:r>
          </a:p>
        </p:txBody>
      </p:sp>
      <p:sp>
        <p:nvSpPr>
          <p:cNvPr id="3" name="Content Placeholder 2">
            <a:extLst>
              <a:ext uri="{FF2B5EF4-FFF2-40B4-BE49-F238E27FC236}">
                <a16:creationId xmlns:a16="http://schemas.microsoft.com/office/drawing/2014/main" id="{C20FDA8F-AFDE-25A0-EB97-7DC8C2EFD7A3}"/>
              </a:ext>
            </a:extLst>
          </p:cNvPr>
          <p:cNvSpPr>
            <a:spLocks noGrp="1"/>
          </p:cNvSpPr>
          <p:nvPr>
            <p:ph idx="1"/>
          </p:nvPr>
        </p:nvSpPr>
        <p:spPr>
          <a:xfrm>
            <a:off x="410817" y="993913"/>
            <a:ext cx="11436626" cy="5658678"/>
          </a:xfrm>
        </p:spPr>
        <p:txBody>
          <a:bodyPr>
            <a:normAutofit fontScale="92500" lnSpcReduction="10000"/>
          </a:bodyPr>
          <a:lstStyle/>
          <a:p>
            <a:pPr algn="l"/>
            <a:r>
              <a:rPr lang="en-US" sz="2000" b="0" i="0" u="none" strike="noStrike" baseline="0" dirty="0">
                <a:latin typeface="Times New Roman" panose="02020603050405020304" pitchFamily="18" charset="0"/>
              </a:rPr>
              <a:t>Both the British and the </a:t>
            </a:r>
            <a:r>
              <a:rPr lang="en-US" sz="2000" b="1" i="0" u="none" strike="noStrike" baseline="0" dirty="0">
                <a:latin typeface="Times New Roman" panose="02020603050405020304" pitchFamily="18" charset="0"/>
              </a:rPr>
              <a:t>American plans envisage the creation of two separate agencies: one for </a:t>
            </a:r>
            <a:r>
              <a:rPr lang="en-US" sz="2000" b="0" i="0" u="none" strike="noStrike" baseline="0" dirty="0">
                <a:latin typeface="Times New Roman" panose="02020603050405020304" pitchFamily="18" charset="0"/>
              </a:rPr>
              <a:t>'current trade' and one for 'investment’. </a:t>
            </a:r>
          </a:p>
          <a:p>
            <a:pPr algn="l"/>
            <a:r>
              <a:rPr lang="en-US" sz="2000" b="0" i="0" u="none" strike="noStrike" baseline="0" dirty="0">
                <a:latin typeface="Times New Roman" panose="02020603050405020304" pitchFamily="18" charset="0"/>
              </a:rPr>
              <a:t>Only by combining both into</a:t>
            </a:r>
            <a:r>
              <a:rPr lang="en-US" sz="2000" b="1" i="0" u="none" strike="noStrike" baseline="0" dirty="0">
                <a:latin typeface="Times New Roman" panose="02020603050405020304" pitchFamily="18" charset="0"/>
              </a:rPr>
              <a:t> </a:t>
            </a:r>
            <a:r>
              <a:rPr lang="en-US" sz="2000" b="1" dirty="0">
                <a:latin typeface="Times New Roman" panose="02020603050405020304" pitchFamily="18" charset="0"/>
              </a:rPr>
              <a:t> </a:t>
            </a:r>
            <a:r>
              <a:rPr lang="en-US" sz="2000" b="0" i="1" u="none" strike="noStrike" baseline="0" dirty="0">
                <a:latin typeface="Times New Roman" panose="02020603050405020304" pitchFamily="18" charset="0"/>
              </a:rPr>
              <a:t>one </a:t>
            </a:r>
            <a:r>
              <a:rPr lang="en-US" sz="2000" b="0" i="0" u="none" strike="noStrike" baseline="0" dirty="0">
                <a:latin typeface="Times New Roman" panose="02020603050405020304" pitchFamily="18" charset="0"/>
              </a:rPr>
              <a:t>organization can a satisfactory solution be found for the problems of both.</a:t>
            </a:r>
          </a:p>
          <a:p>
            <a:pPr algn="l"/>
            <a:r>
              <a:rPr lang="en-US" sz="2000" b="1" dirty="0">
                <a:latin typeface="Times New Roman" panose="02020603050405020304" pitchFamily="18" charset="0"/>
              </a:rPr>
              <a:t>Use coordination of capital flows rather than penalties to limit current account imbalances</a:t>
            </a:r>
            <a:r>
              <a:rPr lang="en-US" sz="2000" dirty="0">
                <a:latin typeface="Times New Roman" panose="02020603050405020304" pitchFamily="18" charset="0"/>
              </a:rPr>
              <a:t>. </a:t>
            </a:r>
            <a:r>
              <a:rPr lang="en-US" sz="2000" b="0" i="0" u="none" strike="noStrike" baseline="0" dirty="0">
                <a:latin typeface="Times New Roman" panose="02020603050405020304" pitchFamily="18" charset="0"/>
              </a:rPr>
              <a:t>The proposed amendment to the British plan amounts, therefore, to this: </a:t>
            </a:r>
          </a:p>
          <a:p>
            <a:pPr algn="l"/>
            <a:r>
              <a:rPr lang="en-US" sz="2000" b="0" i="0" u="none" strike="noStrike" baseline="0" dirty="0">
                <a:latin typeface="Times New Roman" panose="02020603050405020304" pitchFamily="18" charset="0"/>
              </a:rPr>
              <a:t>1. An orderly supply of purchasing power to deficit countries through long-term lending </a:t>
            </a:r>
            <a:r>
              <a:rPr lang="en-US" sz="2000" b="1" i="0" u="none" strike="noStrike" baseline="0" dirty="0">
                <a:latin typeface="Times New Roman" panose="02020603050405020304" pitchFamily="18" charset="0"/>
              </a:rPr>
              <a:t>by the International Investment Board is made possible;</a:t>
            </a:r>
          </a:p>
          <a:p>
            <a:pPr algn="l"/>
            <a:r>
              <a:rPr lang="en-US" sz="2000" b="0" i="0" u="none" strike="noStrike" baseline="0" dirty="0">
                <a:latin typeface="Times New Roman" panose="02020603050405020304" pitchFamily="18" charset="0"/>
              </a:rPr>
              <a:t>2. The question of long-term lending is separated from, and made independent of, the liquidity wishes of surplus countries. Surplus countries may accumulate any credit balances they like; they are even given some inducement to do so by being enabled to earn interest on accumulated balances.</a:t>
            </a:r>
          </a:p>
          <a:p>
            <a:pPr algn="l"/>
            <a:r>
              <a:rPr lang="en-US" sz="2000" b="0" i="0" u="none" strike="noStrike" baseline="0" dirty="0">
                <a:latin typeface="Times New Roman" panose="02020603050405020304" pitchFamily="18" charset="0"/>
              </a:rPr>
              <a:t>3. To meet the special conditions of some deficit countries the granting of development loans may be made conditional upo</a:t>
            </a:r>
            <a:r>
              <a:rPr lang="en-US" sz="2000" dirty="0">
                <a:latin typeface="Times New Roman" panose="02020603050405020304" pitchFamily="18" charset="0"/>
              </a:rPr>
              <a:t>n</a:t>
            </a:r>
            <a:r>
              <a:rPr lang="en-US" sz="2000" b="0" i="0" u="none" strike="noStrike" baseline="0" dirty="0">
                <a:latin typeface="Times New Roman" panose="02020603050405020304" pitchFamily="18" charset="0"/>
              </a:rPr>
              <a:t> the loan money being used wholly or partly for additional purchases from these deficit countries. Such apportionment of development loan purchases away from surplus countries and towards certain deficit countries may be regarded as interfering with the free play of market forces, but in this respect it would not differ from tariffs, quotas, and other established techniques of control, and it would be applied only if other means of restoring equilibrium are likely to fail.</a:t>
            </a:r>
          </a:p>
          <a:p>
            <a:pPr algn="l"/>
            <a:r>
              <a:rPr lang="en-US" sz="2000" dirty="0">
                <a:latin typeface="Times New Roman" panose="02020603050405020304" pitchFamily="18" charset="0"/>
              </a:rPr>
              <a:t>O</a:t>
            </a:r>
            <a:r>
              <a:rPr lang="en-US" sz="2000" b="0" i="0" u="none" strike="noStrike" baseline="0" dirty="0">
                <a:latin typeface="Times New Roman" panose="02020603050405020304" pitchFamily="18" charset="0"/>
              </a:rPr>
              <a:t>ur scheme applies the apportionment principle only to additional demand generated by development loans, and aims simultaneously at providing 'unbalanced equilibrium' for developing countries, liquidity for surplus countries, and current account equilibrium for mature deficit countries.</a:t>
            </a:r>
          </a:p>
          <a:p>
            <a:pPr algn="l"/>
            <a:r>
              <a:rPr lang="en-US" sz="1700" b="0" i="0" u="none" strike="noStrike" baseline="0" dirty="0" err="1">
                <a:latin typeface="Times New Roman" panose="02020603050405020304" pitchFamily="18" charset="0"/>
              </a:rPr>
              <a:t>Kalecki</a:t>
            </a:r>
            <a:r>
              <a:rPr lang="en-US" sz="1700" b="0" i="0" u="none" strike="noStrike" baseline="0" dirty="0">
                <a:latin typeface="Times New Roman" panose="02020603050405020304" pitchFamily="18" charset="0"/>
              </a:rPr>
              <a:t> and Schumacher “International Clearing and Long-Term Lending” (1943)</a:t>
            </a:r>
            <a:endParaRPr lang="en-US" sz="1700" dirty="0"/>
          </a:p>
        </p:txBody>
      </p:sp>
    </p:spTree>
    <p:extLst>
      <p:ext uri="{BB962C8B-B14F-4D97-AF65-F5344CB8AC3E}">
        <p14:creationId xmlns:p14="http://schemas.microsoft.com/office/powerpoint/2010/main" val="690914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DA4D5-EE67-DC35-DCC8-0C2471B3FF39}"/>
              </a:ext>
            </a:extLst>
          </p:cNvPr>
          <p:cNvSpPr>
            <a:spLocks noGrp="1"/>
          </p:cNvSpPr>
          <p:nvPr>
            <p:ph type="title"/>
          </p:nvPr>
        </p:nvSpPr>
        <p:spPr>
          <a:xfrm>
            <a:off x="838200" y="365126"/>
            <a:ext cx="10515600" cy="946840"/>
          </a:xfrm>
        </p:spPr>
        <p:txBody>
          <a:bodyPr>
            <a:normAutofit fontScale="90000"/>
          </a:bodyPr>
          <a:lstStyle/>
          <a:p>
            <a:r>
              <a:rPr lang="en-US" dirty="0"/>
              <a:t>Shifts response from bilateral to multilateral adjustment and sharing costs of adjustment</a:t>
            </a:r>
          </a:p>
        </p:txBody>
      </p:sp>
      <p:sp>
        <p:nvSpPr>
          <p:cNvPr id="3" name="Content Placeholder 2">
            <a:extLst>
              <a:ext uri="{FF2B5EF4-FFF2-40B4-BE49-F238E27FC236}">
                <a16:creationId xmlns:a16="http://schemas.microsoft.com/office/drawing/2014/main" id="{8E1B3B7D-8BFC-111A-564D-F7276CFC320C}"/>
              </a:ext>
            </a:extLst>
          </p:cNvPr>
          <p:cNvSpPr>
            <a:spLocks noGrp="1"/>
          </p:cNvSpPr>
          <p:nvPr>
            <p:ph idx="1"/>
          </p:nvPr>
        </p:nvSpPr>
        <p:spPr>
          <a:xfrm>
            <a:off x="384313" y="1563756"/>
            <a:ext cx="10969487" cy="4929117"/>
          </a:xfrm>
        </p:spPr>
        <p:txBody>
          <a:bodyPr/>
          <a:lstStyle/>
          <a:p>
            <a:pPr marL="0" marR="0">
              <a:lnSpc>
                <a:spcPct val="107000"/>
              </a:lnSpc>
              <a:spcBef>
                <a:spcPts val="0"/>
              </a:spcBef>
              <a:spcAft>
                <a:spcPts val="0"/>
              </a:spcAft>
            </a:pPr>
            <a:r>
              <a:rPr lang="en-US" sz="2000" dirty="0">
                <a:effectLst/>
                <a:latin typeface="Times New Roman" panose="02020603050405020304" pitchFamily="18" charset="0"/>
                <a:ea typeface="Aptos" panose="020B0004020202020204" pitchFamily="34" charset="0"/>
                <a:cs typeface="Times New Roman" panose="02020603050405020304" pitchFamily="18" charset="0"/>
              </a:rPr>
              <a:t>Dangers of disequilibrium, could be overcome if a mechanism is created whereby countries can have any surpluses they may like </a:t>
            </a:r>
            <a:r>
              <a:rPr lang="en-US" sz="2000" b="1" dirty="0">
                <a:effectLst/>
                <a:latin typeface="Times New Roman" panose="02020603050405020304" pitchFamily="18" charset="0"/>
                <a:ea typeface="Aptos" panose="020B0004020202020204" pitchFamily="34" charset="0"/>
                <a:cs typeface="Times New Roman" panose="02020603050405020304" pitchFamily="18" charset="0"/>
              </a:rPr>
              <a:t>if reserve funds are not strictly limited.</a:t>
            </a:r>
            <a:endParaRPr lang="en-US" sz="2000" b="1"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0"/>
              </a:spcAft>
            </a:pPr>
            <a:r>
              <a:rPr lang="en-US" sz="2000" dirty="0">
                <a:effectLst/>
                <a:latin typeface="Times New Roman" panose="02020603050405020304" pitchFamily="18" charset="0"/>
                <a:ea typeface="Aptos" panose="020B0004020202020204" pitchFamily="34" charset="0"/>
                <a:cs typeface="Times New Roman" panose="02020603050405020304" pitchFamily="18" charset="0"/>
              </a:rPr>
              <a:t>The simplest solution</a:t>
            </a:r>
            <a:r>
              <a:rPr lang="en-US" sz="2000" b="1" dirty="0">
                <a:effectLst/>
                <a:latin typeface="Times New Roman" panose="02020603050405020304" pitchFamily="18" charset="0"/>
                <a:ea typeface="Aptos" panose="020B0004020202020204" pitchFamily="34" charset="0"/>
                <a:cs typeface="Times New Roman" panose="02020603050405020304" pitchFamily="18" charset="0"/>
              </a:rPr>
              <a:t>, would be to adopt the British plan, to abandon the concept of quotas</a:t>
            </a:r>
            <a:r>
              <a:rPr lang="en-US" sz="2000" dirty="0">
                <a:effectLst/>
                <a:latin typeface="Times New Roman" panose="02020603050405020304" pitchFamily="18" charset="0"/>
                <a:ea typeface="Aptos" panose="020B0004020202020204" pitchFamily="34" charset="0"/>
                <a:cs typeface="Times New Roman" panose="02020603050405020304" pitchFamily="18" charset="0"/>
              </a:rPr>
              <a:t>. </a:t>
            </a:r>
          </a:p>
          <a:p>
            <a:r>
              <a:rPr lang="en-US" dirty="0"/>
              <a:t>Financial institutions actions limited by  </a:t>
            </a:r>
            <a:r>
              <a:rPr lang="en-US" dirty="0" err="1"/>
              <a:t>defence</a:t>
            </a:r>
            <a:r>
              <a:rPr lang="en-US" dirty="0"/>
              <a:t> of owners’ equity</a:t>
            </a:r>
          </a:p>
          <a:p>
            <a:r>
              <a:rPr lang="en-US" dirty="0"/>
              <a:t>IMF quotas are the equivalent of owners’ equity reserve funds </a:t>
            </a:r>
          </a:p>
          <a:p>
            <a:pPr lvl="1"/>
            <a:r>
              <a:rPr lang="en-US" dirty="0"/>
              <a:t>Policy will be to preserve owners’ equity on a bilateral basis</a:t>
            </a:r>
          </a:p>
          <a:p>
            <a:pPr lvl="1"/>
            <a:r>
              <a:rPr lang="en-US" dirty="0" err="1"/>
              <a:t>Programme</a:t>
            </a:r>
            <a:r>
              <a:rPr lang="en-US" dirty="0"/>
              <a:t> funds fully repaid – by downward adjustment to equilibrium</a:t>
            </a:r>
          </a:p>
          <a:p>
            <a:r>
              <a:rPr lang="en-US" dirty="0"/>
              <a:t>Balogh, </a:t>
            </a:r>
            <a:r>
              <a:rPr lang="en-US" dirty="0" err="1"/>
              <a:t>Kalecki</a:t>
            </a:r>
            <a:r>
              <a:rPr lang="en-US" dirty="0"/>
              <a:t>, Schumacher amendment to Keynes’ clearing proposals </a:t>
            </a:r>
          </a:p>
          <a:p>
            <a:pPr lvl="1"/>
            <a:r>
              <a:rPr lang="en-US" dirty="0"/>
              <a:t>shift to support on a multilateral basis</a:t>
            </a:r>
          </a:p>
          <a:p>
            <a:pPr lvl="1"/>
            <a:r>
              <a:rPr lang="en-US" dirty="0"/>
              <a:t>By upward adjustment and global preservation of income </a:t>
            </a:r>
            <a:r>
              <a:rPr lang="en-US"/>
              <a:t>and employment</a:t>
            </a:r>
            <a:endParaRPr lang="en-US" dirty="0"/>
          </a:p>
        </p:txBody>
      </p:sp>
    </p:spTree>
    <p:extLst>
      <p:ext uri="{BB962C8B-B14F-4D97-AF65-F5344CB8AC3E}">
        <p14:creationId xmlns:p14="http://schemas.microsoft.com/office/powerpoint/2010/main" val="584508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A4C022-630E-7744-DFA6-A7AAAA319366}"/>
              </a:ext>
            </a:extLst>
          </p:cNvPr>
          <p:cNvSpPr>
            <a:spLocks noGrp="1"/>
          </p:cNvSpPr>
          <p:nvPr>
            <p:ph idx="4294967295"/>
          </p:nvPr>
        </p:nvSpPr>
        <p:spPr>
          <a:xfrm>
            <a:off x="-1" y="2146852"/>
            <a:ext cx="11299371" cy="4426226"/>
          </a:xfrm>
        </p:spPr>
        <p:txBody>
          <a:bodyPr>
            <a:normAutofit fontScale="40000" lnSpcReduction="20000"/>
          </a:bodyPr>
          <a:lstStyle/>
          <a:p>
            <a:endParaRPr lang="en-US" dirty="0"/>
          </a:p>
          <a:p>
            <a:endParaRPr lang="en-US" dirty="0"/>
          </a:p>
          <a:p>
            <a:endParaRPr lang="en-US" dirty="0"/>
          </a:p>
          <a:p>
            <a:endParaRPr lang="en-US" dirty="0"/>
          </a:p>
          <a:p>
            <a:endParaRPr lang="en-US" sz="9300" dirty="0"/>
          </a:p>
          <a:p>
            <a:pPr algn="ctr"/>
            <a:r>
              <a:rPr lang="en-US" sz="9300" dirty="0"/>
              <a:t>Thank you</a:t>
            </a:r>
          </a:p>
          <a:p>
            <a:endParaRPr lang="en-US" sz="9300" dirty="0"/>
          </a:p>
          <a:p>
            <a:pPr algn="ctr"/>
            <a:r>
              <a:rPr lang="en-US" sz="9300" dirty="0"/>
              <a:t> </a:t>
            </a:r>
          </a:p>
          <a:p>
            <a:endParaRPr lang="en-US" sz="9300" dirty="0"/>
          </a:p>
          <a:p>
            <a:pPr algn="ctr"/>
            <a:r>
              <a:rPr lang="en-US" sz="9300" dirty="0"/>
              <a:t>jankregel.org</a:t>
            </a:r>
          </a:p>
        </p:txBody>
      </p:sp>
      <p:pic>
        <p:nvPicPr>
          <p:cNvPr id="2" name="Picture 1">
            <a:extLst>
              <a:ext uri="{FF2B5EF4-FFF2-40B4-BE49-F238E27FC236}">
                <a16:creationId xmlns:a16="http://schemas.microsoft.com/office/drawing/2014/main" id="{3EA7E3A3-23C0-8D7C-EDFA-396F18BECF4B}"/>
              </a:ext>
            </a:extLst>
          </p:cNvPr>
          <p:cNvPicPr>
            <a:picLocks noChangeAspect="1"/>
          </p:cNvPicPr>
          <p:nvPr/>
        </p:nvPicPr>
        <p:blipFill>
          <a:blip r:embed="rId2"/>
          <a:stretch>
            <a:fillRect/>
          </a:stretch>
        </p:blipFill>
        <p:spPr>
          <a:xfrm>
            <a:off x="2989318" y="1132298"/>
            <a:ext cx="5706271" cy="2029108"/>
          </a:xfrm>
          <a:prstGeom prst="rect">
            <a:avLst/>
          </a:prstGeom>
        </p:spPr>
      </p:pic>
    </p:spTree>
    <p:extLst>
      <p:ext uri="{BB962C8B-B14F-4D97-AF65-F5344CB8AC3E}">
        <p14:creationId xmlns:p14="http://schemas.microsoft.com/office/powerpoint/2010/main" val="2459250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78BDD-30D5-F8CB-3DE2-28837B00F6AA}"/>
              </a:ext>
            </a:extLst>
          </p:cNvPr>
          <p:cNvSpPr>
            <a:spLocks noGrp="1"/>
          </p:cNvSpPr>
          <p:nvPr>
            <p:ph type="title"/>
          </p:nvPr>
        </p:nvSpPr>
        <p:spPr/>
        <p:txBody>
          <a:bodyPr/>
          <a:lstStyle/>
          <a:p>
            <a:r>
              <a:rPr lang="en-US" dirty="0"/>
              <a:t>Modern (post-war) Development Theory</a:t>
            </a:r>
          </a:p>
        </p:txBody>
      </p:sp>
      <p:sp>
        <p:nvSpPr>
          <p:cNvPr id="3" name="Content Placeholder 2">
            <a:extLst>
              <a:ext uri="{FF2B5EF4-FFF2-40B4-BE49-F238E27FC236}">
                <a16:creationId xmlns:a16="http://schemas.microsoft.com/office/drawing/2014/main" id="{EADAF8FF-1BB1-D3A8-9F5E-6BAB93DBB848}"/>
              </a:ext>
            </a:extLst>
          </p:cNvPr>
          <p:cNvSpPr>
            <a:spLocks noGrp="1"/>
          </p:cNvSpPr>
          <p:nvPr>
            <p:ph idx="1"/>
          </p:nvPr>
        </p:nvSpPr>
        <p:spPr>
          <a:xfrm>
            <a:off x="838200" y="1690688"/>
            <a:ext cx="10624930" cy="4802187"/>
          </a:xfrm>
        </p:spPr>
        <p:txBody>
          <a:bodyPr/>
          <a:lstStyle/>
          <a:p>
            <a:r>
              <a:rPr lang="en-US" dirty="0"/>
              <a:t>It was the 14-18 War that launched modern development theory!</a:t>
            </a:r>
          </a:p>
          <a:p>
            <a:endParaRPr lang="en-US" dirty="0"/>
          </a:p>
          <a:p>
            <a:r>
              <a:rPr lang="en-US" dirty="0"/>
              <a:t>Keynes – </a:t>
            </a:r>
            <a:r>
              <a:rPr lang="en-US" i="1" dirty="0"/>
              <a:t>Economic Consequences of the Peace</a:t>
            </a:r>
          </a:p>
          <a:p>
            <a:r>
              <a:rPr lang="en-US" dirty="0"/>
              <a:t>Rosenstein </a:t>
            </a:r>
            <a:r>
              <a:rPr lang="en-US" dirty="0" err="1"/>
              <a:t>Rodan</a:t>
            </a:r>
            <a:r>
              <a:rPr lang="en-US" dirty="0"/>
              <a:t> – Develop Self-sufficiency for newly created nation states via Big Bang - Big Push</a:t>
            </a:r>
          </a:p>
          <a:p>
            <a:r>
              <a:rPr lang="en-US" dirty="0"/>
              <a:t>Neoliberal “Geneva School” “Globalists”: Restore prewar Rule of markets to counter the postwar Democratic nation states:</a:t>
            </a:r>
          </a:p>
          <a:p>
            <a:pPr lvl="1"/>
            <a:r>
              <a:rPr lang="en-US" dirty="0"/>
              <a:t>Free Trade, Free Capital flows, Gold standard (</a:t>
            </a:r>
            <a:r>
              <a:rPr lang="en-US" dirty="0" err="1"/>
              <a:t>Slobodian</a:t>
            </a:r>
            <a:r>
              <a:rPr lang="en-US" dirty="0"/>
              <a:t>)</a:t>
            </a:r>
          </a:p>
        </p:txBody>
      </p:sp>
    </p:spTree>
    <p:extLst>
      <p:ext uri="{BB962C8B-B14F-4D97-AF65-F5344CB8AC3E}">
        <p14:creationId xmlns:p14="http://schemas.microsoft.com/office/powerpoint/2010/main" val="3741738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AF8A0-FE0B-D80B-F014-C730B58B3092}"/>
              </a:ext>
            </a:extLst>
          </p:cNvPr>
          <p:cNvSpPr>
            <a:spLocks noGrp="1"/>
          </p:cNvSpPr>
          <p:nvPr>
            <p:ph type="title"/>
          </p:nvPr>
        </p:nvSpPr>
        <p:spPr>
          <a:xfrm>
            <a:off x="838200" y="365126"/>
            <a:ext cx="10515600" cy="761310"/>
          </a:xfrm>
        </p:spPr>
        <p:txBody>
          <a:bodyPr/>
          <a:lstStyle/>
          <a:p>
            <a:r>
              <a:rPr lang="en-US" dirty="0"/>
              <a:t>Keynes – Economic Consequences</a:t>
            </a:r>
          </a:p>
        </p:txBody>
      </p:sp>
      <p:sp>
        <p:nvSpPr>
          <p:cNvPr id="3" name="Content Placeholder 2">
            <a:extLst>
              <a:ext uri="{FF2B5EF4-FFF2-40B4-BE49-F238E27FC236}">
                <a16:creationId xmlns:a16="http://schemas.microsoft.com/office/drawing/2014/main" id="{631B4EB0-4B27-966B-75AB-A8AC559FF1E5}"/>
              </a:ext>
            </a:extLst>
          </p:cNvPr>
          <p:cNvSpPr>
            <a:spLocks noGrp="1"/>
          </p:cNvSpPr>
          <p:nvPr>
            <p:ph idx="1"/>
          </p:nvPr>
        </p:nvSpPr>
        <p:spPr>
          <a:xfrm>
            <a:off x="238539" y="1126436"/>
            <a:ext cx="11115261" cy="5459894"/>
          </a:xfrm>
        </p:spPr>
        <p:txBody>
          <a:bodyPr>
            <a:normAutofit fontScale="77500" lnSpcReduction="20000"/>
          </a:bodyPr>
          <a:lstStyle/>
          <a:p>
            <a:r>
              <a:rPr lang="en-US" dirty="0"/>
              <a:t> The immense accumulations of fixed capital which, to the great benefit of mankind, were built up during the half century before the war, could never have come about in a society where wealth was divided equitably. … </a:t>
            </a:r>
          </a:p>
          <a:p>
            <a:r>
              <a:rPr lang="en-US" dirty="0"/>
              <a:t>	 Thus this remarkable system depended for its growth on a double bluff or deception. On the one hand the </a:t>
            </a:r>
            <a:r>
              <a:rPr lang="en-US" dirty="0" err="1"/>
              <a:t>labouring</a:t>
            </a:r>
            <a:r>
              <a:rPr lang="en-US" dirty="0"/>
              <a:t> classes accepted from ignorance or powerlessness,  … into accepting, a situation in which they could call their own very little of the cake that they and nature and the capitalists were co-operating to produce. And on the other hand the capitalist classes were allowed to call the best part of the cake theirs and were theoretically free to consume it, on the tacit underlying condition that they consumed very little of it in practice. </a:t>
            </a:r>
          </a:p>
          <a:p>
            <a:r>
              <a:rPr lang="en-US" dirty="0"/>
              <a:t>     There are pitfalls … lest the cake be after all consumed… , </a:t>
            </a:r>
            <a:r>
              <a:rPr lang="en-US" b="1" dirty="0"/>
              <a:t>I seek only to point out that the principle of accumulation based on inequality was a vital part of the pre-war order of society and of progress as we then understood it</a:t>
            </a:r>
            <a:r>
              <a:rPr lang="en-US" dirty="0"/>
              <a:t>, … </a:t>
            </a:r>
            <a:r>
              <a:rPr lang="en-US" sz="3600" b="1" dirty="0"/>
              <a:t>which it may be impossible to re-create. … </a:t>
            </a:r>
          </a:p>
          <a:p>
            <a:r>
              <a:rPr lang="en-US" dirty="0"/>
              <a:t>The war has disclosed the possibility of consumption to all and the vanity of abstinence to many. Thus the bluff is discovered; the </a:t>
            </a:r>
            <a:r>
              <a:rPr lang="en-US" dirty="0" err="1"/>
              <a:t>labouring</a:t>
            </a:r>
            <a:r>
              <a:rPr lang="en-US" dirty="0"/>
              <a:t> classes may be no longer willing to forgo so largely, and the capitalist classes, no longer confident of the future, may seek to enjoy more fully their liberties of consumption so long as they last, and </a:t>
            </a:r>
            <a:r>
              <a:rPr lang="en-US" sz="3300" b="1" dirty="0"/>
              <a:t>thus precipitate the hour of their confiscation.</a:t>
            </a:r>
          </a:p>
        </p:txBody>
      </p:sp>
    </p:spTree>
    <p:extLst>
      <p:ext uri="{BB962C8B-B14F-4D97-AF65-F5344CB8AC3E}">
        <p14:creationId xmlns:p14="http://schemas.microsoft.com/office/powerpoint/2010/main" val="1256325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38961-AFB5-EA2C-2809-CE67DEAECFB4}"/>
              </a:ext>
            </a:extLst>
          </p:cNvPr>
          <p:cNvSpPr>
            <a:spLocks noGrp="1"/>
          </p:cNvSpPr>
          <p:nvPr>
            <p:ph type="title"/>
          </p:nvPr>
        </p:nvSpPr>
        <p:spPr>
          <a:xfrm>
            <a:off x="838200" y="265043"/>
            <a:ext cx="10515600" cy="649357"/>
          </a:xfrm>
        </p:spPr>
        <p:txBody>
          <a:bodyPr>
            <a:normAutofit fontScale="90000"/>
          </a:bodyPr>
          <a:lstStyle/>
          <a:p>
            <a:r>
              <a:rPr lang="en-US" dirty="0"/>
              <a:t>Keynes and the “Geneva School” Globalists</a:t>
            </a:r>
          </a:p>
        </p:txBody>
      </p:sp>
      <p:sp>
        <p:nvSpPr>
          <p:cNvPr id="3" name="Content Placeholder 2">
            <a:extLst>
              <a:ext uri="{FF2B5EF4-FFF2-40B4-BE49-F238E27FC236}">
                <a16:creationId xmlns:a16="http://schemas.microsoft.com/office/drawing/2014/main" id="{4BC2A141-1D63-FEAB-79E4-D9DC4C5240E0}"/>
              </a:ext>
            </a:extLst>
          </p:cNvPr>
          <p:cNvSpPr>
            <a:spLocks noGrp="1"/>
          </p:cNvSpPr>
          <p:nvPr>
            <p:ph idx="1"/>
          </p:nvPr>
        </p:nvSpPr>
        <p:spPr>
          <a:xfrm>
            <a:off x="490330" y="1033670"/>
            <a:ext cx="11701670" cy="5446643"/>
          </a:xfrm>
        </p:spPr>
        <p:txBody>
          <a:bodyPr>
            <a:normAutofit fontScale="92500" lnSpcReduction="10000"/>
          </a:bodyPr>
          <a:lstStyle/>
          <a:p>
            <a:r>
              <a:rPr lang="en-US" dirty="0"/>
              <a:t>The pre-war system was based on : “interference of frontiers and of tariffs was reduced to a  minimum, … The various currencies, which were all  maintained on a stable basis in relation to gold and to one another, facilitated the easy flow of capital and of trade to an  extent the full value of which we only </a:t>
            </a:r>
            <a:r>
              <a:rPr lang="en-US" dirty="0" err="1"/>
              <a:t>realise</a:t>
            </a:r>
            <a:r>
              <a:rPr lang="en-US" dirty="0"/>
              <a:t> now, when we are  deprived of its advantages. Over this great area there was an  almost absolute security of property and of person.”</a:t>
            </a:r>
          </a:p>
          <a:p>
            <a:r>
              <a:rPr lang="en-US" dirty="0"/>
              <a:t>The maintenance of this system was the objective of what </a:t>
            </a:r>
            <a:r>
              <a:rPr lang="en-US" dirty="0" err="1"/>
              <a:t>Slobodian</a:t>
            </a:r>
            <a:r>
              <a:rPr lang="en-US" dirty="0"/>
              <a:t> calls the  neoliberal “Geneva School”</a:t>
            </a:r>
          </a:p>
          <a:p>
            <a:r>
              <a:rPr lang="en-US" dirty="0"/>
              <a:t>Dominium and Imperium: Global economic laws </a:t>
            </a:r>
            <a:r>
              <a:rPr lang="en-US" dirty="0" err="1"/>
              <a:t>supercede</a:t>
            </a:r>
            <a:r>
              <a:rPr lang="en-US" dirty="0"/>
              <a:t> domestic political democracy for capitalists to defend their wealth and prevent the “hour of their confiscation”</a:t>
            </a:r>
          </a:p>
          <a:p>
            <a:r>
              <a:rPr lang="en-US" dirty="0"/>
              <a:t>Economic laws of the market: Open trade, capital flows, Gold Standard </a:t>
            </a:r>
          </a:p>
          <a:p>
            <a:endParaRPr lang="en-US" sz="1800" dirty="0"/>
          </a:p>
          <a:p>
            <a:r>
              <a:rPr lang="en-US" sz="1800" dirty="0"/>
              <a:t>Quinn </a:t>
            </a:r>
            <a:r>
              <a:rPr lang="en-US" sz="1800" dirty="0" err="1"/>
              <a:t>Slobodian</a:t>
            </a:r>
            <a:r>
              <a:rPr lang="en-US" sz="1800" dirty="0"/>
              <a:t>  </a:t>
            </a:r>
            <a:r>
              <a:rPr lang="en-US" sz="1800" i="1" dirty="0"/>
              <a:t>Globalists: The End of Empire and the Birth of Neoliberalism</a:t>
            </a:r>
          </a:p>
          <a:p>
            <a:endParaRPr lang="en-US" dirty="0"/>
          </a:p>
          <a:p>
            <a:endParaRPr lang="en-US" dirty="0"/>
          </a:p>
          <a:p>
            <a:endParaRPr lang="en-US" dirty="0"/>
          </a:p>
        </p:txBody>
      </p:sp>
    </p:spTree>
    <p:extLst>
      <p:ext uri="{BB962C8B-B14F-4D97-AF65-F5344CB8AC3E}">
        <p14:creationId xmlns:p14="http://schemas.microsoft.com/office/powerpoint/2010/main" val="961887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DE2E493-E71B-4A6B-A0B3-E29B43BA2EFF}"/>
              </a:ext>
            </a:extLst>
          </p:cNvPr>
          <p:cNvSpPr>
            <a:spLocks noGrp="1"/>
          </p:cNvSpPr>
          <p:nvPr>
            <p:ph idx="1"/>
          </p:nvPr>
        </p:nvSpPr>
        <p:spPr>
          <a:xfrm>
            <a:off x="5028618" y="5263856"/>
            <a:ext cx="5391149" cy="1594145"/>
          </a:xfrm>
        </p:spPr>
        <p:txBody>
          <a:bodyPr>
            <a:normAutofit/>
          </a:bodyPr>
          <a:lstStyle/>
          <a:p>
            <a:endParaRPr lang="en-US" sz="2000" dirty="0"/>
          </a:p>
        </p:txBody>
      </p:sp>
      <p:pic>
        <p:nvPicPr>
          <p:cNvPr id="10" name="Picture 9" descr="A close up of a map&#10;&#10;Description automatically generated">
            <a:extLst>
              <a:ext uri="{FF2B5EF4-FFF2-40B4-BE49-F238E27FC236}">
                <a16:creationId xmlns:a16="http://schemas.microsoft.com/office/drawing/2014/main" id="{ECB1AFF4-96F5-4D47-8B7E-0F21820BE6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2234" y="1531622"/>
            <a:ext cx="8895766" cy="5326379"/>
          </a:xfrm>
          <a:prstGeom prst="rect">
            <a:avLst/>
          </a:prstGeom>
        </p:spPr>
      </p:pic>
      <p:sp>
        <p:nvSpPr>
          <p:cNvPr id="4" name="Title 3">
            <a:extLst>
              <a:ext uri="{FF2B5EF4-FFF2-40B4-BE49-F238E27FC236}">
                <a16:creationId xmlns:a16="http://schemas.microsoft.com/office/drawing/2014/main" id="{4EE2A264-E757-4113-8A4F-49BFEAA784DE}"/>
              </a:ext>
            </a:extLst>
          </p:cNvPr>
          <p:cNvSpPr>
            <a:spLocks noGrp="1"/>
          </p:cNvSpPr>
          <p:nvPr>
            <p:ph type="title"/>
          </p:nvPr>
        </p:nvSpPr>
        <p:spPr>
          <a:xfrm>
            <a:off x="2095500" y="194311"/>
            <a:ext cx="7943850" cy="1337310"/>
          </a:xfrm>
        </p:spPr>
        <p:txBody>
          <a:bodyPr>
            <a:normAutofit fontScale="90000"/>
          </a:bodyPr>
          <a:lstStyle/>
          <a:p>
            <a:br>
              <a:rPr lang="en-US" sz="2000" dirty="0"/>
            </a:br>
            <a:r>
              <a:rPr lang="en-US" sz="2000" b="1" dirty="0"/>
              <a:t>Modern Development Economics </a:t>
            </a:r>
            <a:r>
              <a:rPr lang="en-US" sz="2000" dirty="0"/>
              <a:t>stems from Rosenstein-</a:t>
            </a:r>
            <a:r>
              <a:rPr lang="en-US" sz="2000" dirty="0" err="1"/>
              <a:t>Rodan’s</a:t>
            </a:r>
            <a:r>
              <a:rPr lang="en-US" sz="2000" dirty="0"/>
              <a:t> early interest in complementarity and the hierarchy of wants led to concern with the problem of how to create self-sustaining economic systems from the divided remnants of the dissolved Empires</a:t>
            </a:r>
            <a:br>
              <a:rPr lang="en-US" dirty="0"/>
            </a:br>
            <a:endParaRPr lang="en-US" dirty="0"/>
          </a:p>
        </p:txBody>
      </p:sp>
    </p:spTree>
    <p:extLst>
      <p:ext uri="{BB962C8B-B14F-4D97-AF65-F5344CB8AC3E}">
        <p14:creationId xmlns:p14="http://schemas.microsoft.com/office/powerpoint/2010/main" val="3278058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28A2A-3EEB-7339-444D-F0DCDDA5028B}"/>
              </a:ext>
            </a:extLst>
          </p:cNvPr>
          <p:cNvSpPr>
            <a:spLocks noGrp="1"/>
          </p:cNvSpPr>
          <p:nvPr>
            <p:ph type="title"/>
          </p:nvPr>
        </p:nvSpPr>
        <p:spPr>
          <a:xfrm>
            <a:off x="838200" y="365125"/>
            <a:ext cx="10515600" cy="732155"/>
          </a:xfrm>
        </p:spPr>
        <p:txBody>
          <a:bodyPr>
            <a:normAutofit/>
          </a:bodyPr>
          <a:lstStyle/>
          <a:p>
            <a:r>
              <a:rPr lang="en-US" sz="4000" dirty="0"/>
              <a:t>Rosenstein </a:t>
            </a:r>
            <a:r>
              <a:rPr lang="en-US" sz="4000" dirty="0" err="1"/>
              <a:t>Rodan</a:t>
            </a:r>
            <a:r>
              <a:rPr lang="en-US" sz="4000" dirty="0"/>
              <a:t> on the other hand</a:t>
            </a:r>
          </a:p>
        </p:txBody>
      </p:sp>
      <p:sp>
        <p:nvSpPr>
          <p:cNvPr id="3" name="Content Placeholder 2">
            <a:extLst>
              <a:ext uri="{FF2B5EF4-FFF2-40B4-BE49-F238E27FC236}">
                <a16:creationId xmlns:a16="http://schemas.microsoft.com/office/drawing/2014/main" id="{B6F2B3D6-590F-3A1D-3EE2-B959EBABC696}"/>
              </a:ext>
            </a:extLst>
          </p:cNvPr>
          <p:cNvSpPr>
            <a:spLocks noGrp="1"/>
          </p:cNvSpPr>
          <p:nvPr>
            <p:ph idx="1"/>
          </p:nvPr>
        </p:nvSpPr>
        <p:spPr>
          <a:xfrm>
            <a:off x="556591" y="1232452"/>
            <a:ext cx="11078818" cy="5367131"/>
          </a:xfrm>
        </p:spPr>
        <p:txBody>
          <a:bodyPr>
            <a:normAutofit lnSpcReduction="10000"/>
          </a:bodyPr>
          <a:lstStyle/>
          <a:p>
            <a:r>
              <a:rPr lang="en-US" dirty="0"/>
              <a:t> – “development”  == solving the problem created by the new political structure after Versailles</a:t>
            </a:r>
          </a:p>
          <a:p>
            <a:r>
              <a:rPr lang="en-US" dirty="0"/>
              <a:t> Disrupted existing productive structures (we now call them supply chain disruptions)</a:t>
            </a:r>
          </a:p>
          <a:p>
            <a:pPr lvl="1"/>
            <a:r>
              <a:rPr lang="en-US" dirty="0"/>
              <a:t>Optimal production area ≠ optimal currency area ≠ optimal political area</a:t>
            </a:r>
          </a:p>
          <a:p>
            <a:pPr lvl="1"/>
            <a:r>
              <a:rPr lang="en-US" dirty="0"/>
              <a:t>How to develop self-sustaining productive structures in these new economic areas</a:t>
            </a:r>
          </a:p>
          <a:p>
            <a:pPr lvl="1"/>
            <a:r>
              <a:rPr lang="en-US" dirty="0"/>
              <a:t>By political creation the new nation states had unbalanced productive structures</a:t>
            </a:r>
          </a:p>
          <a:p>
            <a:pPr lvl="1"/>
            <a:r>
              <a:rPr lang="en-US" dirty="0"/>
              <a:t>First priority – internal structural production balance</a:t>
            </a:r>
          </a:p>
          <a:p>
            <a:pPr lvl="1"/>
            <a:r>
              <a:rPr lang="en-US" dirty="0"/>
              <a:t>Required finance (a risk diversified Regional financial trust)</a:t>
            </a:r>
          </a:p>
          <a:p>
            <a:r>
              <a:rPr lang="en-US" dirty="0"/>
              <a:t>It required a Big Push, or a Big Bang or Balanced sectoral Approach</a:t>
            </a:r>
          </a:p>
          <a:p>
            <a:pPr lvl="2"/>
            <a:r>
              <a:rPr lang="en-US" dirty="0"/>
              <a:t>This was not Soviet style quantitative planning!</a:t>
            </a:r>
          </a:p>
          <a:p>
            <a:pPr lvl="2"/>
            <a:r>
              <a:rPr lang="en-US" dirty="0"/>
              <a:t>It was microeconomics -- based on recognition of substitution and complementarity in the Keynesian Multiplier</a:t>
            </a:r>
          </a:p>
          <a:p>
            <a:pPr lvl="2"/>
            <a:endParaRPr lang="en-US" dirty="0"/>
          </a:p>
        </p:txBody>
      </p:sp>
    </p:spTree>
    <p:extLst>
      <p:ext uri="{BB962C8B-B14F-4D97-AF65-F5344CB8AC3E}">
        <p14:creationId xmlns:p14="http://schemas.microsoft.com/office/powerpoint/2010/main" val="1531090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644" y="365125"/>
            <a:ext cx="9674086" cy="1028960"/>
          </a:xfrm>
        </p:spPr>
        <p:txBody>
          <a:bodyPr>
            <a:noAutofit/>
          </a:bodyPr>
          <a:lstStyle/>
          <a:p>
            <a:r>
              <a:rPr lang="en-US" sz="2000" b="1" dirty="0"/>
              <a:t>Rosenstein-</a:t>
            </a:r>
            <a:r>
              <a:rPr lang="en-US" sz="2000" b="1" dirty="0" err="1"/>
              <a:t>Rodan</a:t>
            </a:r>
            <a:r>
              <a:rPr lang="en-US" sz="2000" b="1" dirty="0"/>
              <a:t> began …with studies on the frontiers of the Austrian theory of consumer demand -- the concepts of complementarity in consumption and production, the time sequence of economic adjustments, and economies of scale.</a:t>
            </a:r>
          </a:p>
        </p:txBody>
      </p:sp>
      <p:sp>
        <p:nvSpPr>
          <p:cNvPr id="3" name="Text Placeholder 2"/>
          <p:cNvSpPr>
            <a:spLocks noGrp="1"/>
          </p:cNvSpPr>
          <p:nvPr>
            <p:ph type="body" idx="1"/>
          </p:nvPr>
        </p:nvSpPr>
        <p:spPr>
          <a:xfrm>
            <a:off x="477078" y="1558977"/>
            <a:ext cx="11211339" cy="4933898"/>
          </a:xfrm>
        </p:spPr>
        <p:txBody>
          <a:bodyPr>
            <a:normAutofit fontScale="92500" lnSpcReduction="10000"/>
          </a:bodyPr>
          <a:lstStyle/>
          <a:p>
            <a:r>
              <a:rPr lang="en-US" dirty="0"/>
              <a:t>“The seeds of my development analysis had been planted earlier …in the themes of complementarity and of the hierarchical structure of wants, together with the role of time-that is, the choice of an economic period over which an individual allocates his scarce resources.' </a:t>
            </a:r>
          </a:p>
          <a:p>
            <a:r>
              <a:rPr lang="en-US" dirty="0"/>
              <a:t>The dynamics of wants and their interrelatedness were much more important to me than the neoclassical attempt at precise characterization of the properties of the utility function. </a:t>
            </a:r>
            <a:r>
              <a:rPr lang="en-US" b="1" dirty="0"/>
              <a:t>Consumption complementarities, the role of time, the pursuit curve, plus external economies-all these dynamic factors were not to be considered as a second order of smalls, but even more as pervasive in a less developed country.</a:t>
            </a:r>
          </a:p>
          <a:p>
            <a:r>
              <a:rPr lang="en-US" dirty="0"/>
              <a:t>Not traditional static equilibrium theory but </a:t>
            </a:r>
            <a:r>
              <a:rPr lang="en-US" b="1" dirty="0"/>
              <a:t>an analysis of the disequilibrium growth process</a:t>
            </a:r>
            <a:r>
              <a:rPr lang="en-US" dirty="0"/>
              <a:t> is what is essential for understanding economic development problems.”</a:t>
            </a:r>
          </a:p>
          <a:p>
            <a:pPr marL="0" indent="0">
              <a:buNone/>
            </a:pPr>
            <a:endParaRPr lang="en-US" dirty="0"/>
          </a:p>
        </p:txBody>
      </p:sp>
    </p:spTree>
    <p:extLst>
      <p:ext uri="{BB962C8B-B14F-4D97-AF65-F5344CB8AC3E}">
        <p14:creationId xmlns:p14="http://schemas.microsoft.com/office/powerpoint/2010/main" val="4007824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618" y="132522"/>
            <a:ext cx="10638182" cy="874644"/>
          </a:xfrm>
        </p:spPr>
        <p:txBody>
          <a:bodyPr>
            <a:normAutofit fontScale="90000"/>
          </a:bodyPr>
          <a:lstStyle/>
          <a:p>
            <a:r>
              <a:rPr lang="en-US" sz="2000" b="1" dirty="0"/>
              <a:t>My thinking during the 1940s and 1950s led to the theory of the "big push." "There is a minimum level of resources that must be devoted to . .. a development program if it is to have any chance for success</a:t>
            </a:r>
            <a:r>
              <a:rPr lang="en-US" sz="2000" dirty="0"/>
              <a:t>.”</a:t>
            </a:r>
          </a:p>
        </p:txBody>
      </p:sp>
      <p:sp>
        <p:nvSpPr>
          <p:cNvPr id="3" name="Text Placeholder 2"/>
          <p:cNvSpPr>
            <a:spLocks noGrp="1"/>
          </p:cNvSpPr>
          <p:nvPr>
            <p:ph type="body" idx="1"/>
          </p:nvPr>
        </p:nvSpPr>
        <p:spPr>
          <a:xfrm>
            <a:off x="569843" y="1007166"/>
            <a:ext cx="11251095" cy="5592417"/>
          </a:xfrm>
        </p:spPr>
        <p:txBody>
          <a:bodyPr>
            <a:normAutofit fontScale="47500" lnSpcReduction="20000"/>
          </a:bodyPr>
          <a:lstStyle/>
          <a:p>
            <a:pPr marL="0" indent="0">
              <a:buNone/>
            </a:pPr>
            <a:r>
              <a:rPr lang="en-US" sz="3600" b="1" dirty="0"/>
              <a:t>Complementarity in production and consumption requires initiating a broad spread of activities in different sectors – or a Big Push</a:t>
            </a:r>
          </a:p>
          <a:p>
            <a:r>
              <a:rPr lang="en-US" sz="4200" dirty="0"/>
              <a:t>“This theory of the big push contradicts the conclusions of traditional static equilibrium theory in three respects. First, it is based on a set of more realistic assumptions of certain indivisibilities and </a:t>
            </a:r>
            <a:r>
              <a:rPr lang="en-US" sz="4200" dirty="0" err="1"/>
              <a:t>nonappropriabilities</a:t>
            </a:r>
            <a:r>
              <a:rPr lang="en-US" sz="4200" dirty="0"/>
              <a:t> in the production functions. </a:t>
            </a:r>
            <a:r>
              <a:rPr lang="en-US" sz="4200" b="1" dirty="0"/>
              <a:t>These give rise to increasing returns and to technological external economies. </a:t>
            </a:r>
          </a:p>
          <a:p>
            <a:r>
              <a:rPr lang="en-US" sz="4200" dirty="0"/>
              <a:t>Second, the theory is meant to deal with the path to equilibrium. At a point of static equilibrium net investment is zero. </a:t>
            </a:r>
            <a:r>
              <a:rPr lang="en-US" sz="4200" b="1" dirty="0"/>
              <a:t>The theory of growth must be very largely a theory of investment.</a:t>
            </a:r>
          </a:p>
          <a:p>
            <a:r>
              <a:rPr lang="en-US" sz="4200" b="1" dirty="0"/>
              <a:t>T</a:t>
            </a:r>
            <a:r>
              <a:rPr lang="en-US" sz="4200" dirty="0"/>
              <a:t>hird, in addition to the risk phenomena and imperfections characterizing investment, the markets in underdeveloped countries are even more imperfect than in developed countries. </a:t>
            </a:r>
            <a:r>
              <a:rPr lang="en-US" sz="4200" b="1" dirty="0"/>
              <a:t>The price mechanism in such imperfect markets cannot therefore be relied upon to provide the signals that guide a perfectly competitive economy toward an optimum position.</a:t>
            </a:r>
          </a:p>
          <a:p>
            <a:r>
              <a:rPr lang="en-US" sz="4200" dirty="0"/>
              <a:t> Underlying the need for a big push is the pervasiveness of rural underdevelopment-excess agrarian population. Given that mass migration and resettlement are not feasible, </a:t>
            </a:r>
            <a:r>
              <a:rPr lang="en-US" sz="4200" b="1" dirty="0"/>
              <a:t>I stated that "The movement of machinery and capital towards labor, instead of moving labor towards capital, is the process of industrialization which, together with agrarian improvement, is the most important aspect of the economic development of the depressed areas."</a:t>
            </a:r>
          </a:p>
          <a:p>
            <a:r>
              <a:rPr lang="en-US" sz="4200" dirty="0"/>
              <a:t>Industrialization has to be promoted not because of terms of trade, but because external economies are greater in industry than in agriculture alone. Rejecting a strategy of self-sufficiency or an inward-looking strategy of industrialization, I argued for industrialization with the help of international investment and for a pattern of industrialization that would preserve the advantages of an international division of labor and would therefore, in the end, produce more wealth for everybody.”</a:t>
            </a:r>
          </a:p>
        </p:txBody>
      </p:sp>
    </p:spTree>
    <p:extLst>
      <p:ext uri="{BB962C8B-B14F-4D97-AF65-F5344CB8AC3E}">
        <p14:creationId xmlns:p14="http://schemas.microsoft.com/office/powerpoint/2010/main" val="3618572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8230</TotalTime>
  <Words>4169</Words>
  <Application>Microsoft Office PowerPoint</Application>
  <PresentationFormat>Widescreen</PresentationFormat>
  <Paragraphs>183</Paragraphs>
  <Slides>25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Aptos</vt:lpstr>
      <vt:lpstr>Aptos Display</vt:lpstr>
      <vt:lpstr>Arial</vt:lpstr>
      <vt:lpstr>Calibri</vt:lpstr>
      <vt:lpstr>Century731BT-RomanA</vt:lpstr>
      <vt:lpstr>CIDFont+F1</vt:lpstr>
      <vt:lpstr>Code</vt:lpstr>
      <vt:lpstr>Times New Roman</vt:lpstr>
      <vt:lpstr>Office Theme</vt:lpstr>
      <vt:lpstr>Financing Development in an Unequal World</vt:lpstr>
      <vt:lpstr>Adam Smith Wealth of Nations:</vt:lpstr>
      <vt:lpstr>Modern (post-war) Development Theory</vt:lpstr>
      <vt:lpstr>Keynes – Economic Consequences</vt:lpstr>
      <vt:lpstr>Keynes and the “Geneva School” Globalists</vt:lpstr>
      <vt:lpstr> Modern Development Economics stems from Rosenstein-Rodan’s early interest in complementarity and the hierarchy of wants led to concern with the problem of how to create self-sustaining economic systems from the divided remnants of the dissolved Empires </vt:lpstr>
      <vt:lpstr>Rosenstein Rodan on the other hand</vt:lpstr>
      <vt:lpstr>Rosenstein-Rodan began …with studies on the frontiers of the Austrian theory of consumer demand -- the concepts of complementarity in consumption and production, the time sequence of economic adjustments, and economies of scale.</vt:lpstr>
      <vt:lpstr>My thinking during the 1940s and 1950s led to the theory of the "big push." "There is a minimum level of resources that must be devoted to . .. a development program if it is to have any chance for success.”</vt:lpstr>
      <vt:lpstr>So who won?</vt:lpstr>
      <vt:lpstr>“Keynesian” Support of Global Employment  Hansen-Gulick and Kindleberger</vt:lpstr>
      <vt:lpstr>Hansen: The International Development and Investment Bank</vt:lpstr>
      <vt:lpstr>Neoclassical theory for NeoLiberal approach to “Development” </vt:lpstr>
      <vt:lpstr>So “Geneva” multinationalism sets the external constraint on development policy  Law of the Market == Rule of Law that overrides the political process -- </vt:lpstr>
      <vt:lpstr>it is not only a “border” problem</vt:lpstr>
      <vt:lpstr>How does this system deal with Climate Change?</vt:lpstr>
      <vt:lpstr>Climate and Global MalDistribution of “Fiscal Policy Space”</vt:lpstr>
      <vt:lpstr>Remedy the Global MalDistribution of “Fiscal Space”</vt:lpstr>
      <vt:lpstr>Differential burden</vt:lpstr>
      <vt:lpstr>Another example</vt:lpstr>
      <vt:lpstr>Try an Old Idea: multilateralism</vt:lpstr>
      <vt:lpstr>BW Equilibrium = Differential (downward) global adjustment</vt:lpstr>
      <vt:lpstr>Kalecki –Schumacher “multilateral solution” </vt:lpstr>
      <vt:lpstr>Shifts response from bilateral to multilateral adjustment and sharing costs of adjustment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Mathematics of Debt</dc:title>
  <dc:creator>J A Kregel</dc:creator>
  <cp:lastModifiedBy>J A Kregel</cp:lastModifiedBy>
  <cp:revision>48</cp:revision>
  <dcterms:created xsi:type="dcterms:W3CDTF">2024-03-22T21:06:05Z</dcterms:created>
  <dcterms:modified xsi:type="dcterms:W3CDTF">2024-08-03T15:20:50Z</dcterms:modified>
</cp:coreProperties>
</file>