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7" r:id="rId3"/>
    <p:sldId id="315" r:id="rId4"/>
    <p:sldId id="295" r:id="rId5"/>
    <p:sldId id="270" r:id="rId6"/>
    <p:sldId id="310" r:id="rId7"/>
    <p:sldId id="328" r:id="rId8"/>
    <p:sldId id="261" r:id="rId9"/>
    <p:sldId id="308" r:id="rId10"/>
    <p:sldId id="322" r:id="rId11"/>
    <p:sldId id="323" r:id="rId12"/>
    <p:sldId id="324" r:id="rId13"/>
    <p:sldId id="319" r:id="rId14"/>
    <p:sldId id="331" r:id="rId15"/>
    <p:sldId id="318" r:id="rId16"/>
    <p:sldId id="332" r:id="rId17"/>
    <p:sldId id="333" r:id="rId18"/>
    <p:sldId id="334" r:id="rId19"/>
    <p:sldId id="336" r:id="rId20"/>
    <p:sldId id="339" r:id="rId21"/>
    <p:sldId id="272" r:id="rId22"/>
    <p:sldId id="320" r:id="rId23"/>
    <p:sldId id="304" r:id="rId24"/>
    <p:sldId id="277" r:id="rId25"/>
    <p:sldId id="269" r:id="rId26"/>
    <p:sldId id="281" r:id="rId27"/>
    <p:sldId id="266" r:id="rId28"/>
    <p:sldId id="3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7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45AC-7DCD-D29D-B39E-AE7F0975E6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E54C34-E6BE-F710-F00D-B97AC06ED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A06AE-2529-BCEC-171D-B17DAAEE638D}"/>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5" name="Footer Placeholder 4">
            <a:extLst>
              <a:ext uri="{FF2B5EF4-FFF2-40B4-BE49-F238E27FC236}">
                <a16:creationId xmlns:a16="http://schemas.microsoft.com/office/drawing/2014/main" id="{78E7E5D1-EA5D-7F4C-7D54-07C2AF58EE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2C3B89-5AE6-D943-38B9-AE3D8F578B68}"/>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227474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A548-FC50-7FD6-452A-1D69DF9A20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8BA374-36EA-9B35-93F0-B0E7486B11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5E37E-C470-C421-58F4-F8CC63D3158C}"/>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5" name="Footer Placeholder 4">
            <a:extLst>
              <a:ext uri="{FF2B5EF4-FFF2-40B4-BE49-F238E27FC236}">
                <a16:creationId xmlns:a16="http://schemas.microsoft.com/office/drawing/2014/main" id="{45D25FB5-4840-6557-59C5-18878E03DC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28DA68-3041-6EA8-D4ED-467E02E03F35}"/>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418907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E05A1-1845-4AC6-F7C2-8CA88F0A15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983EC-A33F-99C4-E934-12199D7873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62CE-F1A7-8DE8-5B15-8C943DAAF845}"/>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5" name="Footer Placeholder 4">
            <a:extLst>
              <a:ext uri="{FF2B5EF4-FFF2-40B4-BE49-F238E27FC236}">
                <a16:creationId xmlns:a16="http://schemas.microsoft.com/office/drawing/2014/main" id="{5E338884-FC07-01C5-7406-E322BBBEFB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180596-8A66-C09F-1BDA-A9F78CFDB211}"/>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345043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03B4-087E-450B-946D-F527BC66946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CEB302F-D7FA-4E13-B9F7-EB245B40C6D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311C5-B381-422F-B513-AF534D5CC05A}"/>
              </a:ext>
            </a:extLst>
          </p:cNvPr>
          <p:cNvSpPr>
            <a:spLocks noGrp="1"/>
          </p:cNvSpPr>
          <p:nvPr>
            <p:ph type="dt" sz="half" idx="10"/>
          </p:nvPr>
        </p:nvSpPr>
        <p:spPr/>
        <p:txBody>
          <a:bodyPr/>
          <a:lstStyle/>
          <a:p>
            <a:fld id="{4E114860-5A39-42CD-BF50-2CAF0D5823C3}" type="datetimeFigureOut">
              <a:rPr lang="en-US" smtClean="0"/>
              <a:t>7/29/2024</a:t>
            </a:fld>
            <a:endParaRPr lang="en-US" dirty="0"/>
          </a:p>
        </p:txBody>
      </p:sp>
      <p:sp>
        <p:nvSpPr>
          <p:cNvPr id="5" name="Footer Placeholder 4">
            <a:extLst>
              <a:ext uri="{FF2B5EF4-FFF2-40B4-BE49-F238E27FC236}">
                <a16:creationId xmlns:a16="http://schemas.microsoft.com/office/drawing/2014/main" id="{8BC3844E-BA1C-4BCE-9BB1-9D62F63423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1685C5-258C-472C-8336-10E746948BA4}"/>
              </a:ext>
            </a:extLst>
          </p:cNvPr>
          <p:cNvSpPr>
            <a:spLocks noGrp="1"/>
          </p:cNvSpPr>
          <p:nvPr>
            <p:ph type="sldNum" sz="quarter" idx="12"/>
          </p:nvPr>
        </p:nvSpPr>
        <p:spPr/>
        <p:txBody>
          <a:bodyPr/>
          <a:lstStyle/>
          <a:p>
            <a:fld id="{2D0AB6A5-1EC4-41D0-BD31-4A0788F8ED33}" type="slidenum">
              <a:rPr lang="en-US" smtClean="0"/>
              <a:t>‹#›</a:t>
            </a:fld>
            <a:endParaRPr lang="en-US" dirty="0"/>
          </a:p>
        </p:txBody>
      </p:sp>
    </p:spTree>
    <p:extLst>
      <p:ext uri="{BB962C8B-B14F-4D97-AF65-F5344CB8AC3E}">
        <p14:creationId xmlns:p14="http://schemas.microsoft.com/office/powerpoint/2010/main" val="56096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F3DB-30AB-1D4D-8451-9715C1DA5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068C6-2700-9535-0632-3368AC5194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E0ADD-0835-922C-1535-0A73CDD45B18}"/>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5" name="Footer Placeholder 4">
            <a:extLst>
              <a:ext uri="{FF2B5EF4-FFF2-40B4-BE49-F238E27FC236}">
                <a16:creationId xmlns:a16="http://schemas.microsoft.com/office/drawing/2014/main" id="{31551C72-E4A9-F7C3-79BF-3D31B8EBAA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E570BB-6154-379E-F421-1BC5D59AEB63}"/>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19008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349E-4C65-43DB-9DAD-6940FBE022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AA6D22-8426-8383-5582-238129E51F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EFFBA-17DA-1C68-AA8A-250D6C5EE343}"/>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5" name="Footer Placeholder 4">
            <a:extLst>
              <a:ext uri="{FF2B5EF4-FFF2-40B4-BE49-F238E27FC236}">
                <a16:creationId xmlns:a16="http://schemas.microsoft.com/office/drawing/2014/main" id="{920A06B8-8A43-DAD6-8752-205982872E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5BE9B0-CA44-EA22-8533-6A27AFB4B005}"/>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138213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DC69-43D9-DC15-29C4-975EEFA87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51020-688B-2CB1-0095-F923480E0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2AFAA7-C0ED-7DB7-E007-62A562ABCB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16AC55-1254-F99F-F10C-EAEB20757995}"/>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6" name="Footer Placeholder 5">
            <a:extLst>
              <a:ext uri="{FF2B5EF4-FFF2-40B4-BE49-F238E27FC236}">
                <a16:creationId xmlns:a16="http://schemas.microsoft.com/office/drawing/2014/main" id="{706F48B3-5867-ACD8-04F9-8E89B4D2A7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0D390C-09F5-BD6B-3A35-84DF850F4E58}"/>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202409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998D-453C-E0AA-F1B5-15D91A8C70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88902-EFEC-9672-0FA6-D8B8688B8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7BE9C1-A834-F564-97A7-259F773A95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0F56-C47B-E11C-6DB8-EF782C7E12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4CB376-E998-27D3-0076-74C18D8D56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2A7EA4-BFE9-8F86-E25F-35159E573630}"/>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8" name="Footer Placeholder 7">
            <a:extLst>
              <a:ext uri="{FF2B5EF4-FFF2-40B4-BE49-F238E27FC236}">
                <a16:creationId xmlns:a16="http://schemas.microsoft.com/office/drawing/2014/main" id="{DF54F3E5-9C4A-1A6C-5BD0-3D5D894543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475DAD-FCB7-60EF-9596-9010B468F95D}"/>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107001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5EA5-1F83-D99B-B123-13B30ECAFD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4BEF1-ADE9-72E0-2A32-39747E72DA2F}"/>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4" name="Footer Placeholder 3">
            <a:extLst>
              <a:ext uri="{FF2B5EF4-FFF2-40B4-BE49-F238E27FC236}">
                <a16:creationId xmlns:a16="http://schemas.microsoft.com/office/drawing/2014/main" id="{C250CBA0-53C9-31B7-70F6-2C86D06935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6DEA91-30E1-DB8C-0492-401B0A2B1BBC}"/>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277077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8FADB-294F-9EDE-C515-8AA8E0E44464}"/>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3" name="Footer Placeholder 2">
            <a:extLst>
              <a:ext uri="{FF2B5EF4-FFF2-40B4-BE49-F238E27FC236}">
                <a16:creationId xmlns:a16="http://schemas.microsoft.com/office/drawing/2014/main" id="{819CA257-2935-C41E-37D9-E6E763A99E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E648492-F914-C7D1-49F0-F86B4D42FD1A}"/>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42388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E15D-01F6-6D33-2AC6-AF9C949FC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18B839-0F69-B012-5670-AAEA8B0C0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04BBA1-B757-6449-ACB9-4A0819CD1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6935C-3810-094F-4529-C1330322D0BB}"/>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6" name="Footer Placeholder 5">
            <a:extLst>
              <a:ext uri="{FF2B5EF4-FFF2-40B4-BE49-F238E27FC236}">
                <a16:creationId xmlns:a16="http://schemas.microsoft.com/office/drawing/2014/main" id="{066272DD-E74E-3800-D06E-5719DB450D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F12453-BE93-E129-25BF-8DBA35C0351E}"/>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373533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7623-F317-ED1F-B256-D1EBB9C61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85D8-BC8F-7CFA-92AA-903E7896E4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C693D02-3E59-A812-892E-265DAAA39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461CBA-345F-5364-E34C-A58F15B1A665}"/>
              </a:ext>
            </a:extLst>
          </p:cNvPr>
          <p:cNvSpPr>
            <a:spLocks noGrp="1"/>
          </p:cNvSpPr>
          <p:nvPr>
            <p:ph type="dt" sz="half" idx="10"/>
          </p:nvPr>
        </p:nvSpPr>
        <p:spPr/>
        <p:txBody>
          <a:bodyPr/>
          <a:lstStyle/>
          <a:p>
            <a:fld id="{3D0CA3DC-2E3B-4D08-AE7D-6EEA2A83C4F0}" type="datetimeFigureOut">
              <a:rPr lang="en-US" smtClean="0"/>
              <a:t>7/29/2024</a:t>
            </a:fld>
            <a:endParaRPr lang="en-US" dirty="0"/>
          </a:p>
        </p:txBody>
      </p:sp>
      <p:sp>
        <p:nvSpPr>
          <p:cNvPr id="6" name="Footer Placeholder 5">
            <a:extLst>
              <a:ext uri="{FF2B5EF4-FFF2-40B4-BE49-F238E27FC236}">
                <a16:creationId xmlns:a16="http://schemas.microsoft.com/office/drawing/2014/main" id="{F31A1E86-CA5E-E7FE-7664-1C6798157B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D05ACD-6C4A-3A7C-F86B-5F9E7200D650}"/>
              </a:ext>
            </a:extLst>
          </p:cNvPr>
          <p:cNvSpPr>
            <a:spLocks noGrp="1"/>
          </p:cNvSpPr>
          <p:nvPr>
            <p:ph type="sldNum" sz="quarter" idx="12"/>
          </p:nvPr>
        </p:nvSpPr>
        <p:spPr/>
        <p:txBody>
          <a:bodyPr/>
          <a:lstStyle/>
          <a:p>
            <a:fld id="{17C39AE4-7F52-4808-997F-A97DA178BA4A}" type="slidenum">
              <a:rPr lang="en-US" smtClean="0"/>
              <a:t>‹#›</a:t>
            </a:fld>
            <a:endParaRPr lang="en-US" dirty="0"/>
          </a:p>
        </p:txBody>
      </p:sp>
    </p:spTree>
    <p:extLst>
      <p:ext uri="{BB962C8B-B14F-4D97-AF65-F5344CB8AC3E}">
        <p14:creationId xmlns:p14="http://schemas.microsoft.com/office/powerpoint/2010/main" val="302164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011898-0795-2919-F6D2-2184CBAC6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4033FB-F485-E711-C277-1719F8DB8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2995E-7DF0-2260-E840-12CDD93059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0CA3DC-2E3B-4D08-AE7D-6EEA2A83C4F0}" type="datetimeFigureOut">
              <a:rPr lang="en-US" smtClean="0"/>
              <a:t>7/29/2024</a:t>
            </a:fld>
            <a:endParaRPr lang="en-US" dirty="0"/>
          </a:p>
        </p:txBody>
      </p:sp>
      <p:sp>
        <p:nvSpPr>
          <p:cNvPr id="5" name="Footer Placeholder 4">
            <a:extLst>
              <a:ext uri="{FF2B5EF4-FFF2-40B4-BE49-F238E27FC236}">
                <a16:creationId xmlns:a16="http://schemas.microsoft.com/office/drawing/2014/main" id="{AFC442B4-B58E-A033-19B4-24BD0EAD5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6800E8E-7DE5-C9C5-122C-130673E979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C39AE4-7F52-4808-997F-A97DA178BA4A}" type="slidenum">
              <a:rPr lang="en-US" smtClean="0"/>
              <a:t>‹#›</a:t>
            </a:fld>
            <a:endParaRPr lang="en-US" dirty="0"/>
          </a:p>
        </p:txBody>
      </p:sp>
    </p:spTree>
    <p:extLst>
      <p:ext uri="{BB962C8B-B14F-4D97-AF65-F5344CB8AC3E}">
        <p14:creationId xmlns:p14="http://schemas.microsoft.com/office/powerpoint/2010/main" val="18798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finance.yahoo.com/news/webtel-mobi-us-subsidiary-wm-120900804.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05564-76AC-931D-B4F8-B5D7ED0752AF}"/>
              </a:ext>
            </a:extLst>
          </p:cNvPr>
          <p:cNvSpPr>
            <a:spLocks noGrp="1"/>
          </p:cNvSpPr>
          <p:nvPr>
            <p:ph type="subTitle" idx="1"/>
          </p:nvPr>
        </p:nvSpPr>
        <p:spPr>
          <a:xfrm>
            <a:off x="645436" y="4446038"/>
            <a:ext cx="10770498" cy="1637522"/>
          </a:xfrm>
        </p:spPr>
        <p:txBody>
          <a:bodyPr>
            <a:normAutofit fontScale="92500" lnSpcReduction="20000"/>
          </a:bodyPr>
          <a:lstStyle/>
          <a:p>
            <a:r>
              <a:rPr lang="en-US" sz="4000" b="1" dirty="0">
                <a:solidFill>
                  <a:srgbClr val="000000"/>
                </a:solidFill>
                <a:latin typeface="Calibri" panose="020F0502020204030204" pitchFamily="34" charset="0"/>
              </a:rPr>
              <a:t>Who’s Afraid of Keynes’s </a:t>
            </a:r>
            <a:r>
              <a:rPr lang="en-US" sz="4000" b="1" i="0" u="none" strike="noStrike" baseline="0" dirty="0">
                <a:solidFill>
                  <a:srgbClr val="000000"/>
                </a:solidFill>
                <a:latin typeface="Calibri" panose="020F0502020204030204" pitchFamily="34" charset="0"/>
              </a:rPr>
              <a:t>Clearing Union?</a:t>
            </a:r>
          </a:p>
          <a:p>
            <a:endParaRPr lang="en-US" sz="4000" dirty="0"/>
          </a:p>
          <a:p>
            <a:r>
              <a:rPr lang="en-US" sz="4000" dirty="0"/>
              <a:t>Jan Kregel</a:t>
            </a:r>
          </a:p>
        </p:txBody>
      </p:sp>
      <p:sp>
        <p:nvSpPr>
          <p:cNvPr id="5" name="Title 4">
            <a:extLst>
              <a:ext uri="{FF2B5EF4-FFF2-40B4-BE49-F238E27FC236}">
                <a16:creationId xmlns:a16="http://schemas.microsoft.com/office/drawing/2014/main" id="{859A9BE1-3108-0508-9252-202604C27FEA}"/>
              </a:ext>
            </a:extLst>
          </p:cNvPr>
          <p:cNvSpPr>
            <a:spLocks noGrp="1"/>
          </p:cNvSpPr>
          <p:nvPr>
            <p:ph type="ctrTitle"/>
          </p:nvPr>
        </p:nvSpPr>
        <p:spPr>
          <a:xfrm>
            <a:off x="1156996" y="2537926"/>
            <a:ext cx="9511004" cy="1569391"/>
          </a:xfrm>
        </p:spPr>
        <p:txBody>
          <a:bodyPr>
            <a:normAutofit fontScale="90000"/>
          </a:bodyPr>
          <a:lstStyle/>
          <a:p>
            <a:r>
              <a:rPr lang="en-US" dirty="0"/>
              <a:t>"Prospects for the Introduction of a Global Clearing Union</a:t>
            </a:r>
          </a:p>
        </p:txBody>
      </p:sp>
      <p:pic>
        <p:nvPicPr>
          <p:cNvPr id="8" name="Picture 7">
            <a:extLst>
              <a:ext uri="{FF2B5EF4-FFF2-40B4-BE49-F238E27FC236}">
                <a16:creationId xmlns:a16="http://schemas.microsoft.com/office/drawing/2014/main" id="{E3B27D28-28DF-A5AD-640F-CE4A10B15FE0}"/>
              </a:ext>
            </a:extLst>
          </p:cNvPr>
          <p:cNvPicPr>
            <a:picLocks noChangeAspect="1"/>
          </p:cNvPicPr>
          <p:nvPr/>
        </p:nvPicPr>
        <p:blipFill>
          <a:blip r:embed="rId2"/>
          <a:stretch>
            <a:fillRect/>
          </a:stretch>
        </p:blipFill>
        <p:spPr>
          <a:xfrm>
            <a:off x="3386817" y="26988"/>
            <a:ext cx="4895850" cy="2190750"/>
          </a:xfrm>
          <a:prstGeom prst="rect">
            <a:avLst/>
          </a:prstGeom>
        </p:spPr>
      </p:pic>
    </p:spTree>
    <p:extLst>
      <p:ext uri="{BB962C8B-B14F-4D97-AF65-F5344CB8AC3E}">
        <p14:creationId xmlns:p14="http://schemas.microsoft.com/office/powerpoint/2010/main" val="284514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B8080-58C3-4C87-BDDE-566AA3DCCDF6}"/>
              </a:ext>
            </a:extLst>
          </p:cNvPr>
          <p:cNvSpPr txBox="1"/>
          <p:nvPr/>
        </p:nvSpPr>
        <p:spPr>
          <a:xfrm>
            <a:off x="149086" y="69574"/>
            <a:ext cx="11636514" cy="6781536"/>
          </a:xfrm>
          <a:prstGeom prst="rect">
            <a:avLst/>
          </a:prstGeom>
          <a:noFill/>
        </p:spPr>
        <p:txBody>
          <a:bodyPr wrap="square">
            <a:spAutoFit/>
          </a:bodyPr>
          <a:lstStyle/>
          <a:p>
            <a:pPr marL="0" marR="0" algn="just">
              <a:lnSpc>
                <a:spcPct val="106000"/>
              </a:lnSpc>
              <a:spcBef>
                <a:spcPts val="0"/>
              </a:spcBef>
              <a:spcAft>
                <a:spcPts val="600"/>
              </a:spcAft>
            </a:pPr>
            <a:r>
              <a:rPr lang="en-GB" sz="2800" b="1" i="1" u="sng" dirty="0">
                <a:effectLst/>
                <a:latin typeface="Calibri" panose="020F0502020204030204" pitchFamily="34" charset="0"/>
                <a:ea typeface="Calibri" panose="020F0502020204030204" pitchFamily="34" charset="0"/>
                <a:cs typeface="Calibri" panose="020F0502020204030204" pitchFamily="34" charset="0"/>
              </a:rPr>
              <a:t>Schumacher’s Amendment: Multilateral Pool Clearing</a:t>
            </a:r>
          </a:p>
          <a:p>
            <a:pPr marL="342900" indent="-342900" algn="l">
              <a:buFont typeface="Arial" panose="020B0604020202020204" pitchFamily="34" charset="0"/>
              <a:buChar char="•"/>
            </a:pPr>
            <a:r>
              <a:rPr lang="en-US" sz="2000" b="0" i="0" u="none" strike="noStrike" baseline="0" dirty="0">
                <a:solidFill>
                  <a:srgbClr val="000000"/>
                </a:solidFill>
                <a:latin typeface="Colibri"/>
              </a:rPr>
              <a:t>Replicates the Payment System of trade bills under the Gold standard</a:t>
            </a:r>
          </a:p>
          <a:p>
            <a:pPr marL="342900" indent="-342900" algn="l">
              <a:buFont typeface="Arial" panose="020B0604020202020204" pitchFamily="34" charset="0"/>
              <a:buChar char="•"/>
            </a:pPr>
            <a:r>
              <a:rPr lang="en-US" sz="2000" dirty="0">
                <a:solidFill>
                  <a:srgbClr val="000000"/>
                </a:solidFill>
                <a:latin typeface="Colibri"/>
              </a:rPr>
              <a:t>Gold did never moved – it was always domestic netting of exporters selling their claims on foreigners at a discount to domestic bankers who sold them to importers who used them to discharge their payments to foreigners paid by the foreign correspondent of the domestic bank.</a:t>
            </a:r>
          </a:p>
          <a:p>
            <a:pPr marL="342900" indent="-342900" algn="l">
              <a:buFont typeface="Arial" panose="020B0604020202020204" pitchFamily="34" charset="0"/>
              <a:buChar char="•"/>
            </a:pPr>
            <a:r>
              <a:rPr lang="en-US" sz="2000" dirty="0">
                <a:solidFill>
                  <a:srgbClr val="000000"/>
                </a:solidFill>
                <a:latin typeface="Colibri"/>
              </a:rPr>
              <a:t>Short-term capital flows, not gold flows, interest rate differentials, not international price differentials produced stability under the gold standard (See Keynes </a:t>
            </a:r>
            <a:r>
              <a:rPr lang="en-US" sz="2000" i="1" dirty="0">
                <a:solidFill>
                  <a:srgbClr val="000000"/>
                </a:solidFill>
                <a:latin typeface="Colibri"/>
              </a:rPr>
              <a:t>Tract</a:t>
            </a:r>
            <a:r>
              <a:rPr lang="en-US" sz="2000" dirty="0">
                <a:solidFill>
                  <a:srgbClr val="000000"/>
                </a:solidFill>
                <a:latin typeface="Colibri"/>
              </a:rPr>
              <a:t> on IRPT))</a:t>
            </a:r>
            <a:endParaRPr lang="en-US" sz="2000" b="0" i="0" u="none" strike="noStrike" baseline="0" dirty="0">
              <a:solidFill>
                <a:srgbClr val="000000"/>
              </a:solidFill>
              <a:latin typeface="Colibri"/>
            </a:endParaRPr>
          </a:p>
          <a:p>
            <a:pPr marL="342900" indent="-342900" algn="l">
              <a:buFont typeface="Arial" panose="020B0604020202020204" pitchFamily="34" charset="0"/>
              <a:buChar char="•"/>
            </a:pPr>
            <a:r>
              <a:rPr lang="en-US" sz="2000" b="1" i="0" u="sng" strike="noStrike" baseline="0" dirty="0">
                <a:solidFill>
                  <a:srgbClr val="000000"/>
                </a:solidFill>
                <a:latin typeface="Colibri"/>
              </a:rPr>
              <a:t>National Clearing Funds</a:t>
            </a:r>
          </a:p>
          <a:p>
            <a:pPr marL="342900" indent="-342900" algn="l">
              <a:buFont typeface="Arial" panose="020B0604020202020204" pitchFamily="34" charset="0"/>
              <a:buChar char="•"/>
            </a:pPr>
            <a:r>
              <a:rPr lang="en-US" sz="2000" b="0" i="0" u="none" strike="noStrike" baseline="0" dirty="0">
                <a:solidFill>
                  <a:srgbClr val="000000"/>
                </a:solidFill>
                <a:latin typeface="Colibri"/>
              </a:rPr>
              <a:t>Every member country creates a National Clearing Fund. </a:t>
            </a:r>
          </a:p>
          <a:p>
            <a:pPr marL="342900" indent="-342900" algn="l">
              <a:buFont typeface="Arial" panose="020B0604020202020204" pitchFamily="34" charset="0"/>
              <a:buChar char="•"/>
            </a:pPr>
            <a:r>
              <a:rPr lang="en-US" sz="2000" b="0" i="0" u="none" strike="noStrike" baseline="0" dirty="0">
                <a:solidFill>
                  <a:srgbClr val="000000"/>
                </a:solidFill>
                <a:latin typeface="Colibri"/>
              </a:rPr>
              <a:t>Importers make payments in domestic currency into the National Clearing Fund. The Fund notifies the National Clearing Fund of the exporter that payment has been received. </a:t>
            </a:r>
          </a:p>
          <a:p>
            <a:pPr marL="342900" indent="-342900" algn="l">
              <a:buFont typeface="Arial" panose="020B0604020202020204" pitchFamily="34" charset="0"/>
              <a:buChar char="•"/>
            </a:pPr>
            <a:r>
              <a:rPr lang="en-US" sz="2000" dirty="0">
                <a:solidFill>
                  <a:srgbClr val="000000"/>
                </a:solidFill>
                <a:latin typeface="Colibri"/>
              </a:rPr>
              <a:t>The </a:t>
            </a:r>
            <a:r>
              <a:rPr lang="en-US" sz="2000" b="0" i="0" u="none" strike="noStrike" baseline="0" dirty="0">
                <a:solidFill>
                  <a:srgbClr val="000000"/>
                </a:solidFill>
                <a:latin typeface="Colibri"/>
              </a:rPr>
              <a:t>National Clearing Fund of the exporter makes payment in domestic currency.</a:t>
            </a:r>
          </a:p>
          <a:p>
            <a:pPr marL="342900" indent="-342900" algn="l">
              <a:buFont typeface="Arial" panose="020B0604020202020204" pitchFamily="34" charset="0"/>
              <a:buChar char="•"/>
            </a:pPr>
            <a:r>
              <a:rPr lang="en-US" sz="2000" b="0" i="0" u="none" strike="noStrike" baseline="0" dirty="0">
                <a:solidFill>
                  <a:srgbClr val="000000"/>
                </a:solidFill>
                <a:latin typeface="Colibri"/>
              </a:rPr>
              <a:t>Each National Clearing Fund thus receives and disburses domestic currency: </a:t>
            </a:r>
          </a:p>
          <a:p>
            <a:pPr marL="800100" lvl="1" indent="-342900">
              <a:buFont typeface="Arial" panose="020B0604020202020204" pitchFamily="34" charset="0"/>
              <a:buChar char="•"/>
            </a:pPr>
            <a:r>
              <a:rPr lang="en-US" sz="2000" b="0" i="0" u="none" strike="noStrike" baseline="0" dirty="0">
                <a:solidFill>
                  <a:srgbClr val="000000"/>
                </a:solidFill>
                <a:latin typeface="Colibri"/>
              </a:rPr>
              <a:t>it receives such currency from the home importers and disburses it to the home exporters.</a:t>
            </a:r>
          </a:p>
          <a:p>
            <a:pPr marL="342900" indent="-342900">
              <a:buFont typeface="Arial" panose="020B0604020202020204" pitchFamily="34" charset="0"/>
              <a:buChar char="•"/>
            </a:pPr>
            <a:r>
              <a:rPr lang="en-US" sz="2000" b="0" i="0" u="none" strike="noStrike" baseline="0" dirty="0">
                <a:solidFill>
                  <a:srgbClr val="000000"/>
                </a:solidFill>
                <a:latin typeface="Colibri"/>
              </a:rPr>
              <a:t>Clearing Funds of deficit countries will have a positive domestic cash balance; </a:t>
            </a:r>
          </a:p>
          <a:p>
            <a:pPr marL="800100" lvl="1" indent="-342900">
              <a:buFont typeface="Arial" panose="020B0604020202020204" pitchFamily="34" charset="0"/>
              <a:buChar char="•"/>
            </a:pPr>
            <a:r>
              <a:rPr lang="en-US" sz="2000" dirty="0">
                <a:solidFill>
                  <a:srgbClr val="000000"/>
                </a:solidFill>
                <a:latin typeface="Colibri"/>
              </a:rPr>
              <a:t>It </a:t>
            </a:r>
            <a:r>
              <a:rPr lang="en-US" sz="2000" b="0" i="0" u="none" strike="noStrike" baseline="0" dirty="0">
                <a:solidFill>
                  <a:srgbClr val="000000"/>
                </a:solidFill>
                <a:latin typeface="Colibri"/>
              </a:rPr>
              <a:t>neutralises impact on internal monetary policy buying  Treasury bills in the open market; </a:t>
            </a:r>
          </a:p>
          <a:p>
            <a:pPr marL="342900" indent="-342900">
              <a:buFont typeface="Arial" panose="020B0604020202020204" pitchFamily="34" charset="0"/>
              <a:buChar char="•"/>
            </a:pPr>
            <a:r>
              <a:rPr lang="en-US" sz="2000" b="0" i="0" u="none" strike="noStrike" baseline="0" dirty="0">
                <a:solidFill>
                  <a:srgbClr val="000000"/>
                </a:solidFill>
                <a:latin typeface="Colibri"/>
              </a:rPr>
              <a:t>Clearing Funds of surplus countries would be short domestic cash and could sell Treasury bills in the open market. </a:t>
            </a:r>
          </a:p>
          <a:p>
            <a:pPr marL="342900" indent="-342900">
              <a:buFont typeface="Arial" panose="020B0604020202020204" pitchFamily="34" charset="0"/>
              <a:buChar char="•"/>
            </a:pPr>
            <a:r>
              <a:rPr lang="en-US" sz="2000" b="0" i="0" u="none" strike="noStrike" baseline="0" dirty="0">
                <a:solidFill>
                  <a:srgbClr val="000000"/>
                </a:solidFill>
                <a:latin typeface="Colibri"/>
              </a:rPr>
              <a:t>In this way National Clearing Funds would operate in a manner analogous to that of an Exchange Equalisation Account.</a:t>
            </a:r>
            <a:endParaRPr lang="en-US" sz="2000" dirty="0">
              <a:effectLst/>
              <a:latin typeface="Colibri"/>
              <a:ea typeface="Calibri" panose="020F0502020204030204" pitchFamily="34" charset="0"/>
              <a:cs typeface="Times New Roman" panose="02020603050405020304" pitchFamily="18" charset="0"/>
            </a:endParaRPr>
          </a:p>
          <a:p>
            <a:pPr algn="l"/>
            <a:endParaRPr lang="en-US" sz="2000" b="0" i="0" u="none" strike="noStrike" baseline="0" dirty="0">
              <a:solidFill>
                <a:srgbClr val="0000FF"/>
              </a:solidFill>
              <a:latin typeface="Colibri"/>
            </a:endParaRPr>
          </a:p>
        </p:txBody>
      </p:sp>
    </p:spTree>
    <p:extLst>
      <p:ext uri="{BB962C8B-B14F-4D97-AF65-F5344CB8AC3E}">
        <p14:creationId xmlns:p14="http://schemas.microsoft.com/office/powerpoint/2010/main" val="81325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131B2F-1EF0-F2C7-C67A-40D20EF87172}"/>
              </a:ext>
            </a:extLst>
          </p:cNvPr>
          <p:cNvSpPr txBox="1"/>
          <p:nvPr/>
        </p:nvSpPr>
        <p:spPr>
          <a:xfrm>
            <a:off x="71120" y="303007"/>
            <a:ext cx="12120879" cy="6647974"/>
          </a:xfrm>
          <a:prstGeom prst="rect">
            <a:avLst/>
          </a:prstGeom>
          <a:noFill/>
        </p:spPr>
        <p:txBody>
          <a:bodyPr wrap="square">
            <a:spAutoFit/>
          </a:bodyPr>
          <a:lstStyle/>
          <a:p>
            <a:pPr marL="342900" indent="-342900" algn="l">
              <a:buFont typeface="Arial" panose="020B0604020202020204" pitchFamily="34" charset="0"/>
              <a:buChar char="•"/>
            </a:pPr>
            <a:r>
              <a:rPr lang="en-US" sz="2400" b="0" i="0" u="none" strike="noStrike" baseline="0" dirty="0">
                <a:solidFill>
                  <a:srgbClr val="000000"/>
                </a:solidFill>
                <a:latin typeface="CIDFont+F2"/>
              </a:rPr>
              <a:t> </a:t>
            </a:r>
            <a:r>
              <a:rPr lang="en-US" sz="2400" b="1" i="0" u="none" strike="noStrike" baseline="0" dirty="0">
                <a:solidFill>
                  <a:srgbClr val="000000"/>
                </a:solidFill>
                <a:latin typeface="CIDFont+F2"/>
              </a:rPr>
              <a:t>“International Clearing Office - ICO” </a:t>
            </a:r>
            <a:r>
              <a:rPr lang="en-US" sz="2400" b="1" dirty="0">
                <a:solidFill>
                  <a:srgbClr val="000000"/>
                </a:solidFill>
                <a:latin typeface="CIDFont+F2"/>
              </a:rPr>
              <a:t> </a:t>
            </a:r>
            <a:r>
              <a:rPr lang="en-US" sz="2400" b="0" i="0" u="none" strike="noStrike" baseline="0" dirty="0">
                <a:solidFill>
                  <a:srgbClr val="000000"/>
                </a:solidFill>
                <a:latin typeface="CIDFont+F2"/>
              </a:rPr>
              <a:t>Acts as Trustee for the aggregate cash balances accumulated by National Clearing Funds in the form of national Treasury Bills.</a:t>
            </a:r>
          </a:p>
          <a:p>
            <a:pPr marL="342900" indent="-342900" algn="l">
              <a:buFont typeface="Arial" panose="020B0604020202020204" pitchFamily="34" charset="0"/>
              <a:buChar char="•"/>
            </a:pPr>
            <a:r>
              <a:rPr lang="en-US" sz="2400" dirty="0">
                <a:solidFill>
                  <a:srgbClr val="000000"/>
                </a:solidFill>
                <a:latin typeface="CIDFont+F2"/>
              </a:rPr>
              <a:t>The Assets of the ICO </a:t>
            </a:r>
            <a:r>
              <a:rPr lang="en-US" sz="2400" b="0" i="0" u="none" strike="noStrike" baseline="0" dirty="0">
                <a:solidFill>
                  <a:srgbClr val="000000"/>
                </a:solidFill>
                <a:latin typeface="CIDFont+F2"/>
              </a:rPr>
              <a:t>are “owned” as investments by the National Clearing Funds of the surplus countries on a pro rate basis give by relative surpluses. Sort of a global hedge fund.</a:t>
            </a:r>
          </a:p>
          <a:p>
            <a:pPr marL="342900" indent="-342900" algn="l">
              <a:buFont typeface="Arial" panose="020B0604020202020204" pitchFamily="34" charset="0"/>
              <a:buChar char="•"/>
            </a:pPr>
            <a:r>
              <a:rPr lang="en-US" sz="2400" dirty="0">
                <a:solidFill>
                  <a:srgbClr val="000000"/>
                </a:solidFill>
                <a:latin typeface="CIDFont+F2"/>
              </a:rPr>
              <a:t>Automatic global capital flows finance global deficts.</a:t>
            </a:r>
            <a:endParaRPr lang="en-US" sz="2400" b="0" i="0" u="none" strike="noStrike" baseline="0" dirty="0">
              <a:solidFill>
                <a:srgbClr val="000000"/>
              </a:solidFill>
              <a:latin typeface="CIDFont+F2"/>
            </a:endParaRPr>
          </a:p>
          <a:p>
            <a:pPr marL="342900" indent="-342900" algn="l">
              <a:buFont typeface="Arial" panose="020B0604020202020204" pitchFamily="34" charset="0"/>
              <a:buChar char="•"/>
            </a:pPr>
            <a:r>
              <a:rPr lang="en-US" sz="2400" b="1" i="0" u="none" strike="noStrike" baseline="0" dirty="0">
                <a:solidFill>
                  <a:srgbClr val="000000"/>
                </a:solidFill>
                <a:latin typeface="CIDFont+F2"/>
              </a:rPr>
              <a:t>The </a:t>
            </a:r>
            <a:r>
              <a:rPr lang="en-US" sz="2400" b="1" dirty="0">
                <a:solidFill>
                  <a:srgbClr val="000000"/>
                </a:solidFill>
                <a:latin typeface="CIDFont+F2"/>
              </a:rPr>
              <a:t>I</a:t>
            </a:r>
            <a:r>
              <a:rPr lang="en-US" sz="2400" b="1" i="0" u="none" strike="noStrike" baseline="0" dirty="0">
                <a:solidFill>
                  <a:srgbClr val="000000"/>
                </a:solidFill>
                <a:latin typeface="CIDFont+F2"/>
              </a:rPr>
              <a:t>CO: </a:t>
            </a:r>
          </a:p>
          <a:p>
            <a:pPr marL="800100" lvl="1" indent="-342900">
              <a:buFont typeface="Arial" panose="020B0604020202020204" pitchFamily="34" charset="0"/>
              <a:buChar char="•"/>
            </a:pPr>
            <a:r>
              <a:rPr lang="en-US" sz="2400" b="1" i="0" u="none" strike="noStrike" baseline="0" dirty="0">
                <a:solidFill>
                  <a:srgbClr val="000000"/>
                </a:solidFill>
                <a:latin typeface="CIDFont+F2"/>
              </a:rPr>
              <a:t>requires no finance of its own – no country quotas, no capital contribution </a:t>
            </a:r>
          </a:p>
          <a:p>
            <a:pPr marL="800100" lvl="1" indent="-342900">
              <a:buFont typeface="Arial" panose="020B0604020202020204" pitchFamily="34" charset="0"/>
              <a:buChar char="•"/>
            </a:pPr>
            <a:r>
              <a:rPr lang="en-US" sz="2400" b="1" i="0" u="none" strike="noStrike" baseline="0" dirty="0">
                <a:solidFill>
                  <a:srgbClr val="000000"/>
                </a:solidFill>
                <a:latin typeface="CIDFont+F2"/>
              </a:rPr>
              <a:t>does not  create a new international currency – no bancor</a:t>
            </a:r>
          </a:p>
          <a:p>
            <a:pPr marL="800100" lvl="1" indent="-342900">
              <a:buFont typeface="Arial" panose="020B0604020202020204" pitchFamily="34" charset="0"/>
              <a:buChar char="•"/>
            </a:pPr>
            <a:r>
              <a:rPr lang="en-US" sz="2400" b="1" dirty="0">
                <a:solidFill>
                  <a:srgbClr val="000000"/>
                </a:solidFill>
                <a:latin typeface="CIDFont+F2"/>
              </a:rPr>
              <a:t>Removes $, removes gold from international settlement system</a:t>
            </a:r>
            <a:r>
              <a:rPr lang="en-US" sz="2400" b="1" i="0" u="none" strike="noStrike" baseline="0" dirty="0">
                <a:solidFill>
                  <a:srgbClr val="000000"/>
                </a:solidFill>
                <a:latin typeface="CIDFont+F2"/>
              </a:rPr>
              <a:t>.</a:t>
            </a:r>
            <a:r>
              <a:rPr lang="en-US" sz="2400" b="1" dirty="0">
                <a:solidFill>
                  <a:srgbClr val="0000FF"/>
                </a:solidFill>
                <a:latin typeface="CIDFont+F2"/>
              </a:rPr>
              <a:t> </a:t>
            </a:r>
            <a:r>
              <a:rPr lang="en-US" sz="2400" b="1" i="0" u="none" strike="noStrike" baseline="0" dirty="0">
                <a:solidFill>
                  <a:srgbClr val="0000FF"/>
                </a:solidFill>
                <a:latin typeface="CIDFont+F2"/>
              </a:rPr>
              <a:t> </a:t>
            </a:r>
          </a:p>
          <a:p>
            <a:pPr marL="342900" indent="-342900" algn="l">
              <a:buFont typeface="Arial" panose="020B0604020202020204" pitchFamily="34" charset="0"/>
              <a:buChar char="•"/>
            </a:pPr>
            <a:r>
              <a:rPr lang="en-US" sz="2400" b="0" i="0" u="none" strike="noStrike" baseline="0" dirty="0">
                <a:solidFill>
                  <a:srgbClr val="000000"/>
                </a:solidFill>
                <a:latin typeface="CIDFont+F2"/>
              </a:rPr>
              <a:t>Since it is impossible to disentangle the mass of individual transactions which give rise, during the course of business, to the various uncleared balances in the deficit countries and to ascribe any one particular balance, or part of it, to any one particular surplus country, all the surplus countries the joint owners of the balances in all the deficit countries. </a:t>
            </a:r>
            <a:endParaRPr lang="en-US" sz="2400" b="1" i="0" u="none" strike="noStrike" baseline="0" dirty="0">
              <a:solidFill>
                <a:srgbClr val="000000"/>
              </a:solidFill>
              <a:latin typeface="CIDFont+F2"/>
            </a:endParaRPr>
          </a:p>
          <a:p>
            <a:pPr marL="342900" indent="-342900" algn="l">
              <a:buFont typeface="Arial" panose="020B0604020202020204" pitchFamily="34" charset="0"/>
              <a:buChar char="•"/>
            </a:pPr>
            <a:r>
              <a:rPr lang="en-US" sz="2400" b="1" i="0" u="none" strike="noStrike" baseline="0" dirty="0">
                <a:solidFill>
                  <a:srgbClr val="000000"/>
                </a:solidFill>
                <a:latin typeface="CIDFont+F2"/>
              </a:rPr>
              <a:t>In this way, every national currency is made into a world currency</a:t>
            </a:r>
            <a:r>
              <a:rPr lang="en-US" sz="2400" b="0" i="0" u="none" strike="noStrike" baseline="0" dirty="0">
                <a:solidFill>
                  <a:srgbClr val="000000"/>
                </a:solidFill>
                <a:latin typeface="CIDFont+F2"/>
              </a:rPr>
              <a:t>,</a:t>
            </a:r>
          </a:p>
          <a:p>
            <a:pPr marL="342900" indent="-342900" algn="l">
              <a:buFont typeface="Arial" panose="020B0604020202020204" pitchFamily="34" charset="0"/>
              <a:buChar char="•"/>
            </a:pPr>
            <a:r>
              <a:rPr lang="en-US" sz="2400" b="0" i="0" u="none" strike="noStrike" baseline="0" dirty="0">
                <a:solidFill>
                  <a:srgbClr val="000000"/>
                </a:solidFill>
                <a:latin typeface="CIDFont+F2"/>
              </a:rPr>
              <a:t> Nor does the ICO require any special powers; it is not an agency for control, but a purely administrative body, </a:t>
            </a:r>
            <a:r>
              <a:rPr lang="en-US" sz="2400" b="1" i="0" u="none" strike="noStrike" baseline="0" dirty="0">
                <a:solidFill>
                  <a:srgbClr val="000000"/>
                </a:solidFill>
                <a:latin typeface="CIDFont+F2"/>
              </a:rPr>
              <a:t>the central clearing office </a:t>
            </a:r>
            <a:r>
              <a:rPr lang="en-US" sz="2400" b="0" i="0" u="none" strike="noStrike" baseline="0" dirty="0">
                <a:solidFill>
                  <a:srgbClr val="000000"/>
                </a:solidFill>
                <a:latin typeface="CIDFont+F2"/>
              </a:rPr>
              <a:t>for the different National Clearing Funds.</a:t>
            </a:r>
          </a:p>
          <a:p>
            <a:pPr algn="l"/>
            <a:endParaRPr lang="en-US" sz="2400" b="0" i="0" u="none" strike="noStrike" baseline="0" dirty="0">
              <a:solidFill>
                <a:srgbClr val="000000"/>
              </a:solidFill>
              <a:latin typeface="CIDFont+F2"/>
            </a:endParaRPr>
          </a:p>
          <a:p>
            <a:pPr algn="l"/>
            <a:endParaRPr lang="en-US" dirty="0"/>
          </a:p>
        </p:txBody>
      </p:sp>
    </p:spTree>
    <p:extLst>
      <p:ext uri="{BB962C8B-B14F-4D97-AF65-F5344CB8AC3E}">
        <p14:creationId xmlns:p14="http://schemas.microsoft.com/office/powerpoint/2010/main" val="424908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84A49-8A63-3766-1F94-FFA48699EB0A}"/>
              </a:ext>
            </a:extLst>
          </p:cNvPr>
          <p:cNvSpPr txBox="1"/>
          <p:nvPr/>
        </p:nvSpPr>
        <p:spPr>
          <a:xfrm>
            <a:off x="513080" y="370733"/>
            <a:ext cx="11165840" cy="5847755"/>
          </a:xfrm>
          <a:prstGeom prst="rect">
            <a:avLst/>
          </a:prstGeom>
          <a:noFill/>
        </p:spPr>
        <p:txBody>
          <a:bodyPr wrap="square">
            <a:spAutoFit/>
          </a:bodyPr>
          <a:lstStyle/>
          <a:p>
            <a:pPr algn="just"/>
            <a:r>
              <a:rPr lang="en-US" sz="2200" b="1" u="sng" dirty="0">
                <a:latin typeface="Calibri" panose="020F0502020204030204" pitchFamily="34" charset="0"/>
              </a:rPr>
              <a:t>Alternative Limits on Imbalances:</a:t>
            </a:r>
          </a:p>
          <a:p>
            <a:pPr marL="342900" indent="-342900" algn="just">
              <a:buFont typeface="Arial" panose="020B0604020202020204" pitchFamily="34" charset="0"/>
              <a:buChar char="•"/>
            </a:pPr>
            <a:r>
              <a:rPr lang="en-US" sz="2200" dirty="0">
                <a:latin typeface="Calibri" panose="020F0502020204030204" pitchFamily="34" charset="0"/>
              </a:rPr>
              <a:t>As a result of its (purely formal) operations, we get the following position: The Clearing Funds of surplus countries become indebted to their internal money markets and acquire an equivalent share in the ICO Pool; both their debt and their share in the Pool being equal to their trade surplus. The Clearing Funds of the deficit countries are left with balances of cash in hand (equal to their trade deficits) which belong to the International Pool. The Clearing Funds, finally, of countries in external balance hold neither cash nor a share in the Pool.</a:t>
            </a:r>
          </a:p>
          <a:p>
            <a:pPr marL="342900" indent="-342900" algn="just">
              <a:buFont typeface="Arial" panose="020B0604020202020204" pitchFamily="34" charset="0"/>
              <a:buChar char="•"/>
            </a:pPr>
            <a:r>
              <a:rPr lang="en-US" sz="2200" dirty="0">
                <a:latin typeface="Calibri" panose="020F0502020204030204" pitchFamily="34" charset="0"/>
              </a:rPr>
              <a:t>In difference from Keynes’s original proposal of interest penalties on excessive imbalance, ICO Clearing places quantitative limits on the size of a country’s global credit or debit balance. </a:t>
            </a:r>
          </a:p>
          <a:p>
            <a:pPr marL="342900" indent="-342900" algn="just">
              <a:buFont typeface="Arial" panose="020B0604020202020204" pitchFamily="34" charset="0"/>
              <a:buChar char="•"/>
            </a:pPr>
            <a:r>
              <a:rPr lang="en-US" sz="2200" dirty="0">
                <a:latin typeface="Calibri" panose="020F0502020204030204" pitchFamily="34" charset="0"/>
              </a:rPr>
              <a:t>Schumacher recommends setting a limit on a country’s debit balance, which leaves the potential credit balance variable – i.e. it depends on the overall distribution of creditor and debtor countries and the limits placed on the latter countries.</a:t>
            </a:r>
          </a:p>
          <a:p>
            <a:pPr marL="342900" indent="-342900" algn="just">
              <a:buFont typeface="Arial" panose="020B0604020202020204" pitchFamily="34" charset="0"/>
              <a:buChar char="•"/>
            </a:pPr>
            <a:r>
              <a:rPr lang="en-US" sz="2200" dirty="0">
                <a:latin typeface="Calibri" panose="020F0502020204030204" pitchFamily="34" charset="0"/>
              </a:rPr>
              <a:t>The main force limiting the size of the net creditor position “is the fact that the holding of surpluses becomes unprofitable and risky.  The surplus, instead of being convertible into gold or interest-earning investments, is tied up in the Pool: it is a share in the Pool.  And the Pool's assets are always the weakest currencies of the world : the currencies of the countries that have been unable to earn as much as they have spent.</a:t>
            </a:r>
          </a:p>
        </p:txBody>
      </p:sp>
    </p:spTree>
    <p:extLst>
      <p:ext uri="{BB962C8B-B14F-4D97-AF65-F5344CB8AC3E}">
        <p14:creationId xmlns:p14="http://schemas.microsoft.com/office/powerpoint/2010/main" val="237032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20A0-CFC0-D9B6-388A-CE143450FA40}"/>
              </a:ext>
            </a:extLst>
          </p:cNvPr>
          <p:cNvSpPr>
            <a:spLocks noGrp="1"/>
          </p:cNvSpPr>
          <p:nvPr>
            <p:ph type="title"/>
          </p:nvPr>
        </p:nvSpPr>
        <p:spPr>
          <a:xfrm>
            <a:off x="838200" y="365126"/>
            <a:ext cx="10515600" cy="541323"/>
          </a:xfrm>
        </p:spPr>
        <p:txBody>
          <a:bodyPr>
            <a:normAutofit fontScale="90000"/>
          </a:bodyPr>
          <a:lstStyle/>
          <a:p>
            <a:r>
              <a:rPr lang="en-US" sz="3600" dirty="0"/>
              <a:t>Beyond Currency to International Investment</a:t>
            </a:r>
          </a:p>
        </p:txBody>
      </p:sp>
      <p:sp>
        <p:nvSpPr>
          <p:cNvPr id="3" name="Content Placeholder 2">
            <a:extLst>
              <a:ext uri="{FF2B5EF4-FFF2-40B4-BE49-F238E27FC236}">
                <a16:creationId xmlns:a16="http://schemas.microsoft.com/office/drawing/2014/main" id="{0E7FA087-CA21-E51C-8FE8-0923E23CF348}"/>
              </a:ext>
            </a:extLst>
          </p:cNvPr>
          <p:cNvSpPr>
            <a:spLocks noGrp="1"/>
          </p:cNvSpPr>
          <p:nvPr>
            <p:ph idx="1"/>
          </p:nvPr>
        </p:nvSpPr>
        <p:spPr>
          <a:xfrm>
            <a:off x="572495" y="1017767"/>
            <a:ext cx="10946570" cy="5475108"/>
          </a:xfrm>
        </p:spPr>
        <p:txBody>
          <a:bodyPr>
            <a:normAutofit/>
          </a:bodyPr>
          <a:lstStyle/>
          <a:p>
            <a:pPr marL="0" indent="0">
              <a:buNone/>
            </a:pPr>
            <a:r>
              <a:rPr lang="en-US" sz="2200" dirty="0">
                <a:effectLst/>
                <a:latin typeface="Calibri" panose="020F0502020204030204" pitchFamily="34" charset="0"/>
                <a:ea typeface="Aptos" panose="020B0004020202020204" pitchFamily="34" charset="0"/>
              </a:rPr>
              <a:t> “From the beginning, Mr. Keynes … was willing to use the proposed International Clearing Union for … long-term purposes: </a:t>
            </a:r>
          </a:p>
          <a:p>
            <a:r>
              <a:rPr lang="en-US" sz="2200" dirty="0">
                <a:effectLst/>
                <a:latin typeface="Calibri" panose="020F0502020204030204" pitchFamily="34" charset="0"/>
                <a:ea typeface="Aptos" panose="020B0004020202020204" pitchFamily="34" charset="0"/>
              </a:rPr>
              <a:t>The Union might set up a clearing account in favour of international bodies charged with post-war relief, rehabilitation and reconstruction. </a:t>
            </a:r>
          </a:p>
          <a:p>
            <a:r>
              <a:rPr lang="en-US" sz="2200" dirty="0">
                <a:effectLst/>
                <a:latin typeface="Calibri" panose="020F0502020204030204" pitchFamily="34" charset="0"/>
                <a:ea typeface="Aptos" panose="020B0004020202020204" pitchFamily="34" charset="0"/>
              </a:rPr>
              <a:t>It might supplement contributions received from other sources by granting overdraft facilities in favour of these bodies, the overdraft being discharged over a period of years out of the Reserve Fund of the Union, or, if necessary, out of a levy on surplus credit balances. </a:t>
            </a:r>
          </a:p>
          <a:p>
            <a:r>
              <a:rPr lang="en-US" sz="2200" dirty="0">
                <a:effectLst/>
                <a:latin typeface="Calibri" panose="020F0502020204030204" pitchFamily="34" charset="0"/>
                <a:ea typeface="Aptos" panose="020B0004020202020204" pitchFamily="34" charset="0"/>
              </a:rPr>
              <a:t>By this means it is possible to avoid asking any country to assume a burdensome commitment for relief and reconstruction, since the resources would be provided in the first instance by those countries having credit clearing accounts for which they have no immediate use and are voluntarily leaving idle,  and in the long run by those countries which have a chronic international surplus for which they have no beneficial employment. (cf. Penrose 1953, 43)</a:t>
            </a:r>
          </a:p>
          <a:p>
            <a:r>
              <a:rPr lang="en-US" sz="2200" dirty="0">
                <a:latin typeface="Calibri" panose="020F0502020204030204" pitchFamily="34" charset="0"/>
              </a:rPr>
              <a:t>Alvin Hansen had made several proposals for an International Investment and Development fund Hansen’s first proposal (1942) used the US experience with the Reconstruction Finance Corporation  and subsequently the Federal Housing Administration (1944). </a:t>
            </a:r>
          </a:p>
        </p:txBody>
      </p:sp>
    </p:spTree>
    <p:extLst>
      <p:ext uri="{BB962C8B-B14F-4D97-AF65-F5344CB8AC3E}">
        <p14:creationId xmlns:p14="http://schemas.microsoft.com/office/powerpoint/2010/main" val="382064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B120-4540-8D53-4B14-D61D430E83F8}"/>
              </a:ext>
            </a:extLst>
          </p:cNvPr>
          <p:cNvSpPr>
            <a:spLocks noGrp="1"/>
          </p:cNvSpPr>
          <p:nvPr>
            <p:ph type="title"/>
          </p:nvPr>
        </p:nvSpPr>
        <p:spPr>
          <a:xfrm>
            <a:off x="373711" y="365125"/>
            <a:ext cx="10980089" cy="819619"/>
          </a:xfrm>
        </p:spPr>
        <p:txBody>
          <a:bodyPr>
            <a:normAutofit/>
          </a:bodyPr>
          <a:lstStyle/>
          <a:p>
            <a:r>
              <a:rPr lang="en-US" sz="1600" b="0" i="0" u="none" strike="noStrike" baseline="0" dirty="0">
                <a:latin typeface="Times New Roman" panose="02020603050405020304" pitchFamily="18" charset="0"/>
              </a:rPr>
              <a:t>WAR CABINET, COMMITTEE ON RECONSTRUCTION PROBLEMS. EXTERNAL MONETARY AND ECONOMIC POLICY.</a:t>
            </a:r>
            <a:br>
              <a:rPr lang="en-US" sz="1600" b="0" i="0" u="none" strike="noStrike" baseline="0" dirty="0">
                <a:latin typeface="Times New Roman" panose="02020603050405020304" pitchFamily="18" charset="0"/>
              </a:rPr>
            </a:br>
            <a:r>
              <a:rPr lang="en-US" sz="1600" b="0" i="0" u="none" strike="noStrike" baseline="0" dirty="0">
                <a:latin typeface="Times New Roman" panose="02020603050405020304" pitchFamily="18" charset="0"/>
              </a:rPr>
              <a:t>Note by the Secretary.</a:t>
            </a:r>
            <a:endParaRPr lang="en-US" sz="1600" dirty="0"/>
          </a:p>
        </p:txBody>
      </p:sp>
      <p:sp>
        <p:nvSpPr>
          <p:cNvPr id="3" name="Content Placeholder 2">
            <a:extLst>
              <a:ext uri="{FF2B5EF4-FFF2-40B4-BE49-F238E27FC236}">
                <a16:creationId xmlns:a16="http://schemas.microsoft.com/office/drawing/2014/main" id="{C7D03991-91AE-AE67-ABE2-267F18D7F0E1}"/>
              </a:ext>
            </a:extLst>
          </p:cNvPr>
          <p:cNvSpPr>
            <a:spLocks noGrp="1"/>
          </p:cNvSpPr>
          <p:nvPr>
            <p:ph idx="1"/>
          </p:nvPr>
        </p:nvSpPr>
        <p:spPr>
          <a:xfrm>
            <a:off x="278296" y="1121134"/>
            <a:ext cx="11243144" cy="5534108"/>
          </a:xfrm>
        </p:spPr>
        <p:txBody>
          <a:bodyPr>
            <a:normAutofit fontScale="92500" lnSpcReduction="10000"/>
          </a:bodyPr>
          <a:lstStyle/>
          <a:p>
            <a:pPr algn="l"/>
            <a:r>
              <a:rPr lang="en-US" sz="1500" b="1" i="0" u="none" strike="noStrike" baseline="0" dirty="0">
                <a:latin typeface="Times New Roman" panose="02020603050405020304" pitchFamily="18" charset="0"/>
              </a:rPr>
              <a:t>EXTERNAL MONETARY AND ECONOMIC POLICY, WITH SPECIAL REFERENCE TO DISCUSSIONS WITH THE UNITED STATES ADMINISTRATION. NOTE BY THE TREASURY .</a:t>
            </a:r>
          </a:p>
          <a:p>
            <a:pPr algn="l"/>
            <a:r>
              <a:rPr lang="en-US" sz="1800" b="0" i="1" u="none" strike="noStrike" baseline="0" dirty="0">
                <a:latin typeface="Times New Roman" panose="02020603050405020304" pitchFamily="18" charset="0"/>
              </a:rPr>
              <a:t>Section </a:t>
            </a:r>
            <a:r>
              <a:rPr lang="en-US" sz="1800" i="1" u="none" strike="noStrike" baseline="0" dirty="0">
                <a:latin typeface="Times New Roman" panose="02020603050405020304" pitchFamily="18" charset="0"/>
              </a:rPr>
              <a:t>VI </a:t>
            </a:r>
            <a:r>
              <a:rPr lang="en-US" sz="1800" i="0" u="none" strike="noStrike" baseline="0" dirty="0">
                <a:latin typeface="Times New Roman" panose="02020603050405020304" pitchFamily="18" charset="0"/>
              </a:rPr>
              <a:t>(178 to 190) </a:t>
            </a:r>
            <a:r>
              <a:rPr lang="en-US" sz="1800" b="0" i="0" u="none" strike="noStrike" baseline="0" dirty="0">
                <a:latin typeface="Times New Roman" panose="02020603050405020304" pitchFamily="18" charset="0"/>
              </a:rPr>
              <a:t>deals with the proposals of the American professors, Messrs. Hansen and Gulick: </a:t>
            </a:r>
          </a:p>
          <a:p>
            <a:pPr algn="l"/>
            <a:r>
              <a:rPr lang="en-US" sz="1300" b="0" i="0" u="none" strike="noStrike" baseline="0" dirty="0">
                <a:latin typeface="Times New Roman" panose="02020603050405020304" pitchFamily="18" charset="0"/>
              </a:rPr>
              <a:t>A. To establish an International Economic Board to advise the collaborating Government with respect to internal policy designed to promote full employment economic stability and world trade;  this Board to have research staffs in Washington, in London and in Ottawa, and ultimately in other centres, with provision for interchange of personnel.</a:t>
            </a:r>
          </a:p>
          <a:p>
            <a:pPr marR="7150" algn="just"/>
            <a:r>
              <a:rPr lang="en-US" sz="1300" b="0" i="0" u="none" strike="noStrike" baseline="0" dirty="0">
                <a:latin typeface="Times New Roman" panose="02020603050405020304" pitchFamily="18" charset="0"/>
              </a:rPr>
              <a:t>B. To undertake an  International  Resources  Survey  with  the  active collaboration of  all countries for the purpose of  exploring  the needs and opportunities for internal and regional developmental projects throughout the </a:t>
            </a:r>
            <a:r>
              <a:rPr lang="en-US" sz="1300" b="1" i="0" u="none" strike="noStrike" baseline="0" dirty="0">
                <a:latin typeface="Times New Roman" panose="02020603050405020304" pitchFamily="18" charset="0"/>
              </a:rPr>
              <a:t>world.</a:t>
            </a:r>
          </a:p>
          <a:p>
            <a:pPr marR="7010" algn="just"/>
            <a:r>
              <a:rPr lang="en-US" sz="1300" b="0" i="0" u="none" strike="noStrike" baseline="0" dirty="0">
                <a:latin typeface="Times New Roman" panose="02020603050405020304" pitchFamily="18" charset="0"/>
              </a:rPr>
              <a:t>C. To establish an International Development Corporation in which the capital stock will be subscribed by the American Government, the British Govern­ment, the Dominion Governments and such other Governments as are prepared to participate both with respect to capital subscription and representation on the board of directors; this Development Corporation to sell bonds guaranteed in appropriate proportions by the participating Governments to private investors, and to make capital expenditure through the purchase of  shares in local developmental Corporations or Government Authorities in the interest of the general welfare on developmental projects, particularly those explored by </a:t>
            </a:r>
            <a:r>
              <a:rPr lang="en-US" sz="1300" dirty="0">
                <a:latin typeface="Times New Roman" panose="02020603050405020304" pitchFamily="18" charset="0"/>
              </a:rPr>
              <a:t>the </a:t>
            </a:r>
            <a:r>
              <a:rPr lang="en-US" sz="1300" b="0" i="0" u="none" strike="noStrike" baseline="0" dirty="0">
                <a:latin typeface="Times New Roman" panose="02020603050405020304" pitchFamily="18" charset="0"/>
              </a:rPr>
              <a:t>International Resources Survey.</a:t>
            </a:r>
            <a:endParaRPr lang="en-US" sz="1300" b="0" i="1" u="none" strike="noStrike" baseline="0" dirty="0">
              <a:latin typeface="Times New Roman" panose="02020603050405020304" pitchFamily="18" charset="0"/>
            </a:endParaRPr>
          </a:p>
          <a:p>
            <a:pPr algn="l"/>
            <a:r>
              <a:rPr lang="en-US" sz="1800" b="0" i="1" u="none" strike="noStrike" baseline="0" dirty="0">
                <a:latin typeface="Times New Roman" panose="02020603050405020304" pitchFamily="18" charset="0"/>
              </a:rPr>
              <a:t>Section VII </a:t>
            </a:r>
            <a:r>
              <a:rPr lang="en-US" sz="1800" b="0" i="0" u="none" strike="noStrike" baseline="0" dirty="0">
                <a:latin typeface="Times New Roman" panose="02020603050405020304" pitchFamily="18" charset="0"/>
              </a:rPr>
              <a:t>(191 to 195) deals with Mr. Harrod's detailed plan for associating the Hansen-Gulick proposals with the Clearing Union Plan. </a:t>
            </a:r>
          </a:p>
          <a:p>
            <a:pPr marL="0" marR="0">
              <a:lnSpc>
                <a:spcPct val="107000"/>
              </a:lnSpc>
              <a:spcBef>
                <a:spcPts val="0"/>
              </a:spcBef>
              <a:spcAft>
                <a:spcPts val="0"/>
              </a:spcAft>
            </a:pPr>
            <a:r>
              <a:rPr lang="en-US" sz="1300" dirty="0">
                <a:latin typeface="Times New Roman" panose="02020603050405020304" pitchFamily="18" charset="0"/>
              </a:rPr>
              <a:t>The Board would only accept subscriptions to its issues from the citizens (including corporate bodies) of credit countries.  This flow of funds would tend to liquidate their credit. But it must not be supposed that credit countries would gain no benefit except the interest on their loans to the Board. Their exports, and … level of employment, would be stimulated. And at the same time their imports would rise …. In the new situation their credit position would…  be reduced, for the loans plus the additional imports (both debits) would exceed the additional exports. It is important to emphasise that the credit countries would not only have found a means of earning interest on their credit balance but also have had their internal employment stimulated. The project countries, and almost certainly also those not subscribing to the loans, would have their debit position reduced. </a:t>
            </a:r>
          </a:p>
          <a:p>
            <a:pPr marL="0" marR="0">
              <a:lnSpc>
                <a:spcPct val="107000"/>
              </a:lnSpc>
              <a:spcBef>
                <a:spcPts val="0"/>
              </a:spcBef>
              <a:spcAft>
                <a:spcPts val="0"/>
              </a:spcAft>
            </a:pPr>
            <a:r>
              <a:rPr lang="en-US" sz="1300" dirty="0">
                <a:latin typeface="Times New Roman" panose="02020603050405020304" pitchFamily="18" charset="0"/>
              </a:rPr>
              <a:t>Thus the Board would have regard to the most advantageous division of labour in the long run and not finance the development of industries inconsistent with that. For instance markets must be left for the export of manufactured goods from countries which cannot provide their own food and raw materials. … considerations regarding the desirable direction of foreign investment are so serious as to give a prima facie case for prohibiting or licensing private foreign investment in the condominium countries.</a:t>
            </a:r>
          </a:p>
          <a:p>
            <a:pPr marL="0" marR="0">
              <a:lnSpc>
                <a:spcPct val="107000"/>
              </a:lnSpc>
              <a:spcBef>
                <a:spcPts val="0"/>
              </a:spcBef>
              <a:spcAft>
                <a:spcPts val="0"/>
              </a:spcAft>
            </a:pPr>
            <a:r>
              <a:rPr lang="en-US" sz="1300" dirty="0">
                <a:latin typeface="Times New Roman" panose="02020603050405020304" pitchFamily="18" charset="0"/>
              </a:rPr>
              <a:t>It has been suggested that we should ask America to control capital movements … If America would not agree to controlling private investment the Board might go far to achieving the same effect (1) by providing money for its approved projects at rates far below those which would attract the private investor and (2), by keeping things sufficiently humming on approved lines to deprive would-be borrowers of their appetite for less desirable projects. Having decided upon the best lines of development the Board would stultify itself fatally if it stinted those lines.</a:t>
            </a:r>
          </a:p>
          <a:p>
            <a:pPr algn="l"/>
            <a:endParaRPr lang="en-US" sz="1300" dirty="0">
              <a:latin typeface="Times New Roman" panose="02020603050405020304" pitchFamily="18" charset="0"/>
            </a:endParaRPr>
          </a:p>
          <a:p>
            <a:pPr algn="l"/>
            <a:endParaRPr lang="en-US" sz="14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46839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DC62-CCB0-1B98-8876-101264E0489E}"/>
              </a:ext>
            </a:extLst>
          </p:cNvPr>
          <p:cNvSpPr>
            <a:spLocks noGrp="1"/>
          </p:cNvSpPr>
          <p:nvPr>
            <p:ph type="title"/>
          </p:nvPr>
        </p:nvSpPr>
        <p:spPr>
          <a:xfrm>
            <a:off x="838200" y="213757"/>
            <a:ext cx="10515600" cy="593766"/>
          </a:xfrm>
        </p:spPr>
        <p:txBody>
          <a:bodyPr>
            <a:normAutofit/>
          </a:bodyPr>
          <a:lstStyle/>
          <a:p>
            <a:r>
              <a:rPr lang="en-US" sz="2800" dirty="0"/>
              <a:t> Kalecki/Schumacher Amendment: An International Investment Pool</a:t>
            </a:r>
          </a:p>
        </p:txBody>
      </p:sp>
      <p:sp>
        <p:nvSpPr>
          <p:cNvPr id="3" name="Content Placeholder 2">
            <a:extLst>
              <a:ext uri="{FF2B5EF4-FFF2-40B4-BE49-F238E27FC236}">
                <a16:creationId xmlns:a16="http://schemas.microsoft.com/office/drawing/2014/main" id="{277167DD-C108-606D-B543-F2DECC264117}"/>
              </a:ext>
            </a:extLst>
          </p:cNvPr>
          <p:cNvSpPr>
            <a:spLocks noGrp="1"/>
          </p:cNvSpPr>
          <p:nvPr>
            <p:ph idx="1"/>
          </p:nvPr>
        </p:nvSpPr>
        <p:spPr>
          <a:xfrm>
            <a:off x="463137" y="973777"/>
            <a:ext cx="11293433" cy="5498275"/>
          </a:xfrm>
        </p:spPr>
        <p:txBody>
          <a:bodyPr>
            <a:normAutofit fontScale="92500" lnSpcReduction="10000"/>
          </a:bodyPr>
          <a:lstStyle/>
          <a:p>
            <a:pPr marL="0" marR="0" indent="457200">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In an amendment to extend the clearing union to accommodate international capital investment flows (Kalecki and Schumacher, 1943) noted </a:t>
            </a:r>
            <a:r>
              <a:rPr lang="en-US" sz="2400" kern="100" dirty="0">
                <a:latin typeface="Calibri" panose="020F0502020204030204" pitchFamily="34" charset="0"/>
                <a:ea typeface="Calibri" panose="020F0502020204030204" pitchFamily="34" charset="0"/>
                <a:cs typeface="Calibri" panose="020F0502020204030204" pitchFamily="34" charset="0"/>
              </a:rPr>
              <a:t>t</a:t>
            </a:r>
            <a:r>
              <a:rPr lang="en-US" sz="2400" kern="100" dirty="0">
                <a:effectLst/>
                <a:latin typeface="Calibri" panose="020F0502020204030204" pitchFamily="34" charset="0"/>
                <a:ea typeface="Calibri" panose="020F0502020204030204" pitchFamily="34" charset="0"/>
                <a:cs typeface="Calibri" panose="020F0502020204030204" pitchFamily="34" charset="0"/>
              </a:rPr>
              <a:t>hat : </a:t>
            </a:r>
          </a:p>
          <a:p>
            <a:pPr marL="0" marR="0" indent="457200">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“There is no merit in a general policy aiming at current account equilibrium for all countries, because different countries are at different stages of economic development, and a regular flow of investment from the more highly developed to the more backward regions of the world may redound to the benefit of all.  ” </a:t>
            </a:r>
          </a:p>
          <a:p>
            <a:pPr marL="0" marR="0" indent="457200">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“I</a:t>
            </a:r>
            <a:r>
              <a:rPr lang="en-US" sz="2400" kern="0" dirty="0">
                <a:solidFill>
                  <a:srgbClr val="030303"/>
                </a:solidFill>
                <a:effectLst/>
                <a:latin typeface="Calibri" panose="020F0502020204030204" pitchFamily="34" charset="0"/>
                <a:ea typeface="Calibri" panose="020F0502020204030204" pitchFamily="34" charset="0"/>
                <a:cs typeface="Calibri" panose="020F0502020204030204" pitchFamily="34" charset="0"/>
              </a:rPr>
              <a:t>n order to achieve and maintain a truly international system in the post-war world the International Clearing Union must also assume the function of long-term lending to underdeveloped countries and wield certain additional powers,” such as directed purchase and lending.</a:t>
            </a: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The authors go on to recommend that the Board may direct countries to direct their purchases to particular countries to ensure limits on bilateral imbalances, noting that “If investment decisions have to be taken by an international authority, there arises, of course, a political problem of the first magnitude. The mainly administrative functions to be discharged by the Board of the International Clearing Union are, relatively speaking, politically neutral. But investment decisions, and decisions directing a borrower to make his purchases in one particular country, involve a higher degree of political responsibility.”</a:t>
            </a:r>
          </a:p>
          <a:p>
            <a:pPr marL="0" marR="0">
              <a:spcBef>
                <a:spcPts val="0"/>
              </a:spcBef>
              <a:spcAft>
                <a:spcPts val="0"/>
              </a:spcAft>
            </a:pP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400" kern="100" dirty="0">
                <a:effectLst/>
                <a:latin typeface="Calibri" panose="020F0502020204030204" pitchFamily="34" charset="0"/>
                <a:ea typeface="Calibri" panose="020F0502020204030204" pitchFamily="34" charset="0"/>
                <a:cs typeface="Calibri" panose="020F0502020204030204" pitchFamily="34" charset="0"/>
              </a:rPr>
              <a:t> </a:t>
            </a:r>
            <a:r>
              <a:rPr lang="en-US" sz="1500" kern="100" dirty="0">
                <a:latin typeface="Calibri" panose="020F0502020204030204" pitchFamily="34" charset="0"/>
                <a:ea typeface="Calibri" panose="020F0502020204030204" pitchFamily="34" charset="0"/>
                <a:cs typeface="Arial" panose="020B0604020202020204" pitchFamily="34" charset="0"/>
              </a:rPr>
              <a:t>“I</a:t>
            </a:r>
            <a:r>
              <a:rPr lang="en-US" sz="1500" kern="100" dirty="0">
                <a:effectLst/>
                <a:latin typeface="Calibri" panose="020F0502020204030204" pitchFamily="34" charset="0"/>
                <a:ea typeface="Aptos" panose="020B0004020202020204" pitchFamily="34" charset="0"/>
                <a:cs typeface="Arial" panose="020B0604020202020204" pitchFamily="34" charset="0"/>
              </a:rPr>
              <a:t>nternational Clearing and Long-Term Lending,” </a:t>
            </a:r>
            <a:r>
              <a:rPr lang="en-US" sz="1500" dirty="0">
                <a:effectLst/>
                <a:latin typeface="Aptos" panose="020B0004020202020204" pitchFamily="34" charset="0"/>
                <a:ea typeface="Aptos" panose="020B0004020202020204" pitchFamily="34" charset="0"/>
                <a:cs typeface="Arial" panose="020B0604020202020204" pitchFamily="34" charset="0"/>
              </a:rPr>
              <a:t>Supplement to the </a:t>
            </a:r>
            <a:r>
              <a:rPr lang="en-US" sz="1500" i="1" dirty="0">
                <a:effectLst/>
                <a:latin typeface="Aptos" panose="020B0004020202020204" pitchFamily="34" charset="0"/>
                <a:ea typeface="Aptos" panose="020B0004020202020204" pitchFamily="34" charset="0"/>
                <a:cs typeface="Arial" panose="020B0604020202020204" pitchFamily="34" charset="0"/>
              </a:rPr>
              <a:t>Bulletin of the  Oxford Institute of Statistics</a:t>
            </a:r>
            <a:r>
              <a:rPr lang="en-US" sz="1500" dirty="0">
                <a:effectLst/>
                <a:latin typeface="Aptos" panose="020B0004020202020204" pitchFamily="34" charset="0"/>
                <a:ea typeface="Aptos" panose="020B0004020202020204" pitchFamily="34" charset="0"/>
                <a:cs typeface="Arial" panose="020B0604020202020204" pitchFamily="34" charset="0"/>
              </a:rPr>
              <a:t>  Vol. 5 August 7, 1943</a:t>
            </a:r>
            <a:endParaRPr lang="en-US" sz="1500"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2400" kern="1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30330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4251-F6DC-3DBD-7F80-6F776AE6BFCF}"/>
              </a:ext>
            </a:extLst>
          </p:cNvPr>
          <p:cNvSpPr>
            <a:spLocks noGrp="1"/>
          </p:cNvSpPr>
          <p:nvPr>
            <p:ph type="title"/>
          </p:nvPr>
        </p:nvSpPr>
        <p:spPr>
          <a:xfrm>
            <a:off x="838200" y="365125"/>
            <a:ext cx="10515600" cy="790815"/>
          </a:xfrm>
        </p:spPr>
        <p:txBody>
          <a:bodyPr/>
          <a:lstStyle/>
          <a:p>
            <a:r>
              <a:rPr lang="en-US" dirty="0"/>
              <a:t>Implications of Multilateralism </a:t>
            </a:r>
          </a:p>
        </p:txBody>
      </p:sp>
      <p:sp>
        <p:nvSpPr>
          <p:cNvPr id="3" name="Content Placeholder 2">
            <a:extLst>
              <a:ext uri="{FF2B5EF4-FFF2-40B4-BE49-F238E27FC236}">
                <a16:creationId xmlns:a16="http://schemas.microsoft.com/office/drawing/2014/main" id="{D84D5931-E90A-BFE1-AA05-245C8CE914B6}"/>
              </a:ext>
            </a:extLst>
          </p:cNvPr>
          <p:cNvSpPr>
            <a:spLocks noGrp="1"/>
          </p:cNvSpPr>
          <p:nvPr>
            <p:ph idx="1"/>
          </p:nvPr>
        </p:nvSpPr>
        <p:spPr>
          <a:xfrm>
            <a:off x="838200" y="1259457"/>
            <a:ext cx="10515600" cy="4917506"/>
          </a:xfrm>
        </p:spPr>
        <p:txBody>
          <a:bodyPr/>
          <a:lstStyle/>
          <a:p>
            <a:r>
              <a:rPr lang="en-US" dirty="0"/>
              <a:t>1. Noted by Schumacher – no identifiable bilateral current account or debt imbalances so no misplaced policy for adjustment</a:t>
            </a:r>
          </a:p>
          <a:p>
            <a:r>
              <a:rPr lang="en-US" dirty="0"/>
              <a:t>2. No Capital contributions; no country quotas</a:t>
            </a:r>
          </a:p>
          <a:p>
            <a:r>
              <a:rPr lang="en-US" dirty="0"/>
              <a:t>3. Most importantly no commitment to bilateral balance </a:t>
            </a:r>
          </a:p>
          <a:p>
            <a:pPr lvl="1"/>
            <a:r>
              <a:rPr lang="en-US" dirty="0"/>
              <a:t>Under BW link of $ to Gold, exchange rate parity commitment meant bilateral current account balances had to be controlled by using reserves</a:t>
            </a:r>
          </a:p>
          <a:p>
            <a:pPr lvl="1"/>
            <a:r>
              <a:rPr lang="en-US" dirty="0"/>
              <a:t>Or by intervention by the IMF to reverse bilateral imbalance</a:t>
            </a:r>
          </a:p>
          <a:p>
            <a:pPr lvl="1"/>
            <a:r>
              <a:rPr lang="en-US" dirty="0"/>
              <a:t>In Schumacher plan the Investment board plays a part in the remedy</a:t>
            </a:r>
          </a:p>
        </p:txBody>
      </p:sp>
    </p:spTree>
    <p:extLst>
      <p:ext uri="{BB962C8B-B14F-4D97-AF65-F5344CB8AC3E}">
        <p14:creationId xmlns:p14="http://schemas.microsoft.com/office/powerpoint/2010/main" val="152008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67BB-0A81-81D7-F248-54F3D6794B11}"/>
              </a:ext>
            </a:extLst>
          </p:cNvPr>
          <p:cNvSpPr>
            <a:spLocks noGrp="1"/>
          </p:cNvSpPr>
          <p:nvPr>
            <p:ph type="title"/>
          </p:nvPr>
        </p:nvSpPr>
        <p:spPr>
          <a:xfrm>
            <a:off x="838200" y="278296"/>
            <a:ext cx="10515600" cy="901147"/>
          </a:xfrm>
        </p:spPr>
        <p:txBody>
          <a:bodyPr>
            <a:normAutofit/>
          </a:bodyPr>
          <a:lstStyle/>
          <a:p>
            <a:r>
              <a:rPr lang="en-US" sz="4000" dirty="0"/>
              <a:t>Clearing Systems predate counting and language!</a:t>
            </a:r>
          </a:p>
        </p:txBody>
      </p:sp>
      <p:sp>
        <p:nvSpPr>
          <p:cNvPr id="3" name="Content Placeholder 2">
            <a:extLst>
              <a:ext uri="{FF2B5EF4-FFF2-40B4-BE49-F238E27FC236}">
                <a16:creationId xmlns:a16="http://schemas.microsoft.com/office/drawing/2014/main" id="{D28E54CB-0837-2F22-3D72-48A94D4F099A}"/>
              </a:ext>
            </a:extLst>
          </p:cNvPr>
          <p:cNvSpPr>
            <a:spLocks noGrp="1"/>
          </p:cNvSpPr>
          <p:nvPr>
            <p:ph idx="1"/>
          </p:nvPr>
        </p:nvSpPr>
        <p:spPr>
          <a:xfrm>
            <a:off x="838199" y="1179443"/>
            <a:ext cx="10704443" cy="5274366"/>
          </a:xfrm>
        </p:spPr>
        <p:txBody>
          <a:bodyPr>
            <a:normAutofit/>
          </a:bodyPr>
          <a:lstStyle/>
          <a:p>
            <a:pPr marL="6350" marR="36195" indent="-6350">
              <a:lnSpc>
                <a:spcPct val="108000"/>
              </a:lnSpc>
              <a:spcBef>
                <a:spcPts val="0"/>
              </a:spcBef>
              <a:spcAft>
                <a:spcPts val="175"/>
              </a:spcAft>
            </a:pPr>
            <a:r>
              <a:rPr lang="en-US" sz="1800" kern="100" dirty="0">
                <a:solidFill>
                  <a:srgbClr val="000000"/>
                </a:solidFill>
                <a:latin typeface="Calibri" panose="020F0502020204030204" pitchFamily="34" charset="0"/>
                <a:ea typeface="Calibri" panose="020F0502020204030204" pitchFamily="34" charset="0"/>
              </a:rPr>
              <a:t>Cl</a:t>
            </a:r>
            <a:r>
              <a:rPr lang="en-US" sz="1800" kern="100" dirty="0">
                <a:solidFill>
                  <a:srgbClr val="000000"/>
                </a:solidFill>
                <a:effectLst/>
                <a:latin typeface="Calibri" panose="020F0502020204030204" pitchFamily="34" charset="0"/>
                <a:ea typeface="Calibri" panose="020F0502020204030204" pitchFamily="34" charset="0"/>
              </a:rPr>
              <a:t>earing systems developed as information transmission even before numbers and language: bookkeeping. Cultural anthropologists discovered the use of abstract clay tokens representing transfers of real property in early Mesopotamia. </a:t>
            </a:r>
          </a:p>
          <a:p>
            <a:pPr marL="6350" marR="36195" indent="-6350">
              <a:lnSpc>
                <a:spcPct val="108000"/>
              </a:lnSpc>
              <a:spcBef>
                <a:spcPts val="0"/>
              </a:spcBef>
              <a:spcAft>
                <a:spcPts val="795"/>
              </a:spcAft>
            </a:pPr>
            <a:r>
              <a:rPr lang="en-US" sz="1800" kern="100" dirty="0">
                <a:solidFill>
                  <a:srgbClr val="000000"/>
                </a:solidFill>
                <a:effectLst/>
                <a:latin typeface="Calibri" panose="020F0502020204030204" pitchFamily="34" charset="0"/>
                <a:ea typeface="Calibri" panose="020F0502020204030204" pitchFamily="34" charset="0"/>
              </a:rPr>
              <a:t>Such accounts could be informal records amongst private citizens, or held by shopkeepers allowing their clients to buy on “tick”, as well as by official individuals that took various forms and names, such as scribes, notaries and eventually emerging as bankers. </a:t>
            </a:r>
          </a:p>
          <a:p>
            <a:pPr marL="0" marR="27940" indent="0">
              <a:lnSpc>
                <a:spcPct val="107000"/>
              </a:lnSpc>
              <a:spcBef>
                <a:spcPts val="0"/>
              </a:spcBef>
              <a:spcAft>
                <a:spcPts val="815"/>
              </a:spcAft>
            </a:pPr>
            <a:r>
              <a:rPr lang="en-US" sz="1800" kern="100" dirty="0">
                <a:solidFill>
                  <a:srgbClr val="000000"/>
                </a:solidFill>
                <a:effectLst/>
                <a:latin typeface="Calibri" panose="020F0502020204030204" pitchFamily="34" charset="0"/>
                <a:ea typeface="Calibri" panose="020F0502020204030204" pitchFamily="34" charset="0"/>
              </a:rPr>
              <a:t> “The medieval ledger-keeper … offsetting the balance of a customer’s loan account against that of his deposit account, and of using a transfer from a debtor’s deposit account to his creditor’s deposit account, or against his creditor’s loan account (with the agreement of both customers), as a means of settling their reciprocal indebtedness.”  </a:t>
            </a:r>
          </a:p>
          <a:p>
            <a:pPr marL="6350" marR="36195" indent="-6350">
              <a:lnSpc>
                <a:spcPct val="108000"/>
              </a:lnSpc>
              <a:spcBef>
                <a:spcPts val="0"/>
              </a:spcBef>
              <a:spcAft>
                <a:spcPts val="595"/>
              </a:spcAft>
            </a:pPr>
            <a:r>
              <a:rPr lang="en-US" sz="1800" kern="100" dirty="0">
                <a:solidFill>
                  <a:srgbClr val="000000"/>
                </a:solidFill>
                <a:effectLst/>
                <a:latin typeface="Calibri" panose="020F0502020204030204" pitchFamily="34" charset="0"/>
                <a:ea typeface="Calibri" panose="020F0502020204030204" pitchFamily="34" charset="0"/>
              </a:rPr>
              <a:t>Florentine bankers “[i]n order to pay by transfer, it was not necessary for the assignor and the assignee to have their bank accounts in the same bank.” it was easy enough to transfer credit from the account of Mr. A, customer of banker X, to the account of Mr. B, customer of banker Y. An example of a transaction of this sort is found as early as 1200 in the records of a Genoese notary.  </a:t>
            </a:r>
          </a:p>
          <a:p>
            <a:pPr marL="6350" marR="36195" indent="-6350">
              <a:lnSpc>
                <a:spcPct val="108000"/>
              </a:lnSpc>
              <a:spcBef>
                <a:spcPts val="0"/>
              </a:spcBef>
              <a:spcAft>
                <a:spcPts val="595"/>
              </a:spcAft>
            </a:pPr>
            <a:r>
              <a:rPr lang="en-US" sz="1800" kern="100" dirty="0">
                <a:solidFill>
                  <a:srgbClr val="000000"/>
                </a:solidFill>
                <a:effectLst/>
                <a:latin typeface="Calibri" panose="020F0502020204030204" pitchFamily="34" charset="0"/>
                <a:ea typeface="Calibri" panose="020F0502020204030204" pitchFamily="34" charset="0"/>
              </a:rPr>
              <a:t>The account books of two Bruges money-changers of the fourteenth century also contain many examples which prove the existence of clearing arrangements among the banks.” </a:t>
            </a:r>
          </a:p>
          <a:p>
            <a:endParaRPr lang="en-US" dirty="0"/>
          </a:p>
        </p:txBody>
      </p:sp>
    </p:spTree>
    <p:extLst>
      <p:ext uri="{BB962C8B-B14F-4D97-AF65-F5344CB8AC3E}">
        <p14:creationId xmlns:p14="http://schemas.microsoft.com/office/powerpoint/2010/main" val="377178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8512D4-456D-7A72-C3B0-620B9F3CC6ED}"/>
              </a:ext>
            </a:extLst>
          </p:cNvPr>
          <p:cNvSpPr>
            <a:spLocks noGrp="1"/>
          </p:cNvSpPr>
          <p:nvPr>
            <p:ph type="title"/>
          </p:nvPr>
        </p:nvSpPr>
        <p:spPr>
          <a:xfrm>
            <a:off x="838200" y="205409"/>
            <a:ext cx="10515600" cy="562527"/>
          </a:xfrm>
        </p:spPr>
        <p:txBody>
          <a:bodyPr>
            <a:normAutofit fontScale="90000"/>
          </a:bodyPr>
          <a:lstStyle/>
          <a:p>
            <a:r>
              <a:rPr lang="en-US" dirty="0"/>
              <a:t>Banks develop Local and Regional Clearing</a:t>
            </a:r>
          </a:p>
        </p:txBody>
      </p:sp>
      <p:sp>
        <p:nvSpPr>
          <p:cNvPr id="5" name="Content Placeholder 4">
            <a:extLst>
              <a:ext uri="{FF2B5EF4-FFF2-40B4-BE49-F238E27FC236}">
                <a16:creationId xmlns:a16="http://schemas.microsoft.com/office/drawing/2014/main" id="{C9251125-D7E1-1618-D919-9A0C59D18B39}"/>
              </a:ext>
            </a:extLst>
          </p:cNvPr>
          <p:cNvSpPr>
            <a:spLocks noGrp="1"/>
          </p:cNvSpPr>
          <p:nvPr>
            <p:ph sz="half" idx="1"/>
          </p:nvPr>
        </p:nvSpPr>
        <p:spPr>
          <a:xfrm>
            <a:off x="278296" y="914400"/>
            <a:ext cx="6400799" cy="5738191"/>
          </a:xfrm>
        </p:spPr>
        <p:txBody>
          <a:bodyPr>
            <a:noAutofit/>
          </a:bodyPr>
          <a:lstStyle/>
          <a:p>
            <a:r>
              <a:rPr lang="en-US" sz="2000" kern="100" dirty="0">
                <a:solidFill>
                  <a:srgbClr val="000000"/>
                </a:solidFill>
                <a:effectLst/>
                <a:latin typeface="Calibri" panose="020F0502020204030204" pitchFamily="34" charset="0"/>
                <a:ea typeface="Calibri" panose="020F0502020204030204" pitchFamily="34" charset="0"/>
              </a:rPr>
              <a:t>At small scale, the banker/bookkeeper easily provides validation, clearing and settlement of transactions for the market transactions of clients: a bank is a clearing house – this is Keynes’s bank money system. </a:t>
            </a:r>
          </a:p>
          <a:p>
            <a:r>
              <a:rPr lang="en-US" sz="2000" kern="100" dirty="0">
                <a:solidFill>
                  <a:srgbClr val="000000"/>
                </a:solidFill>
                <a:effectLst/>
                <a:latin typeface="Calibri" panose="020F0502020204030204" pitchFamily="34" charset="0"/>
                <a:ea typeface="Calibri" panose="020F0502020204030204" pitchFamily="34" charset="0"/>
              </a:rPr>
              <a:t>As banks multiplied and clients engaged in transaction that required settlement with other banks, systems of local clearing houses were developed in which member banks  engaged in net clearing of their client accounts   </a:t>
            </a:r>
          </a:p>
          <a:p>
            <a:r>
              <a:rPr lang="en-US" sz="2000" dirty="0">
                <a:solidFill>
                  <a:srgbClr val="000000"/>
                </a:solidFill>
                <a:effectLst/>
                <a:latin typeface="Calibri" panose="020F0502020204030204" pitchFamily="34" charset="0"/>
                <a:ea typeface="Calibri" panose="020F0502020204030204" pitchFamily="34" charset="0"/>
              </a:rPr>
              <a:t>Alexander Hamilton: ‘Every loan, which a Bank makes is …, a credit given … on its books, the amount of which it stands ready to pay, … But, in a great number of cases, no actual payment is made…. The Borrower frequently … transfers his credit to some other person, to whom he has a payment to make; who, in his turn, is as often content with a similar credit . . ….  performing in every stage the office of money, till it is extinguished by a discount with some person, who has a payment to make to the Bank, to an equal or greater amount. Thus large sums are lent and paid, frequently through a variety of hands, without the intervention of a single piece of coin.” </a:t>
            </a:r>
            <a:endParaRPr lang="en-US" sz="2000" dirty="0"/>
          </a:p>
        </p:txBody>
      </p:sp>
      <p:pic>
        <p:nvPicPr>
          <p:cNvPr id="7" name="Content Placeholder 6">
            <a:extLst>
              <a:ext uri="{FF2B5EF4-FFF2-40B4-BE49-F238E27FC236}">
                <a16:creationId xmlns:a16="http://schemas.microsoft.com/office/drawing/2014/main" id="{FE08AB05-9495-1066-8EF2-B7CCA6494B79}"/>
              </a:ext>
            </a:extLst>
          </p:cNvPr>
          <p:cNvPicPr>
            <a:picLocks noGrp="1" noChangeAspect="1"/>
          </p:cNvPicPr>
          <p:nvPr>
            <p:ph sz="half" idx="2"/>
          </p:nvPr>
        </p:nvPicPr>
        <p:blipFill>
          <a:blip r:embed="rId2"/>
          <a:stretch>
            <a:fillRect/>
          </a:stretch>
        </p:blipFill>
        <p:spPr>
          <a:xfrm>
            <a:off x="7106476" y="914400"/>
            <a:ext cx="4926498" cy="5141844"/>
          </a:xfrm>
          <a:prstGeom prst="rect">
            <a:avLst/>
          </a:prstGeom>
        </p:spPr>
      </p:pic>
    </p:spTree>
    <p:extLst>
      <p:ext uri="{BB962C8B-B14F-4D97-AF65-F5344CB8AC3E}">
        <p14:creationId xmlns:p14="http://schemas.microsoft.com/office/powerpoint/2010/main" val="203204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57FA-9629-13E5-0F27-2D97B2337F23}"/>
              </a:ext>
            </a:extLst>
          </p:cNvPr>
          <p:cNvSpPr>
            <a:spLocks noGrp="1"/>
          </p:cNvSpPr>
          <p:nvPr>
            <p:ph type="title"/>
          </p:nvPr>
        </p:nvSpPr>
        <p:spPr>
          <a:xfrm>
            <a:off x="612913" y="240747"/>
            <a:ext cx="10515600" cy="668545"/>
          </a:xfrm>
        </p:spPr>
        <p:txBody>
          <a:bodyPr>
            <a:normAutofit/>
          </a:bodyPr>
          <a:lstStyle/>
          <a:p>
            <a:r>
              <a:rPr lang="en-US" sz="3800" dirty="0"/>
              <a:t>Local to Regional to Resistance to National Clearing</a:t>
            </a:r>
          </a:p>
        </p:txBody>
      </p:sp>
      <p:sp>
        <p:nvSpPr>
          <p:cNvPr id="3" name="Content Placeholder 2">
            <a:extLst>
              <a:ext uri="{FF2B5EF4-FFF2-40B4-BE49-F238E27FC236}">
                <a16:creationId xmlns:a16="http://schemas.microsoft.com/office/drawing/2014/main" id="{A0D9D57B-F064-0D0E-08F1-DC508EE53652}"/>
              </a:ext>
            </a:extLst>
          </p:cNvPr>
          <p:cNvSpPr>
            <a:spLocks noGrp="1"/>
          </p:cNvSpPr>
          <p:nvPr>
            <p:ph idx="1"/>
          </p:nvPr>
        </p:nvSpPr>
        <p:spPr>
          <a:xfrm>
            <a:off x="838200" y="1086678"/>
            <a:ext cx="10515600" cy="5530575"/>
          </a:xfrm>
        </p:spPr>
        <p:txBody>
          <a:bodyPr>
            <a:normAutofit/>
          </a:bodyPr>
          <a:lstStyle/>
          <a:p>
            <a:pPr marL="6350" marR="36195" indent="-6350">
              <a:lnSpc>
                <a:spcPct val="108000"/>
              </a:lnSpc>
              <a:spcBef>
                <a:spcPts val="0"/>
              </a:spcBef>
              <a:spcAft>
                <a:spcPts val="795"/>
              </a:spcAft>
            </a:pPr>
            <a:r>
              <a:rPr lang="en-US" sz="2000" kern="100" dirty="0">
                <a:solidFill>
                  <a:srgbClr val="000000"/>
                </a:solidFill>
                <a:effectLst/>
                <a:latin typeface="Calibri" panose="020F0502020204030204" pitchFamily="34" charset="0"/>
                <a:ea typeface="Calibri" panose="020F0502020204030204" pitchFamily="34" charset="0"/>
              </a:rPr>
              <a:t>net clearing across client accounts in individual financial institutions led to clearing across multiple banks to resolve the difficulties associated with increasing size through the creation of formal Clearing house associations</a:t>
            </a:r>
          </a:p>
          <a:p>
            <a:pPr marL="6350" marR="36195" indent="-6350">
              <a:lnSpc>
                <a:spcPct val="108000"/>
              </a:lnSpc>
              <a:spcBef>
                <a:spcPts val="0"/>
              </a:spcBef>
              <a:spcAft>
                <a:spcPts val="795"/>
              </a:spcAft>
            </a:pPr>
            <a:r>
              <a:rPr lang="en-US" sz="2000" kern="100" dirty="0">
                <a:solidFill>
                  <a:srgbClr val="000000"/>
                </a:solidFill>
                <a:effectLst/>
                <a:latin typeface="Calibri" panose="020F0502020204030204" pitchFamily="34" charset="0"/>
                <a:ea typeface="Calibri" panose="020F0502020204030204" pitchFamily="34" charset="0"/>
              </a:rPr>
              <a:t> In England the process of national clearing was initiated by a 1854 decision to allow settlement via drafts on Bank of England accounts and eventually admitting the Bank to membership of the Clearing in 1864. Metropolitan (London) Clearing was instituted in 1907. But since these systems were private associations, there were always problems of making them fully inclusive. The English identification of a “clearing bank” as an exclusive member lives on despite the fact that the Bank of England eventually became the de facto inclusive national Clearer. </a:t>
            </a:r>
          </a:p>
          <a:p>
            <a:pPr marL="6350" marR="36195" indent="-6350">
              <a:lnSpc>
                <a:spcPct val="108000"/>
              </a:lnSpc>
              <a:spcBef>
                <a:spcPts val="0"/>
              </a:spcBef>
              <a:spcAft>
                <a:spcPts val="795"/>
              </a:spcAft>
            </a:pPr>
            <a:r>
              <a:rPr lang="en-US" sz="2000" kern="100" dirty="0">
                <a:solidFill>
                  <a:srgbClr val="000000"/>
                </a:solidFill>
                <a:effectLst/>
                <a:latin typeface="Calibri" panose="020F0502020204030204" pitchFamily="34" charset="0"/>
                <a:ea typeface="Calibri" panose="020F0502020204030204" pitchFamily="34" charset="0"/>
              </a:rPr>
              <a:t>In the United States the proposals for a National Clearing preceded discussion of a Central bank and well before the 1913 creation of the Federal Reserve (indeed some thought it would have made a Central bank redundant). </a:t>
            </a:r>
          </a:p>
          <a:p>
            <a:pPr marL="6350" marR="36195" indent="-6350">
              <a:lnSpc>
                <a:spcPct val="108000"/>
              </a:lnSpc>
              <a:spcBef>
                <a:spcPts val="0"/>
              </a:spcBef>
              <a:spcAft>
                <a:spcPts val="795"/>
              </a:spcAft>
            </a:pPr>
            <a:r>
              <a:rPr lang="en-US" sz="2000" kern="100" dirty="0">
                <a:solidFill>
                  <a:srgbClr val="000000"/>
                </a:solidFill>
                <a:effectLst/>
                <a:latin typeface="Calibri" panose="020F0502020204030204" pitchFamily="34" charset="0"/>
                <a:ea typeface="Calibri" panose="020F0502020204030204" pitchFamily="34" charset="0"/>
              </a:rPr>
              <a:t>As in England, members of the New York Clearing house resisted extending membership to competitors; indeed the exclusion of trust banks is credited as a contributing factor in the crisis of 1907 that generated calls for a central bank.  </a:t>
            </a:r>
            <a:r>
              <a:rPr lang="en-US" sz="1000" kern="100" dirty="0">
                <a:solidFill>
                  <a:srgbClr val="000000"/>
                </a:solidFill>
                <a:effectLst/>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49062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492D-DE69-5474-1396-42B7D2238362}"/>
              </a:ext>
            </a:extLst>
          </p:cNvPr>
          <p:cNvSpPr>
            <a:spLocks noGrp="1"/>
          </p:cNvSpPr>
          <p:nvPr>
            <p:ph type="title"/>
          </p:nvPr>
        </p:nvSpPr>
        <p:spPr>
          <a:xfrm>
            <a:off x="838200" y="365125"/>
            <a:ext cx="10515600" cy="756009"/>
          </a:xfrm>
        </p:spPr>
        <p:txBody>
          <a:bodyPr/>
          <a:lstStyle/>
          <a:p>
            <a:r>
              <a:rPr lang="en-US" dirty="0"/>
              <a:t>Alternative Theory: Money is “nothing”</a:t>
            </a:r>
          </a:p>
        </p:txBody>
      </p:sp>
      <p:sp>
        <p:nvSpPr>
          <p:cNvPr id="3" name="Content Placeholder 2">
            <a:extLst>
              <a:ext uri="{FF2B5EF4-FFF2-40B4-BE49-F238E27FC236}">
                <a16:creationId xmlns:a16="http://schemas.microsoft.com/office/drawing/2014/main" id="{F24157ED-EC7C-B897-B429-4558217C97D3}"/>
              </a:ext>
            </a:extLst>
          </p:cNvPr>
          <p:cNvSpPr>
            <a:spLocks noGrp="1"/>
          </p:cNvSpPr>
          <p:nvPr>
            <p:ph idx="1"/>
          </p:nvPr>
        </p:nvSpPr>
        <p:spPr>
          <a:xfrm>
            <a:off x="838200" y="1121134"/>
            <a:ext cx="10515600" cy="5055829"/>
          </a:xfrm>
        </p:spPr>
        <p:txBody>
          <a:bodyPr>
            <a:normAutofit/>
          </a:bodyPr>
          <a:lstStyle/>
          <a:p>
            <a:r>
              <a:rPr lang="en-US" b="1" dirty="0"/>
              <a:t>Schumpeter</a:t>
            </a:r>
            <a:r>
              <a:rPr lang="en-US" dirty="0"/>
              <a:t> taught us that: </a:t>
            </a:r>
          </a:p>
          <a:p>
            <a:pPr lvl="1"/>
            <a:r>
              <a:rPr lang="en-US" dirty="0"/>
              <a:t>“It is always a question, … of the creation of new purchasing power out of nothing – out of nothing…”</a:t>
            </a:r>
          </a:p>
          <a:p>
            <a:r>
              <a:rPr lang="en-US" sz="3000" i="1" u="sng" dirty="0"/>
              <a:t>But, he forgot to tell us that “money” was “not a thing”</a:t>
            </a:r>
          </a:p>
          <a:p>
            <a:r>
              <a:rPr lang="en-US" sz="2800" b="1" dirty="0">
                <a:effectLst/>
                <a:latin typeface="Calibri" panose="020F0502020204030204" pitchFamily="34" charset="0"/>
                <a:ea typeface="Calibri" panose="020F0502020204030204" pitchFamily="34" charset="0"/>
              </a:rPr>
              <a:t>William Petty</a:t>
            </a:r>
            <a:r>
              <a:rPr lang="en-US" sz="2800" dirty="0">
                <a:effectLst/>
                <a:latin typeface="Calibri" panose="020F0502020204030204" pitchFamily="34" charset="0"/>
                <a:ea typeface="Calibri" panose="020F0502020204030204" pitchFamily="34" charset="0"/>
              </a:rPr>
              <a:t> (1623-87) knew this: </a:t>
            </a:r>
          </a:p>
          <a:p>
            <a:pPr lvl="1"/>
            <a:r>
              <a:rPr lang="en-US" dirty="0">
                <a:effectLst/>
                <a:latin typeface="Calibri" panose="020F0502020204030204" pitchFamily="34" charset="0"/>
                <a:ea typeface="Calibri" panose="020F0502020204030204" pitchFamily="34" charset="0"/>
              </a:rPr>
              <a:t>“Mony</a:t>
            </a:r>
            <a:r>
              <a:rPr lang="en-US" spc="-1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is</a:t>
            </a:r>
            <a:r>
              <a:rPr lang="en-US" spc="-1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an</a:t>
            </a:r>
            <a:r>
              <a:rPr lang="en-US" spc="-1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artificial</a:t>
            </a:r>
            <a:r>
              <a:rPr lang="en-US" spc="-1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Thing</a:t>
            </a:r>
            <a:r>
              <a:rPr lang="en-US" spc="-2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or</a:t>
            </a:r>
            <a:r>
              <a:rPr lang="en-US" spc="-1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rather</a:t>
            </a:r>
            <a:r>
              <a:rPr lang="en-US" spc="-3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No</a:t>
            </a:r>
            <a:r>
              <a:rPr lang="en-US" spc="-1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Thing</a:t>
            </a:r>
            <a:r>
              <a:rPr lang="en-US" spc="-2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a:t>
            </a:r>
            <a:r>
              <a:rPr lang="en-US" spc="-1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but</a:t>
            </a:r>
            <a:r>
              <a:rPr lang="en-US" spc="-2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Is rather ye Sign of a Thing. For If men were excellently Versed in accompts Mony were not necessary at all and many places as Barbados &amp;c have made shift without</a:t>
            </a:r>
            <a:r>
              <a:rPr lang="en-US" spc="-2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it</a:t>
            </a:r>
            <a:r>
              <a:rPr lang="en-US" spc="-1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&amp;</a:t>
            </a:r>
            <a:r>
              <a:rPr lang="en-US" spc="-1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and</a:t>
            </a:r>
            <a:r>
              <a:rPr lang="en-US" spc="-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so</a:t>
            </a:r>
            <a:r>
              <a:rPr lang="en-US" spc="-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they</a:t>
            </a:r>
            <a:r>
              <a:rPr lang="en-US" spc="-1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do</a:t>
            </a:r>
            <a:r>
              <a:rPr lang="en-US" spc="-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in</a:t>
            </a:r>
            <a:r>
              <a:rPr lang="en-US" spc="-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Banks.”</a:t>
            </a:r>
          </a:p>
          <a:p>
            <a:pPr marL="0" indent="0">
              <a:buNone/>
            </a:pPr>
            <a:endParaRPr lang="en-US" dirty="0"/>
          </a:p>
        </p:txBody>
      </p:sp>
    </p:spTree>
    <p:extLst>
      <p:ext uri="{BB962C8B-B14F-4D97-AF65-F5344CB8AC3E}">
        <p14:creationId xmlns:p14="http://schemas.microsoft.com/office/powerpoint/2010/main" val="77220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4D77-F2AA-8596-AAE7-77781863EC07}"/>
              </a:ext>
            </a:extLst>
          </p:cNvPr>
          <p:cNvSpPr>
            <a:spLocks noGrp="1"/>
          </p:cNvSpPr>
          <p:nvPr>
            <p:ph type="title"/>
          </p:nvPr>
        </p:nvSpPr>
        <p:spPr>
          <a:xfrm>
            <a:off x="838200" y="139149"/>
            <a:ext cx="10515600" cy="748747"/>
          </a:xfrm>
        </p:spPr>
        <p:txBody>
          <a:bodyPr>
            <a:normAutofit/>
          </a:bodyPr>
          <a:lstStyle/>
          <a:p>
            <a:r>
              <a:rPr lang="en-US" dirty="0"/>
              <a:t>Private National Clearing and Innovation</a:t>
            </a:r>
          </a:p>
        </p:txBody>
      </p:sp>
      <p:sp>
        <p:nvSpPr>
          <p:cNvPr id="3" name="Content Placeholder 2">
            <a:extLst>
              <a:ext uri="{FF2B5EF4-FFF2-40B4-BE49-F238E27FC236}">
                <a16:creationId xmlns:a16="http://schemas.microsoft.com/office/drawing/2014/main" id="{35718EAA-1586-D280-9E2D-90F4F5EB9C5B}"/>
              </a:ext>
            </a:extLst>
          </p:cNvPr>
          <p:cNvSpPr>
            <a:spLocks noGrp="1"/>
          </p:cNvSpPr>
          <p:nvPr>
            <p:ph idx="1"/>
          </p:nvPr>
        </p:nvSpPr>
        <p:spPr>
          <a:xfrm>
            <a:off x="596348" y="887896"/>
            <a:ext cx="10757452" cy="5830955"/>
          </a:xfrm>
        </p:spPr>
        <p:txBody>
          <a:bodyPr>
            <a:normAutofit fontScale="55000" lnSpcReduction="20000"/>
          </a:bodyPr>
          <a:lstStyle/>
          <a:p>
            <a:pPr marL="6350" marR="36195" indent="-6350">
              <a:lnSpc>
                <a:spcPct val="108000"/>
              </a:lnSpc>
              <a:spcBef>
                <a:spcPts val="0"/>
              </a:spcBef>
              <a:spcAft>
                <a:spcPts val="0"/>
              </a:spcAft>
            </a:pPr>
            <a:r>
              <a:rPr lang="en-US" sz="3300" kern="100" dirty="0">
                <a:solidFill>
                  <a:srgbClr val="000000"/>
                </a:solidFill>
                <a:effectLst/>
                <a:latin typeface="Calibri" panose="020F0502020204030204" pitchFamily="34" charset="0"/>
                <a:ea typeface="Calibri" panose="020F0502020204030204" pitchFamily="34" charset="0"/>
              </a:rPr>
              <a:t>In the mid-1950s Bank of America developed ERMA (Electronic Recording Machine, Accounting) a computerised system to facilitate and reduce costs of check processing. In the early 1960s, Barclays Bank in England purchased its first mainframe computer and established electronic clearing. </a:t>
            </a:r>
          </a:p>
          <a:p>
            <a:pPr marL="6350" marR="36195" indent="-6350">
              <a:lnSpc>
                <a:spcPct val="108000"/>
              </a:lnSpc>
              <a:spcBef>
                <a:spcPts val="0"/>
              </a:spcBef>
              <a:spcAft>
                <a:spcPts val="0"/>
              </a:spcAft>
            </a:pPr>
            <a:r>
              <a:rPr lang="en-US" sz="3300" kern="100" dirty="0">
                <a:solidFill>
                  <a:srgbClr val="000000"/>
                </a:solidFill>
                <a:effectLst/>
                <a:latin typeface="Calibri" panose="020F0502020204030204" pitchFamily="34" charset="0"/>
                <a:ea typeface="Calibri" panose="020F0502020204030204" pitchFamily="34" charset="0"/>
              </a:rPr>
              <a:t>By the mid-1960s, banks in the United States, Britain, and elsewhere would begin exploring the application of computer automation to teller  operations, embarking on a technological trajectory that by the 1970s would lead to the Automated Teller Machine. (ATM) </a:t>
            </a:r>
          </a:p>
          <a:p>
            <a:pPr marL="6350" marR="36195" indent="-6350">
              <a:lnSpc>
                <a:spcPct val="108000"/>
              </a:lnSpc>
              <a:spcBef>
                <a:spcPts val="0"/>
              </a:spcBef>
              <a:spcAft>
                <a:spcPts val="795"/>
              </a:spcAft>
            </a:pPr>
            <a:r>
              <a:rPr lang="en-US" sz="3300" kern="100" dirty="0">
                <a:solidFill>
                  <a:srgbClr val="000000"/>
                </a:solidFill>
                <a:effectLst/>
                <a:latin typeface="Calibri" panose="020F0502020204030204" pitchFamily="34" charset="0"/>
                <a:ea typeface="Calibri" panose="020F0502020204030204" pitchFamily="34" charset="0"/>
              </a:rPr>
              <a:t>The creator of what was to become Visa approached clearing as money represented by guaranteed alphanumeric data used in shared computer clearing networks. He aimed at a system in which any alphanumeric value—whether a credit account, checking account, savings account, or brokerage money market account—could be used for electronic-based global purchases or transfers. </a:t>
            </a:r>
          </a:p>
          <a:p>
            <a:pPr marL="6350" marR="36195" indent="-6350">
              <a:lnSpc>
                <a:spcPct val="108000"/>
              </a:lnSpc>
              <a:spcBef>
                <a:spcPts val="0"/>
              </a:spcBef>
              <a:spcAft>
                <a:spcPts val="795"/>
              </a:spcAft>
            </a:pPr>
            <a:r>
              <a:rPr lang="en-US" sz="3300" b="1" kern="100" dirty="0">
                <a:solidFill>
                  <a:srgbClr val="000000"/>
                </a:solidFill>
                <a:effectLst/>
                <a:latin typeface="Calibri" panose="020F0502020204030204" pitchFamily="34" charset="0"/>
                <a:ea typeface="Calibri" panose="020F0502020204030204" pitchFamily="34" charset="0"/>
              </a:rPr>
              <a:t>It was thus the introduction of bank credit cards that led to the replacement of manual clearing and settlement through an automated computer system that eliminated the mailing of paper by transforming the sales drafts into electronic records and clearing through a centralized powerful IBM computer. The NBI/Visa BASE II was America’s first nationwide automated clearinghouse.  </a:t>
            </a:r>
          </a:p>
          <a:p>
            <a:pPr marL="6350" marR="36195" indent="-6350">
              <a:lnSpc>
                <a:spcPct val="108000"/>
              </a:lnSpc>
              <a:spcBef>
                <a:spcPts val="0"/>
              </a:spcBef>
              <a:spcAft>
                <a:spcPts val="795"/>
              </a:spcAft>
            </a:pPr>
            <a:r>
              <a:rPr lang="en-US" sz="3300" kern="100" dirty="0">
                <a:solidFill>
                  <a:srgbClr val="000000"/>
                </a:solidFill>
                <a:effectLst/>
                <a:latin typeface="Calibri" panose="020F0502020204030204" pitchFamily="34" charset="0"/>
                <a:ea typeface="Calibri" panose="020F0502020204030204" pitchFamily="34" charset="0"/>
              </a:rPr>
              <a:t>By the 1980s electronic money systems, meant to replace physical cash transactions were ubiquitous, and could have been applied to the problems of the checking system and provided a system of national direct clearing. However, despite the support of the European Union -- facing the problem of currency unification in the ECU -- for David Chaum’s digicash, and its introduction by the St Louis bank which had Hy Minsky on its Board of Directors, these digital or electronic money  systems never prevailed. Electronic digital money had to wait until the 1990s and the creation of bitcoin based on an accounting procedure called blockchain However, neither bitcoin nor any of the other cryptocurrencies provide for the equivalent of the evasive national Clearing house system. </a:t>
            </a:r>
          </a:p>
          <a:p>
            <a:endParaRPr lang="en-US" dirty="0"/>
          </a:p>
        </p:txBody>
      </p:sp>
    </p:spTree>
    <p:extLst>
      <p:ext uri="{BB962C8B-B14F-4D97-AF65-F5344CB8AC3E}">
        <p14:creationId xmlns:p14="http://schemas.microsoft.com/office/powerpoint/2010/main" val="118749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1F7DCA-42F7-414F-8DF1-C12BFA9FAB17}"/>
              </a:ext>
            </a:extLst>
          </p:cNvPr>
          <p:cNvPicPr>
            <a:picLocks noChangeAspect="1"/>
          </p:cNvPicPr>
          <p:nvPr/>
        </p:nvPicPr>
        <p:blipFill>
          <a:blip r:embed="rId2"/>
          <a:stretch>
            <a:fillRect/>
          </a:stretch>
        </p:blipFill>
        <p:spPr>
          <a:xfrm>
            <a:off x="838201" y="771786"/>
            <a:ext cx="11002504" cy="5767131"/>
          </a:xfrm>
          <a:prstGeom prst="rect">
            <a:avLst/>
          </a:prstGeom>
        </p:spPr>
      </p:pic>
      <p:sp>
        <p:nvSpPr>
          <p:cNvPr id="2" name="Title 1">
            <a:extLst>
              <a:ext uri="{FF2B5EF4-FFF2-40B4-BE49-F238E27FC236}">
                <a16:creationId xmlns:a16="http://schemas.microsoft.com/office/drawing/2014/main" id="{1BFD16E1-F2AB-6D8A-6BE1-050BF5B90AF0}"/>
              </a:ext>
            </a:extLst>
          </p:cNvPr>
          <p:cNvSpPr>
            <a:spLocks noGrp="1"/>
          </p:cNvSpPr>
          <p:nvPr>
            <p:ph type="title"/>
          </p:nvPr>
        </p:nvSpPr>
        <p:spPr/>
        <p:txBody>
          <a:bodyPr/>
          <a:lstStyle/>
          <a:p>
            <a:r>
              <a:rPr lang="en-US" dirty="0"/>
              <a:t>Chaum’s electronic cash: Minsky was a Director of Mark Twain Banks</a:t>
            </a:r>
          </a:p>
        </p:txBody>
      </p:sp>
    </p:spTree>
    <p:extLst>
      <p:ext uri="{BB962C8B-B14F-4D97-AF65-F5344CB8AC3E}">
        <p14:creationId xmlns:p14="http://schemas.microsoft.com/office/powerpoint/2010/main" val="253322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A57D-1D1D-4A57-8320-891908065FCB}"/>
              </a:ext>
            </a:extLst>
          </p:cNvPr>
          <p:cNvSpPr>
            <a:spLocks noGrp="1"/>
          </p:cNvSpPr>
          <p:nvPr>
            <p:ph type="title"/>
          </p:nvPr>
        </p:nvSpPr>
        <p:spPr>
          <a:xfrm>
            <a:off x="838200" y="121921"/>
            <a:ext cx="10515600" cy="681161"/>
          </a:xfrm>
        </p:spPr>
        <p:txBody>
          <a:bodyPr>
            <a:normAutofit fontScale="90000"/>
          </a:bodyPr>
          <a:lstStyle/>
          <a:p>
            <a:r>
              <a:rPr lang="en-US" dirty="0"/>
              <a:t>Clearing Systems are Message Exchanges</a:t>
            </a:r>
          </a:p>
        </p:txBody>
      </p:sp>
      <p:sp>
        <p:nvSpPr>
          <p:cNvPr id="3" name="Content Placeholder 2">
            <a:extLst>
              <a:ext uri="{FF2B5EF4-FFF2-40B4-BE49-F238E27FC236}">
                <a16:creationId xmlns:a16="http://schemas.microsoft.com/office/drawing/2014/main" id="{D87D5CDB-E9FE-463D-8E51-292F63622308}"/>
              </a:ext>
            </a:extLst>
          </p:cNvPr>
          <p:cNvSpPr>
            <a:spLocks noGrp="1"/>
          </p:cNvSpPr>
          <p:nvPr>
            <p:ph idx="1"/>
          </p:nvPr>
        </p:nvSpPr>
        <p:spPr>
          <a:xfrm>
            <a:off x="838200" y="954157"/>
            <a:ext cx="10515600" cy="5222806"/>
          </a:xfrm>
        </p:spPr>
        <p:txBody>
          <a:bodyPr>
            <a:normAutofit fontScale="77500" lnSpcReduction="20000"/>
          </a:bodyPr>
          <a:lstStyle/>
          <a:p>
            <a:r>
              <a:rPr lang="en-US" dirty="0"/>
              <a:t>Digital Money: Binary representation and Verification</a:t>
            </a:r>
          </a:p>
          <a:p>
            <a:r>
              <a:rPr lang="en-US" dirty="0"/>
              <a:t>The very first attempt at a secure messaging system that was extended to the creation of a non-commodity money dates from the late 1960s.  </a:t>
            </a:r>
          </a:p>
          <a:p>
            <a:r>
              <a:rPr lang="en-US" dirty="0"/>
              <a:t>Stephen Weisner, a young graduate student grappling with the implications of the Bell theorem proving non-locality in quantum mechanics proposed a perfectly secure “quantum money” which could not be copied or counterfeited. </a:t>
            </a:r>
          </a:p>
          <a:p>
            <a:r>
              <a:rPr lang="en-US" dirty="0"/>
              <a:t>The serial number expressed on each dollar bank note would carry a set of superpositioned photons inside special boxes. The issuing bank would insert the photons in definite states of polarization and keep a sealed record in its archives of the arrays of polarizations that went with each serial number. </a:t>
            </a:r>
          </a:p>
          <a:p>
            <a:r>
              <a:rPr lang="en-US" dirty="0"/>
              <a:t>Making a copy of the bill would require making measurements of each photon’s polarization. If a photon in a box had been set in circular polarization, but the counterfeiter chose to measure linear polarization instead, he would have a fifty-fifty chance of finding horizontal or vertical polarization, but not circular. For every unit of quantum currency the counterfeiter would need to know whether each photon was in a linear or circular polarization state before even attempting to make a measurement or produce a copy. The bank, meanwhile, could easily check any bill against its own records to detect fakes.  </a:t>
            </a:r>
          </a:p>
          <a:p>
            <a:r>
              <a:rPr lang="en-US" sz="1800" dirty="0"/>
              <a:t>Simon Singh, The Code Book</a:t>
            </a:r>
          </a:p>
          <a:p>
            <a:endParaRPr lang="en-US" dirty="0"/>
          </a:p>
        </p:txBody>
      </p:sp>
    </p:spTree>
    <p:extLst>
      <p:ext uri="{BB962C8B-B14F-4D97-AF65-F5344CB8AC3E}">
        <p14:creationId xmlns:p14="http://schemas.microsoft.com/office/powerpoint/2010/main" val="3423811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3DADE-95BD-49DF-A816-EE9589EA8F16}"/>
              </a:ext>
            </a:extLst>
          </p:cNvPr>
          <p:cNvPicPr>
            <a:picLocks noChangeAspect="1"/>
          </p:cNvPicPr>
          <p:nvPr/>
        </p:nvPicPr>
        <p:blipFill>
          <a:blip r:embed="rId2"/>
          <a:stretch>
            <a:fillRect/>
          </a:stretch>
        </p:blipFill>
        <p:spPr>
          <a:xfrm>
            <a:off x="2495550" y="1104899"/>
            <a:ext cx="7200900" cy="4757281"/>
          </a:xfrm>
          <a:prstGeom prst="rect">
            <a:avLst/>
          </a:prstGeom>
        </p:spPr>
      </p:pic>
    </p:spTree>
    <p:extLst>
      <p:ext uri="{BB962C8B-B14F-4D97-AF65-F5344CB8AC3E}">
        <p14:creationId xmlns:p14="http://schemas.microsoft.com/office/powerpoint/2010/main" val="1359243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661022-57F2-4C8A-B386-8B68681E8990}"/>
              </a:ext>
            </a:extLst>
          </p:cNvPr>
          <p:cNvPicPr>
            <a:picLocks noChangeAspect="1"/>
          </p:cNvPicPr>
          <p:nvPr/>
        </p:nvPicPr>
        <p:blipFill>
          <a:blip r:embed="rId2"/>
          <a:stretch>
            <a:fillRect/>
          </a:stretch>
        </p:blipFill>
        <p:spPr>
          <a:xfrm>
            <a:off x="151885" y="380736"/>
            <a:ext cx="5944115" cy="2789183"/>
          </a:xfrm>
          <a:prstGeom prst="rect">
            <a:avLst/>
          </a:prstGeom>
        </p:spPr>
      </p:pic>
      <p:pic>
        <p:nvPicPr>
          <p:cNvPr id="6" name="Picture 5">
            <a:extLst>
              <a:ext uri="{FF2B5EF4-FFF2-40B4-BE49-F238E27FC236}">
                <a16:creationId xmlns:a16="http://schemas.microsoft.com/office/drawing/2014/main" id="{C75BC38B-2C13-4E99-A534-7203C3FEAA1A}"/>
              </a:ext>
            </a:extLst>
          </p:cNvPr>
          <p:cNvPicPr>
            <a:picLocks noChangeAspect="1"/>
          </p:cNvPicPr>
          <p:nvPr/>
        </p:nvPicPr>
        <p:blipFill>
          <a:blip r:embed="rId3"/>
          <a:stretch>
            <a:fillRect/>
          </a:stretch>
        </p:blipFill>
        <p:spPr>
          <a:xfrm>
            <a:off x="6528586" y="380736"/>
            <a:ext cx="5291787" cy="6096528"/>
          </a:xfrm>
          <a:prstGeom prst="rect">
            <a:avLst/>
          </a:prstGeom>
        </p:spPr>
      </p:pic>
      <p:sp>
        <p:nvSpPr>
          <p:cNvPr id="8" name="TextBox 7">
            <a:extLst>
              <a:ext uri="{FF2B5EF4-FFF2-40B4-BE49-F238E27FC236}">
                <a16:creationId xmlns:a16="http://schemas.microsoft.com/office/drawing/2014/main" id="{F3842032-5011-4A9C-BB0A-19FB66C837D9}"/>
              </a:ext>
            </a:extLst>
          </p:cNvPr>
          <p:cNvSpPr txBox="1"/>
          <p:nvPr/>
        </p:nvSpPr>
        <p:spPr>
          <a:xfrm>
            <a:off x="1" y="3265715"/>
            <a:ext cx="6673932" cy="3477875"/>
          </a:xfrm>
          <a:prstGeom prst="rect">
            <a:avLst/>
          </a:prstGeom>
          <a:noFill/>
        </p:spPr>
        <p:txBody>
          <a:bodyPr wrap="square">
            <a:spAutoFit/>
          </a:bodyPr>
          <a:lstStyle/>
          <a:p>
            <a:r>
              <a:rPr lang="en-US" sz="2000" dirty="0"/>
              <a:t>While this approach was exceedingly expensive, there was a positive application made in Vienna in April 2004 in which the city’s mayor and the director of one of the city’s largest banks collaborated with physicists from the University of Vienna and a spin-off company </a:t>
            </a:r>
            <a:r>
              <a:rPr lang="en-US" sz="2000" b="1" dirty="0"/>
              <a:t>to produce the first electronic bank transfer using quantum cryptography. </a:t>
            </a:r>
            <a:r>
              <a:rPr lang="en-US" sz="2000" dirty="0"/>
              <a:t>Specially prepared beams of light transmitted an unbreakable code—an encryption key—between the bank’s branch office and city hall. If anyone else had tried to listen in on the signal, the eavesdropping would have been detected easily and unambiguously. </a:t>
            </a:r>
          </a:p>
        </p:txBody>
      </p:sp>
    </p:spTree>
    <p:extLst>
      <p:ext uri="{BB962C8B-B14F-4D97-AF65-F5344CB8AC3E}">
        <p14:creationId xmlns:p14="http://schemas.microsoft.com/office/powerpoint/2010/main" val="4216738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19DD51-7768-8A84-555C-7C6A436E5758}"/>
              </a:ext>
            </a:extLst>
          </p:cNvPr>
          <p:cNvSpPr>
            <a:spLocks noGrp="1"/>
          </p:cNvSpPr>
          <p:nvPr>
            <p:ph type="title"/>
          </p:nvPr>
        </p:nvSpPr>
        <p:spPr>
          <a:xfrm>
            <a:off x="526774" y="365125"/>
            <a:ext cx="10827026" cy="569153"/>
          </a:xfrm>
        </p:spPr>
        <p:txBody>
          <a:bodyPr>
            <a:normAutofit fontScale="90000"/>
          </a:bodyPr>
          <a:lstStyle/>
          <a:p>
            <a:r>
              <a:rPr lang="en-US" dirty="0"/>
              <a:t>Modern Digital Technology for a Clearing System</a:t>
            </a:r>
          </a:p>
        </p:txBody>
      </p:sp>
      <p:sp>
        <p:nvSpPr>
          <p:cNvPr id="6" name="Content Placeholder 5">
            <a:extLst>
              <a:ext uri="{FF2B5EF4-FFF2-40B4-BE49-F238E27FC236}">
                <a16:creationId xmlns:a16="http://schemas.microsoft.com/office/drawing/2014/main" id="{CD4C7C7C-7822-4EA3-DE1F-CB1EAB1FA59D}"/>
              </a:ext>
            </a:extLst>
          </p:cNvPr>
          <p:cNvSpPr>
            <a:spLocks noGrp="1"/>
          </p:cNvSpPr>
          <p:nvPr>
            <p:ph idx="1"/>
          </p:nvPr>
        </p:nvSpPr>
        <p:spPr>
          <a:xfrm>
            <a:off x="447261" y="934278"/>
            <a:ext cx="10906539" cy="5644652"/>
          </a:xfrm>
        </p:spPr>
        <p:txBody>
          <a:bodyPr>
            <a:normAutofit/>
          </a:bodyPr>
          <a:lstStyle/>
          <a:p>
            <a:pPr marL="0" marR="0" algn="just">
              <a:lnSpc>
                <a:spcPct val="106000"/>
              </a:lnSpc>
              <a:spcBef>
                <a:spcPts val="0"/>
              </a:spcBef>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Schumacher’s version of Keynes’s clearing system comes very close to a decentralised autonomous organisation (DAO) since all countries and their </a:t>
            </a:r>
            <a:r>
              <a:rPr lang="en-GB" sz="1800" dirty="0">
                <a:latin typeface="Calibri" panose="020F0502020204030204" pitchFamily="34" charset="0"/>
                <a:ea typeface="Calibri" panose="020F0502020204030204" pitchFamily="34" charset="0"/>
                <a:cs typeface="Calibri" panose="020F0502020204030204" pitchFamily="34" charset="0"/>
              </a:rPr>
              <a:t>national </a:t>
            </a:r>
            <a:r>
              <a:rPr lang="en-GB" sz="1800" dirty="0">
                <a:effectLst/>
                <a:latin typeface="Calibri" panose="020F0502020204030204" pitchFamily="34" charset="0"/>
                <a:ea typeface="Calibri" panose="020F0502020204030204" pitchFamily="34" charset="0"/>
                <a:cs typeface="Calibri" panose="020F0502020204030204" pitchFamily="34" charset="0"/>
              </a:rPr>
              <a:t>currencies participate in the determination of the operation of the system and the level of imbalances independently of each other. Neither surplus nor deficit countries can dominate the determination of the clearing balances and each countries’ individual actions determines the overall outcome. No particular creditor country can impose policy on any particular deficit country, and each retains national sovereignty in that it can act to influence the system by adjusting domestic policy to reduce their “investment” in the securities of deficit countries.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0"/>
              </a:spcAft>
            </a:pPr>
            <a:r>
              <a:rPr lang="en-GB" sz="1800" dirty="0">
                <a:effectLst/>
                <a:latin typeface="Calibri" panose="020F0502020204030204" pitchFamily="34" charset="0"/>
                <a:ea typeface="Calibri" panose="020F0502020204030204" pitchFamily="34" charset="0"/>
              </a:rPr>
              <a:t>At the same time, any national central bank is free to introduce its own digital currency (CBDC) in the shape and form it prefers as there will never be any problem of interoperability or exchange since each CBDC remains in the domestic system. There need be no exchange or support of the domestic system since it is not used to finance international transactions. The system at the national and global level could be operated electronically by means of smart contract code on national and a global balance sheet or permissioned </a:t>
            </a:r>
            <a:r>
              <a:rPr lang="en-GB" sz="1800" dirty="0">
                <a:latin typeface="Calibri" panose="020F0502020204030204" pitchFamily="34" charset="0"/>
                <a:ea typeface="Calibri" panose="020F0502020204030204" pitchFamily="34" charset="0"/>
              </a:rPr>
              <a:t>central </a:t>
            </a:r>
            <a:r>
              <a:rPr lang="en-GB" sz="1800" dirty="0">
                <a:effectLst/>
                <a:latin typeface="Calibri" panose="020F0502020204030204" pitchFamily="34" charset="0"/>
                <a:ea typeface="Calibri" panose="020F0502020204030204" pitchFamily="34" charset="0"/>
              </a:rPr>
              <a:t>distributed ledger.  It would eliminate national currencies as reserve balances in member countries </a:t>
            </a:r>
            <a:r>
              <a:rPr lang="en-GB" sz="1800" dirty="0">
                <a:latin typeface="Calibri" panose="020F0502020204030204" pitchFamily="34" charset="0"/>
              </a:rPr>
              <a:t>central banks, indeed eliminate the need for capital or reserve balances in commodities or currencies and provide an incentive mechanism to keep global imbalances under control.</a:t>
            </a:r>
          </a:p>
          <a:p>
            <a:pPr marL="0" marR="0" algn="just">
              <a:lnSpc>
                <a:spcPct val="106000"/>
              </a:lnSpc>
              <a:spcBef>
                <a:spcPts val="0"/>
              </a:spcBef>
              <a:spcAft>
                <a:spcPts val="0"/>
              </a:spcAft>
            </a:pPr>
            <a:r>
              <a:rPr lang="en-US" sz="1800" dirty="0">
                <a:latin typeface="Calibri" panose="020F0502020204030204" pitchFamily="34" charset="0"/>
              </a:rPr>
              <a:t> </a:t>
            </a:r>
            <a:r>
              <a:rPr lang="en-GB" sz="1800" dirty="0">
                <a:latin typeface="Calibri" panose="020F0502020204030204" pitchFamily="34" charset="0"/>
              </a:rPr>
              <a:t>It is interesting that while governments have been slow to recognise the advantages of such a system, there is already a private sector equivalent of Schumacher’s proposal which provides a clearing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house for virtually all types of financial transaction. See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https://finance.yahoo.com/news/webtel-mobi-us-subsidiary-wm-120900804.html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305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17831-F430-3F13-6066-C5C543886EDB}"/>
              </a:ext>
            </a:extLst>
          </p:cNvPr>
          <p:cNvSpPr>
            <a:spLocks noGrp="1"/>
          </p:cNvSpPr>
          <p:nvPr>
            <p:ph type="title"/>
          </p:nvPr>
        </p:nvSpPr>
        <p:spPr>
          <a:xfrm>
            <a:off x="397565" y="365125"/>
            <a:ext cx="11219291" cy="1113818"/>
          </a:xfrm>
        </p:spPr>
        <p:txBody>
          <a:bodyPr>
            <a:normAutofit fontScale="90000"/>
          </a:bodyPr>
          <a:lstStyle/>
          <a:p>
            <a:r>
              <a:rPr lang="en-US" sz="3600" dirty="0"/>
              <a:t>A functioning private telecommunications sector internet clearing system patterned on Keynes’s clearing proposal already exists</a:t>
            </a:r>
          </a:p>
        </p:txBody>
      </p:sp>
      <p:pic>
        <p:nvPicPr>
          <p:cNvPr id="5" name="Content Placeholder 4">
            <a:extLst>
              <a:ext uri="{FF2B5EF4-FFF2-40B4-BE49-F238E27FC236}">
                <a16:creationId xmlns:a16="http://schemas.microsoft.com/office/drawing/2014/main" id="{97265F27-0585-EE13-DE92-1AC773BDDA54}"/>
              </a:ext>
            </a:extLst>
          </p:cNvPr>
          <p:cNvPicPr>
            <a:picLocks noGrp="1" noChangeAspect="1"/>
          </p:cNvPicPr>
          <p:nvPr>
            <p:ph idx="1"/>
          </p:nvPr>
        </p:nvPicPr>
        <p:blipFill>
          <a:blip r:embed="rId2"/>
          <a:stretch>
            <a:fillRect/>
          </a:stretch>
        </p:blipFill>
        <p:spPr>
          <a:xfrm>
            <a:off x="1531918" y="1478943"/>
            <a:ext cx="8502731" cy="5312086"/>
          </a:xfrm>
        </p:spPr>
      </p:pic>
    </p:spTree>
    <p:extLst>
      <p:ext uri="{BB962C8B-B14F-4D97-AF65-F5344CB8AC3E}">
        <p14:creationId xmlns:p14="http://schemas.microsoft.com/office/powerpoint/2010/main" val="3345895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3AA8-D089-4024-890D-4854D966A42E}"/>
              </a:ext>
            </a:extLst>
          </p:cNvPr>
          <p:cNvSpPr>
            <a:spLocks noGrp="1"/>
          </p:cNvSpPr>
          <p:nvPr>
            <p:ph type="title"/>
          </p:nvPr>
        </p:nvSpPr>
        <p:spPr>
          <a:xfrm>
            <a:off x="384976" y="277661"/>
            <a:ext cx="10968824" cy="501567"/>
          </a:xfrm>
        </p:spPr>
        <p:txBody>
          <a:bodyPr>
            <a:normAutofit fontScale="90000"/>
          </a:bodyPr>
          <a:lstStyle/>
          <a:p>
            <a:r>
              <a:rPr lang="en-US" sz="3200" dirty="0"/>
              <a:t>Some Additional Considerations</a:t>
            </a:r>
          </a:p>
        </p:txBody>
      </p:sp>
      <p:sp>
        <p:nvSpPr>
          <p:cNvPr id="3" name="Content Placeholder 2">
            <a:extLst>
              <a:ext uri="{FF2B5EF4-FFF2-40B4-BE49-F238E27FC236}">
                <a16:creationId xmlns:a16="http://schemas.microsoft.com/office/drawing/2014/main" id="{3D9C9718-5098-4CD6-9C95-95A608C0DA9C}"/>
              </a:ext>
            </a:extLst>
          </p:cNvPr>
          <p:cNvSpPr>
            <a:spLocks noGrp="1"/>
          </p:cNvSpPr>
          <p:nvPr>
            <p:ph idx="1"/>
          </p:nvPr>
        </p:nvSpPr>
        <p:spPr>
          <a:xfrm>
            <a:off x="384976" y="898498"/>
            <a:ext cx="10515600" cy="5454594"/>
          </a:xfrm>
        </p:spPr>
        <p:txBody>
          <a:bodyPr>
            <a:normAutofit fontScale="92500" lnSpcReduction="20000"/>
          </a:bodyPr>
          <a:lstStyle/>
          <a:p>
            <a:r>
              <a:rPr lang="en-US" dirty="0"/>
              <a:t>What Digital currency – this is not crypto, </a:t>
            </a:r>
          </a:p>
          <a:p>
            <a:r>
              <a:rPr lang="en-US" dirty="0"/>
              <a:t>Will the digital currency system wholesale or retail?</a:t>
            </a:r>
          </a:p>
          <a:p>
            <a:r>
              <a:rPr lang="en-US" dirty="0"/>
              <a:t>Wholesale CBDC: Digital reserve accounts for Private banks at CB</a:t>
            </a:r>
          </a:p>
          <a:p>
            <a:pPr lvl="2"/>
            <a:r>
              <a:rPr lang="en-US" dirty="0"/>
              <a:t>We already have digital wholesale system: Fed wire, government securities</a:t>
            </a:r>
          </a:p>
          <a:p>
            <a:pPr lvl="1"/>
            <a:r>
              <a:rPr lang="en-US" dirty="0"/>
              <a:t>Private banks issue public digital accounts backed by their CBDC accounts</a:t>
            </a:r>
          </a:p>
          <a:p>
            <a:pPr lvl="2"/>
            <a:r>
              <a:rPr lang="en-US" dirty="0"/>
              <a:t>Do not need blockchain technology to do this – equivalent to 100% banking proposal</a:t>
            </a:r>
          </a:p>
          <a:p>
            <a:r>
              <a:rPr lang="en-US" dirty="0"/>
              <a:t>Retail : CBDC </a:t>
            </a:r>
          </a:p>
          <a:p>
            <a:pPr lvl="1"/>
            <a:r>
              <a:rPr lang="en-US" dirty="0"/>
              <a:t>Private clients hold accounts at central banks – automatic domestic clearing</a:t>
            </a:r>
          </a:p>
          <a:p>
            <a:pPr lvl="1"/>
            <a:r>
              <a:rPr lang="en-US" dirty="0"/>
              <a:t>Central banks link international payments - automatic global netting</a:t>
            </a:r>
          </a:p>
          <a:p>
            <a:pPr lvl="1"/>
            <a:r>
              <a:rPr lang="en-US" dirty="0"/>
              <a:t>Do we still need central banks?</a:t>
            </a:r>
          </a:p>
          <a:p>
            <a:pPr lvl="2"/>
            <a:r>
              <a:rPr lang="en-US" dirty="0"/>
              <a:t>If CBDC replace private bank liabilities no need for Central Banks’ prudential regulation and reserving – bank runs no longer exist</a:t>
            </a:r>
          </a:p>
          <a:p>
            <a:pPr lvl="2"/>
            <a:r>
              <a:rPr lang="en-US" dirty="0"/>
              <a:t>Issue of Digital cash could be done by National Treasury/Finance Ministry</a:t>
            </a:r>
          </a:p>
          <a:p>
            <a:pPr lvl="2"/>
            <a:r>
              <a:rPr lang="en-US" dirty="0"/>
              <a:t>They all hold clearing accounts with the Clearing Union</a:t>
            </a:r>
          </a:p>
          <a:p>
            <a:r>
              <a:rPr lang="en-US" dirty="0"/>
              <a:t>Do we have the bandwidth?</a:t>
            </a:r>
          </a:p>
          <a:p>
            <a:r>
              <a:rPr lang="en-US" dirty="0"/>
              <a:t>Who Decides on the Directed lending of the Investment Pool? COP?</a:t>
            </a:r>
          </a:p>
          <a:p>
            <a:pPr lvl="3"/>
            <a:endParaRPr lang="en-US" dirty="0"/>
          </a:p>
        </p:txBody>
      </p:sp>
    </p:spTree>
    <p:extLst>
      <p:ext uri="{BB962C8B-B14F-4D97-AF65-F5344CB8AC3E}">
        <p14:creationId xmlns:p14="http://schemas.microsoft.com/office/powerpoint/2010/main" val="2328275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D5E8-67FB-CA2B-6753-67849A6AF15F}"/>
              </a:ext>
            </a:extLst>
          </p:cNvPr>
          <p:cNvSpPr>
            <a:spLocks noGrp="1"/>
          </p:cNvSpPr>
          <p:nvPr>
            <p:ph type="title"/>
          </p:nvPr>
        </p:nvSpPr>
        <p:spPr>
          <a:xfrm>
            <a:off x="838200" y="681038"/>
            <a:ext cx="10515600" cy="1325563"/>
          </a:xfrm>
        </p:spPr>
        <p:txBody>
          <a:bodyPr/>
          <a:lstStyle/>
          <a:p>
            <a:r>
              <a:rPr lang="en-US" dirty="0"/>
              <a:t>                               </a:t>
            </a:r>
            <a:r>
              <a:rPr lang="en-US" sz="4800" dirty="0"/>
              <a:t>Thank You</a:t>
            </a:r>
          </a:p>
        </p:txBody>
      </p:sp>
      <p:sp>
        <p:nvSpPr>
          <p:cNvPr id="3" name="Content Placeholder 2">
            <a:extLst>
              <a:ext uri="{FF2B5EF4-FFF2-40B4-BE49-F238E27FC236}">
                <a16:creationId xmlns:a16="http://schemas.microsoft.com/office/drawing/2014/main" id="{2CE1DF59-777E-58E5-B243-8185AF884FCE}"/>
              </a:ext>
            </a:extLst>
          </p:cNvPr>
          <p:cNvSpPr>
            <a:spLocks noGrp="1"/>
          </p:cNvSpPr>
          <p:nvPr>
            <p:ph idx="1"/>
          </p:nvPr>
        </p:nvSpPr>
        <p:spPr>
          <a:xfrm>
            <a:off x="934720" y="4226559"/>
            <a:ext cx="10419080" cy="1950403"/>
          </a:xfrm>
        </p:spPr>
        <p:txBody>
          <a:bodyPr>
            <a:normAutofit fontScale="55000" lnSpcReduction="20000"/>
          </a:bodyPr>
          <a:lstStyle/>
          <a:p>
            <a:pPr marL="1828800" lvl="4" indent="0">
              <a:buNone/>
            </a:pPr>
            <a:endParaRPr lang="en-US" sz="6000" dirty="0"/>
          </a:p>
          <a:p>
            <a:pPr marL="1828800" lvl="4" indent="0">
              <a:buNone/>
            </a:pPr>
            <a:endParaRPr lang="en-US" sz="6000" dirty="0"/>
          </a:p>
          <a:p>
            <a:pPr marL="1828800" lvl="4" indent="0">
              <a:buNone/>
            </a:pPr>
            <a:endParaRPr lang="en-US" sz="6000" dirty="0"/>
          </a:p>
          <a:p>
            <a:pPr marL="1828800" lvl="4" indent="0">
              <a:buNone/>
            </a:pPr>
            <a:r>
              <a:rPr lang="en-US" sz="6000" dirty="0"/>
              <a:t>	</a:t>
            </a:r>
            <a:r>
              <a:rPr lang="en-US" sz="8600" dirty="0"/>
              <a:t>jankregel.org</a:t>
            </a:r>
          </a:p>
        </p:txBody>
      </p:sp>
      <p:pic>
        <p:nvPicPr>
          <p:cNvPr id="6" name="Picture 5">
            <a:extLst>
              <a:ext uri="{FF2B5EF4-FFF2-40B4-BE49-F238E27FC236}">
                <a16:creationId xmlns:a16="http://schemas.microsoft.com/office/drawing/2014/main" id="{DC1E36AD-1EC7-FFED-8EB2-0EFA9FFC5F8A}"/>
              </a:ext>
            </a:extLst>
          </p:cNvPr>
          <p:cNvPicPr>
            <a:picLocks noChangeAspect="1"/>
          </p:cNvPicPr>
          <p:nvPr/>
        </p:nvPicPr>
        <p:blipFill>
          <a:blip r:embed="rId2"/>
          <a:stretch>
            <a:fillRect/>
          </a:stretch>
        </p:blipFill>
        <p:spPr>
          <a:xfrm>
            <a:off x="3648075" y="2333625"/>
            <a:ext cx="4895850" cy="2190750"/>
          </a:xfrm>
          <a:prstGeom prst="rect">
            <a:avLst/>
          </a:prstGeom>
        </p:spPr>
      </p:pic>
    </p:spTree>
    <p:extLst>
      <p:ext uri="{BB962C8B-B14F-4D97-AF65-F5344CB8AC3E}">
        <p14:creationId xmlns:p14="http://schemas.microsoft.com/office/powerpoint/2010/main" val="414375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7FC4-B40B-6141-A283-46541834BCAD}"/>
              </a:ext>
            </a:extLst>
          </p:cNvPr>
          <p:cNvSpPr>
            <a:spLocks noGrp="1"/>
          </p:cNvSpPr>
          <p:nvPr>
            <p:ph type="title"/>
          </p:nvPr>
        </p:nvSpPr>
        <p:spPr>
          <a:xfrm>
            <a:off x="405517" y="166977"/>
            <a:ext cx="10948283" cy="715618"/>
          </a:xfrm>
        </p:spPr>
        <p:txBody>
          <a:bodyPr>
            <a:normAutofit fontScale="90000"/>
          </a:bodyPr>
          <a:lstStyle/>
          <a:p>
            <a:br>
              <a:rPr lang="en-US" b="1" i="1" u="sng" spc="-10" dirty="0">
                <a:latin typeface="Calibri" panose="020F0502020204030204" pitchFamily="34" charset="0"/>
                <a:ea typeface="Calibri" panose="020F0502020204030204" pitchFamily="34" charset="0"/>
              </a:rPr>
            </a:br>
            <a:r>
              <a:rPr lang="en-US" sz="3300" b="1" i="1" u="sng" spc="-10" dirty="0">
                <a:latin typeface="Calibri" panose="020F0502020204030204" pitchFamily="34" charset="0"/>
                <a:ea typeface="Calibri" panose="020F0502020204030204" pitchFamily="34" charset="0"/>
              </a:rPr>
              <a:t>Point 1</a:t>
            </a:r>
            <a:r>
              <a:rPr lang="en-US" sz="3300" spc="-10" dirty="0">
                <a:latin typeface="Calibri" panose="020F0502020204030204" pitchFamily="34" charset="0"/>
                <a:ea typeface="Calibri" panose="020F0502020204030204" pitchFamily="34" charset="0"/>
              </a:rPr>
              <a:t>: </a:t>
            </a:r>
            <a:r>
              <a:rPr lang="en-US" sz="3300" b="1" spc="-10" dirty="0">
                <a:latin typeface="Calibri" panose="020F0502020204030204" pitchFamily="34" charset="0"/>
                <a:ea typeface="Calibri" panose="020F0502020204030204" pitchFamily="34" charset="0"/>
              </a:rPr>
              <a:t>Money is a notional Unit of Account: It is not a commodity!</a:t>
            </a:r>
            <a:br>
              <a:rPr lang="en-US" sz="3300" b="1" spc="-10" dirty="0">
                <a:latin typeface="Calibri" panose="020F0502020204030204" pitchFamily="34" charset="0"/>
                <a:ea typeface="Calibri" panose="020F0502020204030204" pitchFamily="34" charset="0"/>
              </a:rPr>
            </a:br>
            <a:endParaRPr lang="en-US" sz="3300" b="1" dirty="0"/>
          </a:p>
        </p:txBody>
      </p:sp>
      <p:sp>
        <p:nvSpPr>
          <p:cNvPr id="3" name="Content Placeholder 2">
            <a:extLst>
              <a:ext uri="{FF2B5EF4-FFF2-40B4-BE49-F238E27FC236}">
                <a16:creationId xmlns:a16="http://schemas.microsoft.com/office/drawing/2014/main" id="{6E2A227D-FDBD-B163-B0A7-240390A499CB}"/>
              </a:ext>
            </a:extLst>
          </p:cNvPr>
          <p:cNvSpPr>
            <a:spLocks noGrp="1"/>
          </p:cNvSpPr>
          <p:nvPr>
            <p:ph idx="1"/>
          </p:nvPr>
        </p:nvSpPr>
        <p:spPr>
          <a:xfrm>
            <a:off x="286247" y="1232452"/>
            <a:ext cx="11243144" cy="5975407"/>
          </a:xfrm>
        </p:spPr>
        <p:txBody>
          <a:bodyPr>
            <a:normAutofit/>
          </a:bodyPr>
          <a:lstStyle/>
          <a:p>
            <a:pPr marL="0" marR="0" indent="0" algn="just">
              <a:lnSpc>
                <a:spcPct val="106000"/>
              </a:lnSpc>
              <a:spcBef>
                <a:spcPts val="0"/>
              </a:spcBef>
              <a:spcAft>
                <a:spcPts val="800"/>
              </a:spcAft>
              <a:buNone/>
            </a:pPr>
            <a:r>
              <a:rPr lang="en-US" sz="2000" b="1" dirty="0"/>
              <a:t>Luigi Einaudi</a:t>
            </a:r>
            <a:r>
              <a:rPr lang="en-US" sz="2000" dirty="0"/>
              <a:t> called it “Imaginary” money-- </a:t>
            </a:r>
            <a:r>
              <a:rPr lang="en-GB" sz="2000" dirty="0">
                <a:latin typeface="Calibri" panose="020F0502020204030204" pitchFamily="34" charset="0"/>
                <a:ea typeface="Calibri" panose="020F0502020204030204" pitchFamily="34" charset="0"/>
                <a:cs typeface="Calibri" panose="020F0502020204030204" pitchFamily="34" charset="0"/>
              </a:rPr>
              <a:t>He n</a:t>
            </a:r>
            <a:r>
              <a:rPr lang="en-GB" sz="2000" dirty="0">
                <a:effectLst/>
                <a:latin typeface="Calibri" panose="020F0502020204030204" pitchFamily="34" charset="0"/>
                <a:ea typeface="Calibri" panose="020F0502020204030204" pitchFamily="34" charset="0"/>
                <a:cs typeface="Calibri" panose="020F0502020204030204" pitchFamily="34" charset="0"/>
              </a:rPr>
              <a:t>oted that medieval monetary systems were based on purely notional or “imaginary” units of account that did not reflect any historical existent “real” metal coin or physical commodity money: </a:t>
            </a:r>
          </a:p>
          <a:p>
            <a:pPr marL="457200" lvl="1" algn="just">
              <a:lnSpc>
                <a:spcPct val="106000"/>
              </a:lnSpc>
              <a:spcBef>
                <a:spcPts val="0"/>
              </a:spcBef>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“The imaginary or account money, the libra or livre or lira of old, was … even more abstract than a paper note, an image, or mirror, reflecting money; it was a mere “ratio". The price of a good is, indeed, not a material thing. … it is an abstract ratio. …  The device of imaginary or account money came gradually to be adopted all over Europe between the ninth and eighteenth century as a convenient way of stating that the price of merchandise is a ratio between a given quantity of that article of merchandise in a given quantity of another.”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Einaudi, Luigi (1937). “The Medieval Practice of Managed Currency.” In A. D. Gayer (ed.),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The Lessons of Monetary Experience</a:t>
            </a:r>
            <a:r>
              <a:rPr lang="en-GB" sz="1200" dirty="0">
                <a:effectLst/>
                <a:latin typeface="Calibri" panose="020F0502020204030204" pitchFamily="34" charset="0"/>
                <a:ea typeface="Calibri" panose="020F0502020204030204" pitchFamily="34" charset="0"/>
                <a:cs typeface="Times New Roman" panose="02020603050405020304" pitchFamily="18" charset="0"/>
              </a:rPr>
              <a:t>. New York: Rinehart.</a:t>
            </a:r>
          </a:p>
          <a:p>
            <a:r>
              <a:rPr lang="en-US" sz="2000" b="1" dirty="0"/>
              <a:t>Keynes</a:t>
            </a:r>
            <a:r>
              <a:rPr lang="en-US" sz="2000" dirty="0"/>
              <a:t>: “Now for most important social and economic purposes what matters is the money-of-account; for it is the money of account which is the subject of contract and of customary obligation.” (Keynes: CW: 252-3, Vol XXVIII)</a:t>
            </a:r>
          </a:p>
          <a:p>
            <a:r>
              <a:rPr lang="en-US" sz="2000" b="1" dirty="0"/>
              <a:t>Schumpeter</a:t>
            </a:r>
            <a:r>
              <a:rPr lang="en-US" sz="2000" dirty="0"/>
              <a:t>: “In this method of obtaining a – basically random – unit of account as well as of entitlement, lies, as we shall see, the core of the institution of money of the profit economy,”  (</a:t>
            </a:r>
            <a:r>
              <a:rPr lang="en-US" sz="2000" i="1" dirty="0"/>
              <a:t>Treatise on Money</a:t>
            </a:r>
            <a:r>
              <a:rPr lang="en-US" sz="2000" dirty="0"/>
              <a:t>: 109)</a:t>
            </a:r>
          </a:p>
          <a:p>
            <a:endParaRPr lang="en-US" sz="2000" dirty="0"/>
          </a:p>
          <a:p>
            <a:pPr lvl="1"/>
            <a:endParaRPr lang="en-US" sz="1400" spc="-10" dirty="0">
              <a:effectLst/>
              <a:latin typeface="Calibri" panose="020F0502020204030204" pitchFamily="34" charset="0"/>
              <a:ea typeface="Calibri" panose="020F0502020204030204" pitchFamily="34" charset="0"/>
            </a:endParaRPr>
          </a:p>
          <a:p>
            <a:pPr marL="0" marR="0" algn="just">
              <a:lnSpc>
                <a:spcPct val="106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951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EF81-E241-405D-9742-251B28ACFA98}"/>
              </a:ext>
            </a:extLst>
          </p:cNvPr>
          <p:cNvSpPr>
            <a:spLocks noGrp="1"/>
          </p:cNvSpPr>
          <p:nvPr>
            <p:ph type="title"/>
          </p:nvPr>
        </p:nvSpPr>
        <p:spPr>
          <a:xfrm>
            <a:off x="174930" y="481055"/>
            <a:ext cx="11465780" cy="867327"/>
          </a:xfrm>
        </p:spPr>
        <p:txBody>
          <a:bodyPr>
            <a:normAutofit/>
          </a:bodyPr>
          <a:lstStyle/>
          <a:p>
            <a:r>
              <a:rPr lang="en-US" sz="2800" b="1" i="1" u="sng" dirty="0"/>
              <a:t>Point 2</a:t>
            </a:r>
            <a:r>
              <a:rPr lang="en-US" sz="2800" b="1" dirty="0"/>
              <a:t>: Money is the Netting of Debits and Credits: Clearing Houses</a:t>
            </a:r>
          </a:p>
        </p:txBody>
      </p:sp>
      <p:sp>
        <p:nvSpPr>
          <p:cNvPr id="3" name="Text Placeholder 2">
            <a:extLst>
              <a:ext uri="{FF2B5EF4-FFF2-40B4-BE49-F238E27FC236}">
                <a16:creationId xmlns:a16="http://schemas.microsoft.com/office/drawing/2014/main" id="{2A7DBED3-42BD-4FD3-8AD2-888EC0EA2076}"/>
              </a:ext>
            </a:extLst>
          </p:cNvPr>
          <p:cNvSpPr>
            <a:spLocks noGrp="1"/>
          </p:cNvSpPr>
          <p:nvPr>
            <p:ph type="body" idx="1"/>
          </p:nvPr>
        </p:nvSpPr>
        <p:spPr>
          <a:xfrm>
            <a:off x="493059" y="1447135"/>
            <a:ext cx="11232776" cy="5550013"/>
          </a:xfrm>
        </p:spPr>
        <p:txBody>
          <a:bodyPr>
            <a:normAutofit fontScale="92500" lnSpcReduction="20000"/>
          </a:bodyPr>
          <a:lstStyle/>
          <a:p>
            <a:r>
              <a:rPr lang="en-US" b="1" dirty="0"/>
              <a:t>Colwell:</a:t>
            </a:r>
            <a:r>
              <a:rPr lang="en-US" dirty="0"/>
              <a:t> </a:t>
            </a:r>
          </a:p>
          <a:p>
            <a:pPr lvl="1"/>
            <a:r>
              <a:rPr lang="en-US" dirty="0"/>
              <a:t>Banking is “a system by which men apply their credits to the extinguishment of their debts. … This is in direct contrast with the cash or money system, in which every article is either paid for in the precious metals at the time of delivery, or at some time afterwards. These two systems work side by side.” </a:t>
            </a:r>
            <a:r>
              <a:rPr lang="en-US" sz="1500" dirty="0"/>
              <a:t>(</a:t>
            </a:r>
            <a:r>
              <a:rPr lang="en-US" sz="1500" i="1" dirty="0"/>
              <a:t>The Ways and Means of Payment</a:t>
            </a:r>
            <a:r>
              <a:rPr lang="en-US" sz="1500" dirty="0"/>
              <a:t>, 1859: 188–89)</a:t>
            </a:r>
          </a:p>
          <a:p>
            <a:r>
              <a:rPr lang="en-US" b="1" dirty="0"/>
              <a:t>Schumpeter: </a:t>
            </a:r>
          </a:p>
          <a:p>
            <a:pPr lvl="1"/>
            <a:r>
              <a:rPr lang="en-US" sz="2200" dirty="0"/>
              <a:t>“But logically, it is by no means clear that the most useful method is to start from the coin — … It may be more useful to … look upon capitalist finance as a clearing system that cancels claims and debt and carries forward the differences—so that ‘money’ payments come in only as a special case without any particularly fundamental importance.” </a:t>
            </a:r>
            <a:r>
              <a:rPr lang="en-US" sz="1600" dirty="0"/>
              <a:t>(</a:t>
            </a:r>
            <a:r>
              <a:rPr lang="en-US" sz="1600" i="1" dirty="0"/>
              <a:t>History of Economic Analysis</a:t>
            </a:r>
            <a:r>
              <a:rPr lang="en-US" sz="1600" dirty="0"/>
              <a:t>, 717)</a:t>
            </a:r>
          </a:p>
          <a:p>
            <a:r>
              <a:rPr lang="en-US" b="1" dirty="0"/>
              <a:t>Mitchell Innes:</a:t>
            </a:r>
          </a:p>
          <a:p>
            <a:pPr lvl="1"/>
            <a:r>
              <a:rPr lang="en-US" sz="2200" dirty="0"/>
              <a:t>“Banks are the clearing house of commerce.”</a:t>
            </a:r>
          </a:p>
          <a:p>
            <a:r>
              <a:rPr lang="en-US" b="1" dirty="0"/>
              <a:t>Hartley Withers: Loans make Deposits</a:t>
            </a:r>
          </a:p>
          <a:p>
            <a:pPr lvl="1"/>
            <a:r>
              <a:rPr lang="en-US" dirty="0"/>
              <a:t> “[m]ost of the money that is stored by the community in the banks consists of book-keeping credits lent to it by its bankers. It is usually supposed that bankers take money from one set of customers and then lend it to other customers; but in most cases the money taken by one bank has been lent by itself or another bank,” and that “the greater part of the banks’ deposits consist, not of cash paid in, but of credits borrowed. For every loan makes a deposit.” </a:t>
            </a:r>
            <a:r>
              <a:rPr lang="en-US" sz="1700" dirty="0"/>
              <a:t>( 1906,46, 51)</a:t>
            </a:r>
          </a:p>
          <a:p>
            <a:pPr lvl="1"/>
            <a:endParaRPr lang="en-US" sz="2200" dirty="0"/>
          </a:p>
          <a:p>
            <a:pPr lvl="1"/>
            <a:endParaRPr lang="en-US" sz="2200" dirty="0"/>
          </a:p>
          <a:p>
            <a:endParaRPr lang="en-US" dirty="0"/>
          </a:p>
        </p:txBody>
      </p:sp>
    </p:spTree>
    <p:extLst>
      <p:ext uri="{BB962C8B-B14F-4D97-AF65-F5344CB8AC3E}">
        <p14:creationId xmlns:p14="http://schemas.microsoft.com/office/powerpoint/2010/main" val="217530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52E730-48EF-1894-A1AC-A72BE8565018}"/>
              </a:ext>
            </a:extLst>
          </p:cNvPr>
          <p:cNvSpPr txBox="1"/>
          <p:nvPr/>
        </p:nvSpPr>
        <p:spPr>
          <a:xfrm>
            <a:off x="248478" y="0"/>
            <a:ext cx="11529391" cy="815608"/>
          </a:xfrm>
          <a:prstGeom prst="rect">
            <a:avLst/>
          </a:prstGeom>
          <a:noFill/>
        </p:spPr>
        <p:txBody>
          <a:bodyPr wrap="square">
            <a:spAutoFit/>
          </a:bodyPr>
          <a:lstStyle/>
          <a:p>
            <a:pPr marL="63500" marR="88900">
              <a:spcBef>
                <a:spcPts val="630"/>
              </a:spcBef>
              <a:spcAft>
                <a:spcPts val="0"/>
              </a:spcAft>
            </a:pPr>
            <a:endParaRPr lang="en-US" sz="1800" dirty="0">
              <a:effectLst/>
              <a:latin typeface="Calibri" panose="020F0502020204030204" pitchFamily="34" charset="0"/>
              <a:ea typeface="Calibri" panose="020F0502020204030204" pitchFamily="34" charset="0"/>
            </a:endParaRPr>
          </a:p>
          <a:p>
            <a:pPr marL="63500" marR="88900">
              <a:spcBef>
                <a:spcPts val="630"/>
              </a:spcBef>
              <a:spcAft>
                <a:spcPts val="0"/>
              </a:spcAft>
            </a:pPr>
            <a:endParaRPr lang="en-US" sz="2400" dirty="0">
              <a:effectLst/>
              <a:latin typeface="Calibri" panose="020F0502020204030204" pitchFamily="34" charset="0"/>
              <a:ea typeface="Calibri" panose="020F0502020204030204" pitchFamily="34" charset="0"/>
            </a:endParaRPr>
          </a:p>
        </p:txBody>
      </p:sp>
      <p:sp>
        <p:nvSpPr>
          <p:cNvPr id="4" name="Title 3">
            <a:extLst>
              <a:ext uri="{FF2B5EF4-FFF2-40B4-BE49-F238E27FC236}">
                <a16:creationId xmlns:a16="http://schemas.microsoft.com/office/drawing/2014/main" id="{B978150A-14B0-64B0-53B4-7563468B19D8}"/>
              </a:ext>
            </a:extLst>
          </p:cNvPr>
          <p:cNvSpPr>
            <a:spLocks noGrp="1"/>
          </p:cNvSpPr>
          <p:nvPr>
            <p:ph type="title"/>
          </p:nvPr>
        </p:nvSpPr>
        <p:spPr>
          <a:xfrm>
            <a:off x="487017" y="147063"/>
            <a:ext cx="10939669" cy="668545"/>
          </a:xfrm>
        </p:spPr>
        <p:txBody>
          <a:bodyPr>
            <a:normAutofit/>
          </a:bodyPr>
          <a:lstStyle/>
          <a:p>
            <a:r>
              <a:rPr lang="en-US" sz="3200" dirty="0"/>
              <a:t>All monetary economists knew this</a:t>
            </a:r>
          </a:p>
        </p:txBody>
      </p:sp>
      <p:sp>
        <p:nvSpPr>
          <p:cNvPr id="5" name="Content Placeholder 4">
            <a:extLst>
              <a:ext uri="{FF2B5EF4-FFF2-40B4-BE49-F238E27FC236}">
                <a16:creationId xmlns:a16="http://schemas.microsoft.com/office/drawing/2014/main" id="{B443E0FD-3D1C-F65A-1966-57C190C88290}"/>
              </a:ext>
            </a:extLst>
          </p:cNvPr>
          <p:cNvSpPr>
            <a:spLocks noGrp="1"/>
          </p:cNvSpPr>
          <p:nvPr>
            <p:ph idx="1"/>
          </p:nvPr>
        </p:nvSpPr>
        <p:spPr>
          <a:xfrm>
            <a:off x="337931" y="815608"/>
            <a:ext cx="11161644" cy="5853549"/>
          </a:xfrm>
        </p:spPr>
        <p:txBody>
          <a:bodyPr>
            <a:normAutofit fontScale="77500" lnSpcReduction="20000"/>
          </a:bodyPr>
          <a:lstStyle/>
          <a:p>
            <a:pPr marL="63500" marR="0">
              <a:lnSpc>
                <a:spcPct val="107000"/>
              </a:lnSpc>
              <a:spcBef>
                <a:spcPts val="210"/>
              </a:spcBef>
              <a:spcAft>
                <a:spcPts val="0"/>
              </a:spcAft>
            </a:pPr>
            <a:r>
              <a:rPr lang="en-US" sz="3400" b="1" u="sng" dirty="0">
                <a:effectLst/>
                <a:latin typeface="Calibri" panose="020F0502020204030204" pitchFamily="34" charset="0"/>
                <a:ea typeface="Calibri" panose="020F0502020204030204" pitchFamily="34" charset="0"/>
              </a:rPr>
              <a:t>Classical Economists: </a:t>
            </a:r>
          </a:p>
          <a:p>
            <a:pPr marL="63500" marR="0">
              <a:lnSpc>
                <a:spcPct val="107000"/>
              </a:lnSpc>
              <a:spcBef>
                <a:spcPts val="210"/>
              </a:spcBef>
              <a:spcAft>
                <a:spcPts val="0"/>
              </a:spcAft>
            </a:pPr>
            <a:r>
              <a:rPr lang="en-US" sz="2800" b="1" dirty="0">
                <a:effectLst/>
                <a:latin typeface="Calibri" panose="020F0502020204030204" pitchFamily="34" charset="0"/>
                <a:ea typeface="Calibri" panose="020F0502020204030204" pitchFamily="34" charset="0"/>
              </a:rPr>
              <a:t>Smith</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(1776):</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“Buying</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and</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selling</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upon</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credit, and the different dealers compensating their credits with one another, … will supply {physical money} with less</a:t>
            </a:r>
            <a:r>
              <a:rPr lang="en-US" sz="2800" spc="-2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inconveniency”</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than</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barter.</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t>
            </a:r>
            <a:r>
              <a:rPr lang="en-US" sz="2800" spc="-15" dirty="0">
                <a:effectLst/>
                <a:latin typeface="Calibri" panose="020F0502020204030204" pitchFamily="34" charset="0"/>
                <a:ea typeface="Calibri" panose="020F0502020204030204" pitchFamily="34" charset="0"/>
              </a:rPr>
              <a:t> </a:t>
            </a:r>
          </a:p>
          <a:p>
            <a:pPr marL="63500" marR="88900">
              <a:spcBef>
                <a:spcPts val="630"/>
              </a:spcBef>
              <a:spcAft>
                <a:spcPts val="0"/>
              </a:spcAft>
            </a:pPr>
            <a:r>
              <a:rPr lang="en-US" sz="2800" b="1" dirty="0">
                <a:effectLst/>
                <a:latin typeface="Calibri" panose="020F0502020204030204" pitchFamily="34" charset="0"/>
                <a:ea typeface="Calibri" panose="020F0502020204030204" pitchFamily="34" charset="0"/>
              </a:rPr>
              <a:t>Ricardo</a:t>
            </a:r>
            <a:r>
              <a:rPr lang="en-US" sz="2800" spc="20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(1816):</a:t>
            </a:r>
            <a:r>
              <a:rPr lang="en-US" sz="2800" spc="20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instead</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gold</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being</a:t>
            </a:r>
            <a:r>
              <a:rPr lang="en-US" sz="2800" spc="-3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used</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in</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exchange</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“money is merely written off one account and added to another”; so payments may be “effected without the intervention</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either</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bank</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notes</a:t>
            </a:r>
            <a:r>
              <a:rPr lang="en-US" sz="2800" spc="-2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or</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money.” </a:t>
            </a:r>
          </a:p>
          <a:p>
            <a:pPr marL="63500" marR="88900">
              <a:spcBef>
                <a:spcPts val="630"/>
              </a:spcBef>
              <a:spcAft>
                <a:spcPts val="0"/>
              </a:spcAft>
            </a:pPr>
            <a:r>
              <a:rPr lang="en-US" sz="3400" b="1" u="sng" dirty="0">
                <a:effectLst/>
                <a:latin typeface="Calibri" panose="020F0502020204030204" pitchFamily="34" charset="0"/>
                <a:ea typeface="Calibri" panose="020F0502020204030204" pitchFamily="34" charset="0"/>
              </a:rPr>
              <a:t>NeoClassical </a:t>
            </a:r>
            <a:r>
              <a:rPr lang="en-US" sz="3400" b="1" u="sng" spc="-20" dirty="0">
                <a:latin typeface="Calibri" panose="020F0502020204030204" pitchFamily="34" charset="0"/>
                <a:ea typeface="Calibri" panose="020F0502020204030204" pitchFamily="34" charset="0"/>
              </a:rPr>
              <a:t>T</a:t>
            </a:r>
            <a:r>
              <a:rPr lang="en-US" sz="3400" b="1" u="sng" dirty="0">
                <a:effectLst/>
                <a:latin typeface="Calibri" panose="020F0502020204030204" pitchFamily="34" charset="0"/>
                <a:ea typeface="Calibri" panose="020F0502020204030204" pitchFamily="34" charset="0"/>
              </a:rPr>
              <a:t>heorists:</a:t>
            </a:r>
            <a:r>
              <a:rPr lang="en-US" sz="3400" b="1" u="sng" spc="-20" dirty="0">
                <a:effectLst/>
                <a:latin typeface="Calibri" panose="020F0502020204030204" pitchFamily="34" charset="0"/>
                <a:ea typeface="Calibri" panose="020F0502020204030204" pitchFamily="34" charset="0"/>
              </a:rPr>
              <a:t> </a:t>
            </a:r>
          </a:p>
          <a:p>
            <a:pPr marL="63500" marR="88900">
              <a:spcBef>
                <a:spcPts val="630"/>
              </a:spcBef>
              <a:spcAft>
                <a:spcPts val="0"/>
              </a:spcAft>
            </a:pPr>
            <a:r>
              <a:rPr lang="en-US" sz="2800" b="1" spc="-20" dirty="0">
                <a:effectLst/>
                <a:latin typeface="Calibri" panose="020F0502020204030204" pitchFamily="34" charset="0"/>
                <a:ea typeface="Calibri" panose="020F0502020204030204" pitchFamily="34" charset="0"/>
              </a:rPr>
              <a:t>Jevons:</a:t>
            </a:r>
            <a:r>
              <a:rPr lang="en-US" sz="2800" spc="-20" dirty="0">
                <a:effectLst/>
                <a:latin typeface="Calibri" panose="020F0502020204030204" pitchFamily="34" charset="0"/>
                <a:ea typeface="Calibri" panose="020F0502020204030204" pitchFamily="34" charset="0"/>
              </a:rPr>
              <a:t> </a:t>
            </a:r>
            <a:r>
              <a:rPr lang="en-GB" sz="2800" dirty="0">
                <a:effectLst/>
                <a:latin typeface="Calibri" panose="020F0502020204030204" pitchFamily="34" charset="0"/>
                <a:ea typeface="Calibri" panose="020F0502020204030204" pitchFamily="34" charset="0"/>
              </a:rPr>
              <a:t>“a far more potent source of economy is what we may call the Cheque and Clearing System, whereby debts are, not so much paid, as balanced off against each other. The germ of the method is to be found in the ordinary practice of book credit.”</a:t>
            </a:r>
            <a:endParaRPr lang="en-US" sz="2800" spc="-20" dirty="0">
              <a:effectLst/>
              <a:latin typeface="Calibri" panose="020F0502020204030204" pitchFamily="34" charset="0"/>
              <a:ea typeface="Calibri" panose="020F0502020204030204" pitchFamily="34" charset="0"/>
            </a:endParaRPr>
          </a:p>
          <a:p>
            <a:pPr marL="63500" marR="88900">
              <a:spcBef>
                <a:spcPts val="630"/>
              </a:spcBef>
              <a:spcAft>
                <a:spcPts val="0"/>
              </a:spcAft>
            </a:pPr>
            <a:r>
              <a:rPr lang="en-US" sz="2800" b="1" spc="-20" dirty="0">
                <a:effectLst/>
                <a:latin typeface="Calibri" panose="020F0502020204030204" pitchFamily="34" charset="0"/>
                <a:ea typeface="Calibri" panose="020F0502020204030204" pitchFamily="34" charset="0"/>
              </a:rPr>
              <a:t>Walras:</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“the</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idea</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settling</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certain number</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daily</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exchanges</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by</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means</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the</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following</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procedure.</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People</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who</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have a</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credit</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account</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at</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bank buy and sell commodities all day long to or from each other, just paying by means of receipts on their bank called cheques. Between 5.00 p.m. and 6.00 p.m. the bankers meet and compensate their clients’ debts and credits and each of them supplies in money only the surplus of cheques written over those he received, or obtains in money only the excess of the cheques he received over those he wrote. Purchases and sales are also</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made</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by</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credit,” e.g. </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t>
            </a:r>
            <a:r>
              <a:rPr lang="en-US" sz="2800" dirty="0">
                <a:effectLst/>
                <a:latin typeface="Aptos" panose="020B0004020202020204" pitchFamily="34" charset="0"/>
                <a:ea typeface="Aptos" panose="020B0004020202020204" pitchFamily="34" charset="0"/>
                <a:cs typeface="Times New Roman" panose="02020603050405020304" pitchFamily="18" charset="0"/>
              </a:rPr>
              <a:t>the compensation of cheques between banks, in </a:t>
            </a:r>
            <a:r>
              <a:rPr lang="en-US" sz="2800" i="1" dirty="0">
                <a:effectLst/>
                <a:latin typeface="Aptos" panose="020B0004020202020204" pitchFamily="34" charset="0"/>
                <a:ea typeface="Aptos" panose="020B0004020202020204" pitchFamily="34" charset="0"/>
                <a:cs typeface="Times New Roman" panose="02020603050405020304" pitchFamily="18" charset="0"/>
              </a:rPr>
              <a:t>clearing</a:t>
            </a:r>
            <a:r>
              <a:rPr lang="en-US" sz="2800" dirty="0">
                <a:effectLst/>
                <a:latin typeface="Aptos" panose="020B0004020202020204" pitchFamily="34" charset="0"/>
                <a:ea typeface="Aptos" panose="020B0004020202020204" pitchFamily="34" charset="0"/>
                <a:cs typeface="Times New Roman" panose="02020603050405020304" pitchFamily="18" charset="0"/>
              </a:rPr>
              <a:t> </a:t>
            </a:r>
            <a:r>
              <a:rPr lang="en-US" sz="2800" i="1" dirty="0">
                <a:effectLst/>
                <a:latin typeface="Aptos" panose="020B0004020202020204" pitchFamily="34" charset="0"/>
                <a:ea typeface="Aptos" panose="020B0004020202020204" pitchFamily="34" charset="0"/>
                <a:cs typeface="Times New Roman" panose="02020603050405020304" pitchFamily="18" charset="0"/>
              </a:rPr>
              <a:t>houses</a:t>
            </a:r>
            <a:r>
              <a:rPr lang="en-US" sz="2800" dirty="0">
                <a:effectLst/>
                <a:latin typeface="Aptos" panose="020B0004020202020204" pitchFamily="34" charset="0"/>
                <a:ea typeface="Aptos" panose="020B0004020202020204" pitchFamily="34" charset="0"/>
                <a:cs typeface="Times New Roman" panose="02020603050405020304" pitchFamily="18" charset="0"/>
              </a:rPr>
              <a:t>, has as a result that </a:t>
            </a:r>
            <a:r>
              <a:rPr lang="en-US" sz="2800" b="1" dirty="0">
                <a:effectLst/>
                <a:latin typeface="Aptos" panose="020B0004020202020204" pitchFamily="34" charset="0"/>
                <a:ea typeface="Aptos" panose="020B0004020202020204" pitchFamily="34" charset="0"/>
                <a:cs typeface="Times New Roman" panose="02020603050405020304" pitchFamily="18" charset="0"/>
              </a:rPr>
              <a:t>things take place as if all exchangers had the same bank,</a:t>
            </a:r>
            <a:r>
              <a:rPr lang="en-US" sz="2800" dirty="0">
                <a:effectLst/>
                <a:latin typeface="Aptos" panose="020B0004020202020204" pitchFamily="34" charset="0"/>
                <a:ea typeface="Aptos" panose="020B0004020202020204" pitchFamily="34" charset="0"/>
                <a:cs typeface="Times New Roman" panose="02020603050405020304" pitchFamily="18" charset="0"/>
              </a:rPr>
              <a:t> in the sense that, where a cheque is brought to the credit of one client and at the same time to the debit of another</a:t>
            </a:r>
            <a:r>
              <a:rPr lang="en-US" sz="2800" b="1" dirty="0">
                <a:effectLst/>
                <a:latin typeface="Aptos" panose="020B0004020202020204" pitchFamily="34" charset="0"/>
                <a:ea typeface="Aptos" panose="020B0004020202020204" pitchFamily="34" charset="0"/>
                <a:cs typeface="Times New Roman" panose="02020603050405020304" pitchFamily="18" charset="0"/>
              </a:rPr>
              <a:t>, its handing over does not bring  </a:t>
            </a:r>
            <a:r>
              <a:rPr lang="en-US" sz="2800" b="1" dirty="0">
                <a:effectLst/>
                <a:latin typeface="Times New Roman" panose="02020603050405020304" pitchFamily="18" charset="0"/>
                <a:ea typeface="Aptos" panose="020B0004020202020204" pitchFamily="34" charset="0"/>
              </a:rPr>
              <a:t>any</a:t>
            </a:r>
            <a:r>
              <a:rPr lang="en-US" sz="2800" b="1" spc="-65" dirty="0">
                <a:effectLst/>
                <a:latin typeface="Times New Roman" panose="02020603050405020304" pitchFamily="18" charset="0"/>
                <a:ea typeface="Aptos" panose="020B0004020202020204" pitchFamily="34" charset="0"/>
              </a:rPr>
              <a:t> </a:t>
            </a:r>
            <a:r>
              <a:rPr lang="en-US" sz="2800" b="1" dirty="0">
                <a:effectLst/>
                <a:latin typeface="Times New Roman" panose="02020603050405020304" pitchFamily="18" charset="0"/>
                <a:ea typeface="Aptos" panose="020B0004020202020204" pitchFamily="34" charset="0"/>
              </a:rPr>
              <a:t>transfer</a:t>
            </a:r>
            <a:r>
              <a:rPr lang="en-US" sz="2800" b="1" spc="5" dirty="0">
                <a:effectLst/>
                <a:latin typeface="Times New Roman" panose="02020603050405020304" pitchFamily="18" charset="0"/>
                <a:ea typeface="Aptos" panose="020B0004020202020204" pitchFamily="34" charset="0"/>
              </a:rPr>
              <a:t> </a:t>
            </a:r>
            <a:r>
              <a:rPr lang="en-US" sz="2800" b="1" dirty="0">
                <a:effectLst/>
                <a:latin typeface="Times New Roman" panose="02020603050405020304" pitchFamily="18" charset="0"/>
                <a:ea typeface="Aptos" panose="020B0004020202020204" pitchFamily="34" charset="0"/>
              </a:rPr>
              <a:t>of</a:t>
            </a:r>
            <a:r>
              <a:rPr lang="en-US" sz="2800" b="1" spc="20" dirty="0">
                <a:effectLst/>
                <a:latin typeface="Times New Roman" panose="02020603050405020304" pitchFamily="18" charset="0"/>
                <a:ea typeface="Aptos" panose="020B0004020202020204" pitchFamily="34" charset="0"/>
              </a:rPr>
              <a:t> </a:t>
            </a:r>
            <a:r>
              <a:rPr lang="en-US" sz="2800" b="1" dirty="0">
                <a:effectLst/>
                <a:latin typeface="Times New Roman" panose="02020603050405020304" pitchFamily="18" charset="0"/>
                <a:ea typeface="Aptos" panose="020B0004020202020204" pitchFamily="34" charset="0"/>
              </a:rPr>
              <a:t>money</a:t>
            </a:r>
            <a:r>
              <a:rPr lang="en-US" sz="2800" b="1" spc="20" dirty="0">
                <a:effectLst/>
                <a:latin typeface="Times New Roman" panose="02020603050405020304" pitchFamily="18" charset="0"/>
                <a:ea typeface="Aptos" panose="020B0004020202020204" pitchFamily="34" charset="0"/>
              </a:rPr>
              <a:t> </a:t>
            </a:r>
            <a:r>
              <a:rPr lang="en-US" sz="2800" b="1" dirty="0">
                <a:effectLst/>
                <a:latin typeface="Times New Roman" panose="02020603050405020304" pitchFamily="18" charset="0"/>
                <a:ea typeface="Aptos" panose="020B0004020202020204" pitchFamily="34" charset="0"/>
              </a:rPr>
              <a:t>with</a:t>
            </a:r>
            <a:r>
              <a:rPr lang="en-US" sz="2800" b="1" spc="20" dirty="0">
                <a:effectLst/>
                <a:latin typeface="Times New Roman" panose="02020603050405020304" pitchFamily="18" charset="0"/>
                <a:ea typeface="Aptos" panose="020B0004020202020204" pitchFamily="34" charset="0"/>
              </a:rPr>
              <a:t> </a:t>
            </a:r>
            <a:r>
              <a:rPr lang="en-US" sz="2800" b="1" dirty="0">
                <a:effectLst/>
                <a:latin typeface="Times New Roman" panose="02020603050405020304" pitchFamily="18" charset="0"/>
                <a:ea typeface="Aptos" panose="020B0004020202020204" pitchFamily="34" charset="0"/>
              </a:rPr>
              <a:t>it;</a:t>
            </a:r>
            <a:r>
              <a:rPr lang="en-US" sz="2800" b="1" spc="35" dirty="0">
                <a:effectLst/>
                <a:latin typeface="Times New Roman" panose="02020603050405020304" pitchFamily="18" charset="0"/>
                <a:ea typeface="Aptos" panose="020B0004020202020204" pitchFamily="34" charset="0"/>
              </a:rPr>
              <a:t> </a:t>
            </a: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93561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2C6F-3917-15B1-27D6-CC95D639E91E}"/>
              </a:ext>
            </a:extLst>
          </p:cNvPr>
          <p:cNvSpPr>
            <a:spLocks noGrp="1"/>
          </p:cNvSpPr>
          <p:nvPr>
            <p:ph type="title"/>
          </p:nvPr>
        </p:nvSpPr>
        <p:spPr>
          <a:xfrm>
            <a:off x="467139" y="365126"/>
            <a:ext cx="11158804" cy="767936"/>
          </a:xfrm>
        </p:spPr>
        <p:txBody>
          <a:bodyPr>
            <a:normAutofit/>
          </a:bodyPr>
          <a:lstStyle/>
          <a:p>
            <a:r>
              <a:rPr lang="en-US" sz="4000" dirty="0"/>
              <a:t>Keynes’s monetary theory</a:t>
            </a:r>
            <a:r>
              <a:rPr lang="en-US" dirty="0"/>
              <a:t>:</a:t>
            </a:r>
          </a:p>
        </p:txBody>
      </p:sp>
      <p:sp>
        <p:nvSpPr>
          <p:cNvPr id="3" name="Content Placeholder 2">
            <a:extLst>
              <a:ext uri="{FF2B5EF4-FFF2-40B4-BE49-F238E27FC236}">
                <a16:creationId xmlns:a16="http://schemas.microsoft.com/office/drawing/2014/main" id="{EBFD427F-70FD-0E80-058D-AD69A0A26DFC}"/>
              </a:ext>
            </a:extLst>
          </p:cNvPr>
          <p:cNvSpPr>
            <a:spLocks noGrp="1"/>
          </p:cNvSpPr>
          <p:nvPr>
            <p:ph idx="1"/>
          </p:nvPr>
        </p:nvSpPr>
        <p:spPr>
          <a:xfrm>
            <a:off x="467139" y="1212574"/>
            <a:ext cx="11431936" cy="5508860"/>
          </a:xfrm>
        </p:spPr>
        <p:txBody>
          <a:bodyPr>
            <a:normAutofit/>
          </a:bodyPr>
          <a:lstStyle/>
          <a:p>
            <a:r>
              <a:rPr lang="en-US" sz="2600" b="1" dirty="0">
                <a:effectLst/>
                <a:latin typeface="Calibri" panose="020F0502020204030204" pitchFamily="34" charset="0"/>
                <a:ea typeface="Calibri" panose="020F0502020204030204" pitchFamily="34" charset="0"/>
              </a:rPr>
              <a:t>Treatise on Money chapter 1 Paragraph 1</a:t>
            </a:r>
            <a:r>
              <a:rPr lang="en-US" sz="2600" dirty="0">
                <a:effectLst/>
                <a:latin typeface="Calibri" panose="020F0502020204030204" pitchFamily="34" charset="0"/>
                <a:ea typeface="Calibri" panose="020F0502020204030204" pitchFamily="34" charset="0"/>
              </a:rPr>
              <a:t>:</a:t>
            </a:r>
          </a:p>
          <a:p>
            <a:r>
              <a:rPr lang="en-US" sz="2400" b="1" dirty="0">
                <a:effectLst/>
                <a:latin typeface="Calibri" panose="020F0502020204030204" pitchFamily="34" charset="0"/>
                <a:ea typeface="Calibri" panose="020F0502020204030204" pitchFamily="34" charset="0"/>
              </a:rPr>
              <a:t>”Money-of-Account</a:t>
            </a:r>
            <a:r>
              <a:rPr lang="en-US" sz="2400" dirty="0">
                <a:effectLst/>
                <a:latin typeface="Calibri" panose="020F0502020204030204" pitchFamily="34" charset="0"/>
                <a:ea typeface="Calibri" panose="020F0502020204030204" pitchFamily="34" charset="0"/>
              </a:rPr>
              <a:t>,</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namely</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that</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in</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which Debts and Prices and General Purchasing Power are expressed, </a:t>
            </a:r>
            <a:r>
              <a:rPr lang="en-US" sz="2400" b="1" dirty="0">
                <a:effectLst/>
                <a:latin typeface="Calibri" panose="020F0502020204030204" pitchFamily="34" charset="0"/>
                <a:ea typeface="Calibri" panose="020F0502020204030204" pitchFamily="34" charset="0"/>
              </a:rPr>
              <a:t>is the primary concept of a Theory of Money</a:t>
            </a:r>
            <a:r>
              <a:rPr lang="en-US" sz="2400" dirty="0">
                <a:effectLst/>
                <a:latin typeface="Calibri" panose="020F0502020204030204" pitchFamily="34" charset="0"/>
                <a:ea typeface="Calibri" panose="020F0502020204030204" pitchFamily="34" charset="0"/>
              </a:rPr>
              <a:t>. A money of account comes into existence along with debts, which are contracts for deferred payment, and price lists, which are offers of contracts for sale or purchase. Such debts and price lists, whether they are recorded by word of mouth or by book entry on baked bricks or paper documents, can only be expressed in terms of a money of account. Money itself, namely that by delivery of which debt contracts and price contracts are discharged,</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and</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in</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the</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shape</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of</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which</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store</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of</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general</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purchasing</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power</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is</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held, derives its character from its relationship to the money of account, since the debts and prices must first have been expressed in terms of the latter.” </a:t>
            </a:r>
          </a:p>
          <a:p>
            <a:r>
              <a:rPr lang="en-US" sz="2400" dirty="0">
                <a:effectLst/>
                <a:latin typeface="Calibri" panose="020F0502020204030204" pitchFamily="34" charset="0"/>
                <a:ea typeface="Calibri" panose="020F0502020204030204" pitchFamily="34" charset="0"/>
              </a:rPr>
              <a:t>“the</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introduction</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of</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money</a:t>
            </a:r>
            <a:r>
              <a:rPr lang="en-US" sz="2400" spc="-3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of</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account</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gives rise to two derived categories—offers of contracts, contracts and acknowledgments</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of</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debt,</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which</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are</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in</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terms</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of</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it,</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and</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money</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proper,</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answering to it, delivery of which will discharge the contract or the debt.”</a:t>
            </a:r>
          </a:p>
          <a:p>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31713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68BC-FDB0-E796-1C64-5D43FFF0A6C1}"/>
              </a:ext>
            </a:extLst>
          </p:cNvPr>
          <p:cNvSpPr>
            <a:spLocks noGrp="1"/>
          </p:cNvSpPr>
          <p:nvPr>
            <p:ph type="title"/>
          </p:nvPr>
        </p:nvSpPr>
        <p:spPr>
          <a:xfrm>
            <a:off x="838200" y="365125"/>
            <a:ext cx="10515600" cy="803717"/>
          </a:xfrm>
        </p:spPr>
        <p:txBody>
          <a:bodyPr/>
          <a:lstStyle/>
          <a:p>
            <a:r>
              <a:rPr lang="en-US" dirty="0"/>
              <a:t>Keynes’s: “bank money”</a:t>
            </a:r>
          </a:p>
        </p:txBody>
      </p:sp>
      <p:sp>
        <p:nvSpPr>
          <p:cNvPr id="3" name="Content Placeholder 2">
            <a:extLst>
              <a:ext uri="{FF2B5EF4-FFF2-40B4-BE49-F238E27FC236}">
                <a16:creationId xmlns:a16="http://schemas.microsoft.com/office/drawing/2014/main" id="{083B09B9-A56D-63AB-6B3A-DFD35A93643F}"/>
              </a:ext>
            </a:extLst>
          </p:cNvPr>
          <p:cNvSpPr>
            <a:spLocks noGrp="1"/>
          </p:cNvSpPr>
          <p:nvPr>
            <p:ph idx="1"/>
          </p:nvPr>
        </p:nvSpPr>
        <p:spPr>
          <a:xfrm>
            <a:off x="349857" y="1256306"/>
            <a:ext cx="11003943" cy="5176299"/>
          </a:xfrm>
        </p:spPr>
        <p:txBody>
          <a:bodyPr>
            <a:normAutofit fontScale="70000" lnSpcReduction="20000"/>
          </a:bodyPr>
          <a:lstStyle/>
          <a:p>
            <a:pPr marL="63500">
              <a:lnSpc>
                <a:spcPct val="107000"/>
              </a:lnSpc>
              <a:spcBef>
                <a:spcPts val="830"/>
              </a:spcBef>
            </a:pPr>
            <a:r>
              <a:rPr lang="en-US" sz="3200" dirty="0">
                <a:effectLst/>
                <a:latin typeface="Calibri" panose="020F0502020204030204" pitchFamily="34" charset="0"/>
                <a:ea typeface="Calibri" panose="020F0502020204030204" pitchFamily="34" charset="0"/>
              </a:rPr>
              <a:t>“Bank</a:t>
            </a:r>
            <a:r>
              <a:rPr lang="en-US" sz="3200" spc="-3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money</a:t>
            </a:r>
            <a:r>
              <a:rPr lang="en-US" sz="3200" spc="-2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is</a:t>
            </a:r>
            <a:r>
              <a:rPr lang="en-US" sz="3200" spc="-1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simply</a:t>
            </a:r>
            <a:r>
              <a:rPr lang="en-US" sz="3200" spc="-3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an</a:t>
            </a:r>
            <a:r>
              <a:rPr lang="en-US" sz="3200" spc="-1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acknowledgment</a:t>
            </a:r>
            <a:r>
              <a:rPr lang="en-US" sz="3200" spc="-2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of</a:t>
            </a:r>
            <a:r>
              <a:rPr lang="en-US" sz="3200" spc="-1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a</a:t>
            </a:r>
            <a:r>
              <a:rPr lang="en-US" sz="3200" spc="-1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private debt,</a:t>
            </a:r>
            <a:r>
              <a:rPr lang="en-US" sz="3200" spc="-2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expressed</a:t>
            </a:r>
            <a:r>
              <a:rPr lang="en-US" sz="3200" spc="-1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in</a:t>
            </a:r>
            <a:r>
              <a:rPr lang="en-US" sz="3200" spc="-1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the money of account, which is used by passing from one hand to another, alternatively with money proper, to settle a transaction.” (Ibid. 5)</a:t>
            </a:r>
          </a:p>
          <a:p>
            <a:pPr marL="63500" marR="0">
              <a:lnSpc>
                <a:spcPct val="107000"/>
              </a:lnSpc>
              <a:spcBef>
                <a:spcPts val="830"/>
              </a:spcBef>
              <a:spcAft>
                <a:spcPts val="0"/>
              </a:spcAft>
            </a:pPr>
            <a:r>
              <a:rPr lang="en-US" sz="3200" dirty="0">
                <a:effectLst/>
                <a:latin typeface="Calibri" panose="020F0502020204030204" pitchFamily="34" charset="0"/>
                <a:ea typeface="Calibri" panose="020F0502020204030204" pitchFamily="34" charset="0"/>
              </a:rPr>
              <a:t>This</a:t>
            </a:r>
            <a:r>
              <a:rPr lang="en-US" sz="3200" spc="-1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leads</a:t>
            </a:r>
            <a:r>
              <a:rPr lang="en-US" sz="3200" spc="-1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to</a:t>
            </a:r>
            <a:r>
              <a:rPr lang="en-US" sz="3200" spc="-1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“the</a:t>
            </a:r>
            <a:r>
              <a:rPr lang="en-US" sz="3200" spc="-2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discovery</a:t>
            </a:r>
            <a:r>
              <a:rPr lang="en-US" sz="3200" spc="-1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that</a:t>
            </a:r>
            <a:r>
              <a:rPr lang="en-US" sz="3200" spc="-2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for</a:t>
            </a:r>
            <a:r>
              <a:rPr lang="en-US" sz="3200" spc="-2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many</a:t>
            </a:r>
            <a:r>
              <a:rPr lang="en-US" sz="3200" spc="-3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purposes</a:t>
            </a:r>
            <a:r>
              <a:rPr lang="en-US" sz="3200" spc="-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the</a:t>
            </a:r>
            <a:r>
              <a:rPr lang="en-US" sz="3200" spc="-2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acknowledgments</a:t>
            </a:r>
            <a:r>
              <a:rPr lang="en-US" sz="3200" spc="-15"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of</a:t>
            </a:r>
            <a:r>
              <a:rPr lang="en-US" sz="3200" spc="-2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debt </a:t>
            </a:r>
            <a:r>
              <a:rPr lang="en-US" sz="3200" b="1" dirty="0">
                <a:effectLst/>
                <a:latin typeface="Calibri" panose="020F0502020204030204" pitchFamily="34" charset="0"/>
                <a:ea typeface="Calibri" panose="020F0502020204030204" pitchFamily="34" charset="0"/>
              </a:rPr>
              <a:t>are themselves a serviceable substitute for money proper </a:t>
            </a:r>
            <a:r>
              <a:rPr lang="en-US" sz="3200" dirty="0">
                <a:effectLst/>
                <a:latin typeface="Calibri" panose="020F0502020204030204" pitchFamily="34" charset="0"/>
                <a:ea typeface="Calibri" panose="020F0502020204030204" pitchFamily="34" charset="0"/>
              </a:rPr>
              <a:t>in the settlement of transactions. </a:t>
            </a:r>
          </a:p>
          <a:p>
            <a:pPr marL="63500" marR="0">
              <a:lnSpc>
                <a:spcPct val="107000"/>
              </a:lnSpc>
              <a:spcBef>
                <a:spcPts val="830"/>
              </a:spcBef>
              <a:spcAft>
                <a:spcPts val="0"/>
              </a:spcAft>
            </a:pPr>
            <a:r>
              <a:rPr lang="en-US" sz="3200" dirty="0">
                <a:effectLst/>
                <a:latin typeface="Calibri" panose="020F0502020204030204" pitchFamily="34" charset="0"/>
                <a:ea typeface="Calibri" panose="020F0502020204030204" pitchFamily="34" charset="0"/>
              </a:rPr>
              <a:t>When acknowledgments of debt are used in this way, we may call them </a:t>
            </a:r>
            <a:r>
              <a:rPr lang="en-US" sz="4000" b="1" dirty="0">
                <a:effectLst/>
                <a:latin typeface="Calibri" panose="020F0502020204030204" pitchFamily="34" charset="0"/>
                <a:ea typeface="Calibri" panose="020F0502020204030204" pitchFamily="34" charset="0"/>
              </a:rPr>
              <a:t>bank money</a:t>
            </a:r>
            <a:r>
              <a:rPr lang="en-US" sz="3200" dirty="0">
                <a:effectLst/>
                <a:latin typeface="Calibri" panose="020F0502020204030204" pitchFamily="34" charset="0"/>
                <a:ea typeface="Calibri" panose="020F0502020204030204" pitchFamily="34" charset="0"/>
              </a:rPr>
              <a:t>—not forgetting, however, that they are not money proper</a:t>
            </a:r>
            <a:r>
              <a:rPr lang="en-US" sz="2800" dirty="0">
                <a:effectLst/>
                <a:latin typeface="Calibri" panose="020F0502020204030204" pitchFamily="34" charset="0"/>
                <a:ea typeface="Calibri" panose="020F0502020204030204" pitchFamily="34" charset="0"/>
              </a:rPr>
              <a:t>.</a:t>
            </a:r>
          </a:p>
          <a:p>
            <a:pPr marL="63500" marR="0">
              <a:lnSpc>
                <a:spcPct val="107000"/>
              </a:lnSpc>
              <a:spcBef>
                <a:spcPts val="855"/>
              </a:spcBef>
              <a:spcAft>
                <a:spcPts val="0"/>
              </a:spcAft>
            </a:pPr>
            <a:r>
              <a:rPr lang="en-US" sz="3400" i="1" dirty="0">
                <a:effectLst/>
                <a:latin typeface="Calibri" panose="020F0502020204030204" pitchFamily="34" charset="0"/>
                <a:ea typeface="Calibri" panose="020F0502020204030204" pitchFamily="34" charset="0"/>
              </a:rPr>
              <a:t>This</a:t>
            </a:r>
            <a:r>
              <a:rPr lang="en-US" sz="3400" i="1" spc="-2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bank</a:t>
            </a:r>
            <a:r>
              <a:rPr lang="en-US" sz="3400" i="1" spc="-2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money</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of</a:t>
            </a:r>
            <a:r>
              <a:rPr lang="en-US" sz="3400" i="1" spc="-1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account</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is</a:t>
            </a:r>
            <a:r>
              <a:rPr lang="en-US" sz="3400" i="1" spc="-1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liberated</a:t>
            </a:r>
            <a:r>
              <a:rPr lang="en-US" sz="3400" i="1" spc="-1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from</a:t>
            </a:r>
            <a:r>
              <a:rPr lang="en-US" sz="3400" i="1" spc="-1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any</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physical</a:t>
            </a:r>
            <a:r>
              <a:rPr lang="en-US" sz="3400" i="1" spc="-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or</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commodity</a:t>
            </a:r>
            <a:r>
              <a:rPr lang="en-US" sz="3400" i="1" spc="-1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form</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and reflects</a:t>
            </a:r>
            <a:r>
              <a:rPr lang="en-US" sz="3400" i="1" spc="-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what</a:t>
            </a:r>
            <a:r>
              <a:rPr lang="en-US" sz="3400" i="1" spc="-1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Luigi</a:t>
            </a:r>
            <a:r>
              <a:rPr lang="en-US" sz="3400" i="1" spc="-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Einaudi</a:t>
            </a:r>
            <a:r>
              <a:rPr lang="en-US" sz="3400" i="1" spc="-1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has</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called “imaginary</a:t>
            </a:r>
            <a:r>
              <a:rPr lang="en-US" sz="3400" i="1" spc="-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money”</a:t>
            </a:r>
            <a:r>
              <a:rPr lang="en-US" sz="3400" i="1" baseline="30000" dirty="0">
                <a:effectLst/>
                <a:latin typeface="Calibri" panose="020F0502020204030204" pitchFamily="34" charset="0"/>
                <a:ea typeface="Calibri" panose="020F0502020204030204" pitchFamily="34" charset="0"/>
              </a:rPr>
              <a:t>6</a:t>
            </a:r>
            <a:r>
              <a:rPr lang="en-US" sz="3400" i="1" dirty="0">
                <a:effectLst/>
                <a:latin typeface="Calibri" panose="020F0502020204030204" pitchFamily="34" charset="0"/>
                <a:ea typeface="Calibri" panose="020F0502020204030204" pitchFamily="34" charset="0"/>
              </a:rPr>
              <a:t>. Bank</a:t>
            </a:r>
            <a:r>
              <a:rPr lang="en-US" sz="3400" i="1" spc="-2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money of account serves as</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money</a:t>
            </a:r>
            <a:r>
              <a:rPr lang="en-US" sz="3400" i="1" spc="-1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proper when it</a:t>
            </a:r>
            <a:r>
              <a:rPr lang="en-US" sz="3400" i="1" spc="-1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is the</a:t>
            </a:r>
            <a:r>
              <a:rPr lang="en-US" sz="3400" i="1" spc="-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object</a:t>
            </a:r>
            <a:r>
              <a:rPr lang="en-US" sz="3400" i="1" spc="-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of action of</a:t>
            </a:r>
            <a:r>
              <a:rPr lang="en-US" sz="3400" i="1" spc="-1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bankers “entering</a:t>
            </a:r>
            <a:r>
              <a:rPr lang="en-US" sz="3400" i="1" spc="-2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debits and credits in their clients’ accounts.“ Bankers managing clients’ accounts denominated in</a:t>
            </a:r>
            <a:r>
              <a:rPr lang="en-US" sz="3400" i="1" spc="20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money of account thus replace gold or bank notes as the “primary</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concepts”</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of</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monetary</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theory</a:t>
            </a:r>
            <a:r>
              <a:rPr lang="en-US" sz="3400" i="1" spc="-2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and</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substitute</a:t>
            </a:r>
            <a:r>
              <a:rPr lang="en-US" sz="3400" i="1" spc="-2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for</a:t>
            </a:r>
            <a:r>
              <a:rPr lang="en-US" sz="3400" i="1" spc="-20"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the</a:t>
            </a:r>
            <a:r>
              <a:rPr lang="en-US" sz="3400" i="1" spc="-2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quantity</a:t>
            </a:r>
            <a:r>
              <a:rPr lang="en-US" sz="3400" i="1" spc="-2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theory</a:t>
            </a:r>
            <a:r>
              <a:rPr lang="en-US" sz="3400" i="1" spc="-15" dirty="0">
                <a:effectLst/>
                <a:latin typeface="Calibri" panose="020F0502020204030204" pitchFamily="34" charset="0"/>
                <a:ea typeface="Calibri" panose="020F0502020204030204" pitchFamily="34" charset="0"/>
              </a:rPr>
              <a:t> </a:t>
            </a:r>
            <a:r>
              <a:rPr lang="en-US" sz="3400" i="1" dirty="0">
                <a:effectLst/>
                <a:latin typeface="Calibri" panose="020F0502020204030204" pitchFamily="34" charset="0"/>
                <a:ea typeface="Calibri" panose="020F0502020204030204" pitchFamily="34" charset="0"/>
              </a:rPr>
              <a:t>of </a:t>
            </a:r>
            <a:r>
              <a:rPr lang="en-US" sz="3400" i="1" spc="-10" dirty="0">
                <a:effectLst/>
                <a:latin typeface="Calibri" panose="020F0502020204030204" pitchFamily="34" charset="0"/>
                <a:ea typeface="Calibri" panose="020F0502020204030204" pitchFamily="34" charset="0"/>
              </a:rPr>
              <a:t>prices.</a:t>
            </a:r>
            <a:endParaRPr lang="en-US" sz="3400" i="1"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0089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C442-3EE7-1C59-8A59-73ACB72E43E4}"/>
              </a:ext>
            </a:extLst>
          </p:cNvPr>
          <p:cNvSpPr>
            <a:spLocks noGrp="1"/>
          </p:cNvSpPr>
          <p:nvPr>
            <p:ph type="title"/>
          </p:nvPr>
        </p:nvSpPr>
        <p:spPr>
          <a:xfrm>
            <a:off x="356260" y="1"/>
            <a:ext cx="10997540" cy="942490"/>
          </a:xfrm>
        </p:spPr>
        <p:txBody>
          <a:bodyPr>
            <a:normAutofit fontScale="90000"/>
          </a:bodyPr>
          <a:lstStyle/>
          <a:p>
            <a:r>
              <a:rPr lang="en-US" sz="3200" dirty="0"/>
              <a:t>From </a:t>
            </a:r>
            <a:r>
              <a:rPr lang="en-US" sz="3200" i="1" dirty="0"/>
              <a:t>International Currency and Finance </a:t>
            </a:r>
            <a:r>
              <a:rPr lang="en-US" sz="3200" dirty="0"/>
              <a:t>to “Notes on Ancient Currency“ to </a:t>
            </a:r>
            <a:r>
              <a:rPr lang="en-US" sz="3200" i="1" dirty="0"/>
              <a:t>Tract </a:t>
            </a:r>
            <a:r>
              <a:rPr lang="en-US" sz="3200" dirty="0"/>
              <a:t>to </a:t>
            </a:r>
            <a:r>
              <a:rPr lang="en-US" sz="3200" i="1" dirty="0"/>
              <a:t>Treatise</a:t>
            </a:r>
          </a:p>
        </p:txBody>
      </p:sp>
      <p:sp>
        <p:nvSpPr>
          <p:cNvPr id="3" name="Content Placeholder 2">
            <a:extLst>
              <a:ext uri="{FF2B5EF4-FFF2-40B4-BE49-F238E27FC236}">
                <a16:creationId xmlns:a16="http://schemas.microsoft.com/office/drawing/2014/main" id="{90260F31-B978-C853-EF6B-70E8305B7892}"/>
              </a:ext>
            </a:extLst>
          </p:cNvPr>
          <p:cNvSpPr>
            <a:spLocks noGrp="1"/>
          </p:cNvSpPr>
          <p:nvPr>
            <p:ph sz="half" idx="1"/>
          </p:nvPr>
        </p:nvSpPr>
        <p:spPr>
          <a:xfrm>
            <a:off x="475013" y="1068779"/>
            <a:ext cx="5260769" cy="5555956"/>
          </a:xfrm>
        </p:spPr>
        <p:txBody>
          <a:bodyPr>
            <a:normAutofit/>
          </a:bodyPr>
          <a:lstStyle/>
          <a:p>
            <a:r>
              <a:rPr lang="en-US" sz="2400" b="0" i="0" u="none" strike="noStrike" baseline="0" dirty="0">
                <a:solidFill>
                  <a:srgbClr val="000000"/>
                </a:solidFill>
                <a:latin typeface="Calibri" panose="020F0502020204030204" pitchFamily="34" charset="0"/>
              </a:rPr>
              <a:t>Keynes worked on International Monetary Reform his entire career from Versailles to Bretton Woods</a:t>
            </a:r>
          </a:p>
          <a:p>
            <a:r>
              <a:rPr lang="en-US" sz="2400" dirty="0">
                <a:solidFill>
                  <a:srgbClr val="000000"/>
                </a:solidFill>
                <a:latin typeface="Calibri" panose="020F0502020204030204" pitchFamily="34" charset="0"/>
              </a:rPr>
              <a:t>He also worked on an alternative to the Quantity theory of Money from the </a:t>
            </a:r>
            <a:r>
              <a:rPr lang="en-US" sz="2400" i="1" dirty="0">
                <a:solidFill>
                  <a:srgbClr val="000000"/>
                </a:solidFill>
                <a:latin typeface="Calibri" panose="020F0502020204030204" pitchFamily="34" charset="0"/>
              </a:rPr>
              <a:t>Tract on Monetary Reform </a:t>
            </a:r>
            <a:r>
              <a:rPr lang="en-US" sz="2400" dirty="0">
                <a:solidFill>
                  <a:srgbClr val="000000"/>
                </a:solidFill>
                <a:latin typeface="Calibri" panose="020F0502020204030204" pitchFamily="34" charset="0"/>
              </a:rPr>
              <a:t> to the </a:t>
            </a:r>
            <a:r>
              <a:rPr lang="en-US" sz="2400" i="1" dirty="0">
                <a:solidFill>
                  <a:srgbClr val="000000"/>
                </a:solidFill>
                <a:latin typeface="Calibri" panose="020F0502020204030204" pitchFamily="34" charset="0"/>
              </a:rPr>
              <a:t>General Theory</a:t>
            </a:r>
          </a:p>
          <a:p>
            <a:r>
              <a:rPr lang="en-US" sz="2400" dirty="0">
                <a:effectLst/>
                <a:latin typeface="Calibri" panose="020F0502020204030204" pitchFamily="34" charset="0"/>
                <a:ea typeface="Calibri" panose="020F0502020204030204" pitchFamily="34" charset="0"/>
              </a:rPr>
              <a:t>Keynes’s alternative monetary theory</a:t>
            </a:r>
            <a:r>
              <a:rPr lang="en-US" sz="2400" spc="20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based on</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the</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netting</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of</a:t>
            </a:r>
            <a:r>
              <a:rPr lang="en-US" sz="2400" spc="-15" dirty="0">
                <a:effectLst/>
                <a:latin typeface="Calibri" panose="020F0502020204030204" pitchFamily="34" charset="0"/>
                <a:ea typeface="Calibri" panose="020F0502020204030204" pitchFamily="34" charset="0"/>
              </a:rPr>
              <a:t> </a:t>
            </a:r>
            <a:r>
              <a:rPr lang="en-US" sz="2400" b="1" i="1" dirty="0">
                <a:effectLst/>
                <a:latin typeface="Calibri" panose="020F0502020204030204" pitchFamily="34" charset="0"/>
                <a:ea typeface="Calibri" panose="020F0502020204030204" pitchFamily="34" charset="0"/>
              </a:rPr>
              <a:t>bank</a:t>
            </a:r>
            <a:r>
              <a:rPr lang="en-US" sz="2400" b="1" i="1" spc="-25" dirty="0">
                <a:effectLst/>
                <a:latin typeface="Calibri" panose="020F0502020204030204" pitchFamily="34" charset="0"/>
                <a:ea typeface="Calibri" panose="020F0502020204030204" pitchFamily="34" charset="0"/>
              </a:rPr>
              <a:t> </a:t>
            </a:r>
            <a:r>
              <a:rPr lang="en-US" sz="2400" b="1" i="1" dirty="0">
                <a:effectLst/>
                <a:latin typeface="Calibri" panose="020F0502020204030204" pitchFamily="34" charset="0"/>
                <a:ea typeface="Calibri" panose="020F0502020204030204" pitchFamily="34" charset="0"/>
              </a:rPr>
              <a:t>money</a:t>
            </a:r>
            <a:r>
              <a:rPr lang="en-US" sz="2400" b="1" spc="-15" dirty="0">
                <a:effectLst/>
                <a:latin typeface="Calibri" panose="020F0502020204030204" pitchFamily="34" charset="0"/>
                <a:ea typeface="Calibri" panose="020F0502020204030204" pitchFamily="34" charset="0"/>
              </a:rPr>
              <a:t> </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in</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clearing</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house –</a:t>
            </a:r>
            <a:r>
              <a:rPr lang="en-US" sz="2400" spc="-10" dirty="0">
                <a:effectLst/>
                <a:latin typeface="Calibri" panose="020F0502020204030204" pitchFamily="34" charset="0"/>
                <a:ea typeface="Calibri" panose="020F0502020204030204" pitchFamily="34" charset="0"/>
              </a:rPr>
              <a:t> </a:t>
            </a:r>
            <a:r>
              <a:rPr lang="en-US" sz="2400" b="1" spc="-10" dirty="0">
                <a:effectLst/>
                <a:latin typeface="Calibri" panose="020F0502020204030204" pitchFamily="34" charset="0"/>
                <a:ea typeface="Calibri" panose="020F0502020204030204" pitchFamily="34" charset="0"/>
              </a:rPr>
              <a:t>“</a:t>
            </a:r>
            <a:r>
              <a:rPr lang="en-US" sz="2400" b="1" dirty="0">
                <a:effectLst/>
                <a:latin typeface="Calibri" panose="020F0502020204030204" pitchFamily="34" charset="0"/>
                <a:ea typeface="Calibri" panose="020F0502020204030204" pitchFamily="34" charset="0"/>
              </a:rPr>
              <a:t>the</a:t>
            </a:r>
            <a:r>
              <a:rPr lang="en-US" sz="2400" b="1" spc="-15" dirty="0">
                <a:effectLst/>
                <a:latin typeface="Calibri" panose="020F0502020204030204" pitchFamily="34" charset="0"/>
                <a:ea typeface="Calibri" panose="020F0502020204030204" pitchFamily="34" charset="0"/>
              </a:rPr>
              <a:t> </a:t>
            </a:r>
            <a:r>
              <a:rPr lang="en-US" sz="2400" b="1" dirty="0">
                <a:effectLst/>
                <a:latin typeface="Calibri" panose="020F0502020204030204" pitchFamily="34" charset="0"/>
                <a:ea typeface="Calibri" panose="020F0502020204030204" pitchFamily="34" charset="0"/>
              </a:rPr>
              <a:t>banking principle”</a:t>
            </a:r>
            <a:r>
              <a:rPr lang="en-US" sz="2400" dirty="0">
                <a:effectLst/>
                <a:latin typeface="Calibri" panose="020F0502020204030204" pitchFamily="34" charset="0"/>
                <a:ea typeface="Calibri" panose="020F0502020204030204" pitchFamily="34" charset="0"/>
              </a:rPr>
              <a:t>—</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scaled</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up</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from</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the</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single</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bank,</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to</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the</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national level and then to the international level to form a </a:t>
            </a:r>
            <a:r>
              <a:rPr lang="en-US" sz="2400" b="1" dirty="0">
                <a:effectLst/>
                <a:latin typeface="Calibri" panose="020F0502020204030204" pitchFamily="34" charset="0"/>
                <a:ea typeface="Calibri" panose="020F0502020204030204" pitchFamily="34" charset="0"/>
              </a:rPr>
              <a:t>global</a:t>
            </a:r>
            <a:r>
              <a:rPr lang="en-US" sz="2400" b="1" spc="200" dirty="0">
                <a:effectLst/>
                <a:latin typeface="Calibri" panose="020F0502020204030204" pitchFamily="34" charset="0"/>
                <a:ea typeface="Calibri" panose="020F0502020204030204" pitchFamily="34" charset="0"/>
              </a:rPr>
              <a:t> </a:t>
            </a:r>
            <a:r>
              <a:rPr lang="en-US" sz="2400" b="1" dirty="0">
                <a:effectLst/>
                <a:latin typeface="Calibri" panose="020F0502020204030204" pitchFamily="34" charset="0"/>
                <a:ea typeface="Calibri" panose="020F0502020204030204" pitchFamily="34" charset="0"/>
              </a:rPr>
              <a:t>Currency Union</a:t>
            </a:r>
            <a:endParaRPr lang="en-US" sz="2400" dirty="0">
              <a:effectLst/>
              <a:latin typeface="Calibri" panose="020F0502020204030204" pitchFamily="34" charset="0"/>
              <a:ea typeface="Calibri" panose="020F0502020204030204" pitchFamily="34" charset="0"/>
            </a:endParaRPr>
          </a:p>
          <a:p>
            <a:endParaRPr lang="en-US" sz="2000" b="0" i="0" u="none" strike="noStrike" baseline="0" dirty="0">
              <a:solidFill>
                <a:srgbClr val="000000"/>
              </a:solidFill>
              <a:latin typeface="Calibri" panose="020F0502020204030204" pitchFamily="34" charset="0"/>
            </a:endParaRPr>
          </a:p>
          <a:p>
            <a:endParaRPr lang="en-US" dirty="0"/>
          </a:p>
        </p:txBody>
      </p:sp>
      <p:sp>
        <p:nvSpPr>
          <p:cNvPr id="9" name="Content Placeholder 8">
            <a:extLst>
              <a:ext uri="{FF2B5EF4-FFF2-40B4-BE49-F238E27FC236}">
                <a16:creationId xmlns:a16="http://schemas.microsoft.com/office/drawing/2014/main" id="{5A18F792-4007-A650-E46C-E7415B9E5413}"/>
              </a:ext>
            </a:extLst>
          </p:cNvPr>
          <p:cNvSpPr>
            <a:spLocks noGrp="1"/>
          </p:cNvSpPr>
          <p:nvPr>
            <p:ph sz="half" idx="2"/>
          </p:nvPr>
        </p:nvSpPr>
        <p:spPr>
          <a:xfrm>
            <a:off x="6994566" y="1068778"/>
            <a:ext cx="4500748" cy="5424095"/>
          </a:xfrm>
        </p:spPr>
        <p:txBody>
          <a:bodyPr>
            <a:normAutofit/>
          </a:bodyPr>
          <a:lstStyle/>
          <a:p>
            <a:pPr marL="0" indent="0">
              <a:buNone/>
            </a:pPr>
            <a:r>
              <a:rPr lang="en-US" dirty="0"/>
              <a:t>  </a:t>
            </a:r>
          </a:p>
        </p:txBody>
      </p:sp>
      <p:pic>
        <p:nvPicPr>
          <p:cNvPr id="7" name="Picture 6">
            <a:extLst>
              <a:ext uri="{FF2B5EF4-FFF2-40B4-BE49-F238E27FC236}">
                <a16:creationId xmlns:a16="http://schemas.microsoft.com/office/drawing/2014/main" id="{2B73E9FC-6CC6-0AF9-DB3F-19242A634A6B}"/>
              </a:ext>
            </a:extLst>
          </p:cNvPr>
          <p:cNvPicPr>
            <a:picLocks noChangeAspect="1"/>
          </p:cNvPicPr>
          <p:nvPr/>
        </p:nvPicPr>
        <p:blipFill>
          <a:blip r:embed="rId2"/>
          <a:stretch>
            <a:fillRect/>
          </a:stretch>
        </p:blipFill>
        <p:spPr>
          <a:xfrm>
            <a:off x="6737547" y="1068779"/>
            <a:ext cx="4857009" cy="5555956"/>
          </a:xfrm>
          <a:prstGeom prst="rect">
            <a:avLst/>
          </a:prstGeom>
        </p:spPr>
      </p:pic>
    </p:spTree>
    <p:extLst>
      <p:ext uri="{BB962C8B-B14F-4D97-AF65-F5344CB8AC3E}">
        <p14:creationId xmlns:p14="http://schemas.microsoft.com/office/powerpoint/2010/main" val="88535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C36D01-D0F3-4304-A674-254329CA14DE}"/>
              </a:ext>
            </a:extLst>
          </p:cNvPr>
          <p:cNvSpPr>
            <a:spLocks noGrp="1"/>
          </p:cNvSpPr>
          <p:nvPr>
            <p:ph type="title"/>
          </p:nvPr>
        </p:nvSpPr>
        <p:spPr>
          <a:xfrm>
            <a:off x="477078" y="365125"/>
            <a:ext cx="11161644" cy="956779"/>
          </a:xfrm>
        </p:spPr>
        <p:txBody>
          <a:bodyPr>
            <a:normAutofit fontScale="90000"/>
          </a:bodyPr>
          <a:lstStyle/>
          <a:p>
            <a:r>
              <a:rPr lang="en-US" dirty="0"/>
              <a:t>Currency Union is “Banking Principle” on global scale</a:t>
            </a:r>
          </a:p>
        </p:txBody>
      </p:sp>
      <p:sp>
        <p:nvSpPr>
          <p:cNvPr id="7" name="Content Placeholder 6">
            <a:extLst>
              <a:ext uri="{FF2B5EF4-FFF2-40B4-BE49-F238E27FC236}">
                <a16:creationId xmlns:a16="http://schemas.microsoft.com/office/drawing/2014/main" id="{337A899E-8D72-049C-796E-DF2DF8980B7A}"/>
              </a:ext>
            </a:extLst>
          </p:cNvPr>
          <p:cNvSpPr>
            <a:spLocks noGrp="1"/>
          </p:cNvSpPr>
          <p:nvPr>
            <p:ph idx="1"/>
          </p:nvPr>
        </p:nvSpPr>
        <p:spPr>
          <a:xfrm>
            <a:off x="838200" y="1431235"/>
            <a:ext cx="10515600" cy="4745728"/>
          </a:xfrm>
        </p:spPr>
        <p:txBody>
          <a:bodyPr>
            <a:normAutofit lnSpcReduction="10000"/>
          </a:bodyPr>
          <a:lstStyle/>
          <a:p>
            <a:r>
              <a:rPr lang="en-US" b="1" dirty="0">
                <a:latin typeface="Calibri" panose="020F0502020204030204" pitchFamily="34" charset="0"/>
                <a:ea typeface="Calibri" panose="020F0502020204030204" pitchFamily="34" charset="0"/>
              </a:rPr>
              <a:t>Keynes: </a:t>
            </a:r>
            <a:r>
              <a:rPr lang="en-US" sz="2800" dirty="0">
                <a:effectLst/>
                <a:latin typeface="Calibri" panose="020F0502020204030204" pitchFamily="34" charset="0"/>
                <a:ea typeface="Calibri" panose="020F0502020204030204" pitchFamily="34" charset="0"/>
              </a:rPr>
              <a:t>“The idea underlying such a Currency Union is simple, namely, to generalise the essential </a:t>
            </a:r>
            <a:r>
              <a:rPr lang="en-US" sz="3200" b="1" dirty="0">
                <a:effectLst/>
                <a:latin typeface="Calibri" panose="020F0502020204030204" pitchFamily="34" charset="0"/>
                <a:ea typeface="Calibri" panose="020F0502020204030204" pitchFamily="34" charset="0"/>
              </a:rPr>
              <a:t>principle of banking</a:t>
            </a:r>
            <a:r>
              <a:rPr lang="en-US" sz="2800" dirty="0">
                <a:effectLst/>
                <a:latin typeface="Calibri" panose="020F0502020204030204" pitchFamily="34" charset="0"/>
                <a:ea typeface="Calibri" panose="020F0502020204030204" pitchFamily="34" charset="0"/>
              </a:rPr>
              <a:t>, as it is exhibited within any closed system. This principle is the necessary equality of credits and debits, of assets and liabilities. If no credits can be removed outside the clearing system but only transferred within it, the Union itself can never be in difficulties. It can with safety make what advances it wishes to any of its members with the assurance that the proceeds can only be transferred to the clearing account of another member.</a:t>
            </a:r>
          </a:p>
          <a:p>
            <a:r>
              <a:rPr lang="en-US" sz="2800" dirty="0">
                <a:effectLst/>
                <a:latin typeface="Calibri" panose="020F0502020204030204" pitchFamily="34" charset="0"/>
                <a:ea typeface="Calibri" panose="020F0502020204030204" pitchFamily="34" charset="0"/>
              </a:rPr>
              <a:t> </a:t>
            </a:r>
            <a:r>
              <a:rPr lang="en-US" sz="2800" i="1" dirty="0">
                <a:effectLst/>
                <a:latin typeface="Calibri" panose="020F0502020204030204" pitchFamily="34" charset="0"/>
                <a:ea typeface="Calibri" panose="020F0502020204030204" pitchFamily="34" charset="0"/>
              </a:rPr>
              <a:t>Its problem is solely to see to it that its members keep the rules and that the advances made to each of them are prudent and advisable for the Union as a whole.” </a:t>
            </a:r>
            <a:r>
              <a:rPr lang="en-US" sz="1400" i="1" dirty="0">
                <a:effectLst/>
                <a:latin typeface="Calibri" panose="020F0502020204030204" pitchFamily="34" charset="0"/>
                <a:ea typeface="Calibri" panose="020F0502020204030204" pitchFamily="34" charset="0"/>
              </a:rPr>
              <a:t>(Horsefield, 3) </a:t>
            </a:r>
          </a:p>
          <a:p>
            <a:endParaRPr lang="en-US" dirty="0"/>
          </a:p>
        </p:txBody>
      </p:sp>
    </p:spTree>
    <p:extLst>
      <p:ext uri="{BB962C8B-B14F-4D97-AF65-F5344CB8AC3E}">
        <p14:creationId xmlns:p14="http://schemas.microsoft.com/office/powerpoint/2010/main" val="2340381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11518</TotalTime>
  <Words>5569</Words>
  <Application>Microsoft Office PowerPoint</Application>
  <PresentationFormat>Widescreen</PresentationFormat>
  <Paragraphs>167</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Display</vt:lpstr>
      <vt:lpstr>Arial</vt:lpstr>
      <vt:lpstr>Calibri</vt:lpstr>
      <vt:lpstr>CIDFont+F2</vt:lpstr>
      <vt:lpstr>Colibri</vt:lpstr>
      <vt:lpstr>Times New Roman</vt:lpstr>
      <vt:lpstr>Office Theme</vt:lpstr>
      <vt:lpstr>"Prospects for the Introduction of a Global Clearing Union</vt:lpstr>
      <vt:lpstr>Alternative Theory: Money is “nothing”</vt:lpstr>
      <vt:lpstr> Point 1: Money is a notional Unit of Account: It is not a commodity! </vt:lpstr>
      <vt:lpstr>Point 2: Money is the Netting of Debits and Credits: Clearing Houses</vt:lpstr>
      <vt:lpstr>All monetary economists knew this</vt:lpstr>
      <vt:lpstr>Keynes’s monetary theory:</vt:lpstr>
      <vt:lpstr>Keynes’s: “bank money”</vt:lpstr>
      <vt:lpstr>From International Currency and Finance to “Notes on Ancient Currency“ to Tract to Treatise</vt:lpstr>
      <vt:lpstr>Currency Union is “Banking Principle” on global scale</vt:lpstr>
      <vt:lpstr>PowerPoint Presentation</vt:lpstr>
      <vt:lpstr>PowerPoint Presentation</vt:lpstr>
      <vt:lpstr>PowerPoint Presentation</vt:lpstr>
      <vt:lpstr>Beyond Currency to International Investment</vt:lpstr>
      <vt:lpstr>WAR CABINET, COMMITTEE ON RECONSTRUCTION PROBLEMS. EXTERNAL MONETARY AND ECONOMIC POLICY. Note by the Secretary.</vt:lpstr>
      <vt:lpstr> Kalecki/Schumacher Amendment: An International Investment Pool</vt:lpstr>
      <vt:lpstr>Implications of Multilateralism </vt:lpstr>
      <vt:lpstr>Clearing Systems predate counting and language!</vt:lpstr>
      <vt:lpstr>Banks develop Local and Regional Clearing</vt:lpstr>
      <vt:lpstr>Local to Regional to Resistance to National Clearing</vt:lpstr>
      <vt:lpstr>Private National Clearing and Innovation</vt:lpstr>
      <vt:lpstr>Chaum’s electronic cash: Minsky was a Director of Mark Twain Banks</vt:lpstr>
      <vt:lpstr>Clearing Systems are Message Exchanges</vt:lpstr>
      <vt:lpstr>PowerPoint Presentation</vt:lpstr>
      <vt:lpstr>PowerPoint Presentation</vt:lpstr>
      <vt:lpstr>Modern Digital Technology for a Clearing System</vt:lpstr>
      <vt:lpstr>A functioning private telecommunications sector internet clearing system patterned on Keynes’s clearing proposal already exists</vt:lpstr>
      <vt:lpstr>Some Additional Considerations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A Kregel</dc:creator>
  <cp:lastModifiedBy>J A Kregel</cp:lastModifiedBy>
  <cp:revision>74</cp:revision>
  <dcterms:created xsi:type="dcterms:W3CDTF">2024-03-12T14:32:26Z</dcterms:created>
  <dcterms:modified xsi:type="dcterms:W3CDTF">2024-07-29T16:22:14Z</dcterms:modified>
</cp:coreProperties>
</file>