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5" r:id="rId2"/>
    <p:sldId id="346" r:id="rId3"/>
    <p:sldId id="347" r:id="rId4"/>
    <p:sldId id="312" r:id="rId5"/>
    <p:sldId id="348" r:id="rId6"/>
    <p:sldId id="349" r:id="rId7"/>
    <p:sldId id="350" r:id="rId8"/>
    <p:sldId id="352" r:id="rId9"/>
    <p:sldId id="353" r:id="rId10"/>
    <p:sldId id="354" r:id="rId11"/>
    <p:sldId id="344" r:id="rId12"/>
    <p:sldId id="310" r:id="rId13"/>
    <p:sldId id="261" r:id="rId14"/>
    <p:sldId id="308" r:id="rId15"/>
    <p:sldId id="322" r:id="rId16"/>
    <p:sldId id="317" r:id="rId17"/>
    <p:sldId id="319" r:id="rId18"/>
    <p:sldId id="318" r:id="rId19"/>
    <p:sldId id="269" r:id="rId20"/>
    <p:sldId id="304" r:id="rId21"/>
    <p:sldId id="320" r:id="rId22"/>
    <p:sldId id="277" r:id="rId23"/>
    <p:sldId id="272" r:id="rId24"/>
    <p:sldId id="281" r:id="rId25"/>
    <p:sldId id="355" r:id="rId26"/>
    <p:sldId id="3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5FA033-B0DF-4272-8050-9F2340FB70B5}">
          <p14:sldIdLst>
            <p14:sldId id="345"/>
            <p14:sldId id="346"/>
            <p14:sldId id="347"/>
            <p14:sldId id="312"/>
            <p14:sldId id="348"/>
            <p14:sldId id="349"/>
            <p14:sldId id="350"/>
            <p14:sldId id="352"/>
            <p14:sldId id="353"/>
            <p14:sldId id="354"/>
            <p14:sldId id="344"/>
            <p14:sldId id="310"/>
            <p14:sldId id="261"/>
            <p14:sldId id="308"/>
            <p14:sldId id="322"/>
            <p14:sldId id="317"/>
            <p14:sldId id="319"/>
            <p14:sldId id="318"/>
            <p14:sldId id="269"/>
            <p14:sldId id="304"/>
            <p14:sldId id="320"/>
            <p14:sldId id="277"/>
            <p14:sldId id="272"/>
            <p14:sldId id="281"/>
            <p14:sldId id="355"/>
            <p14:sldId id="3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0" d="100"/>
          <a:sy n="120" d="100"/>
        </p:scale>
        <p:origin x="1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145AC-7DCD-D29D-B39E-AE7F0975E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E54C34-E6BE-F710-F00D-B97AC06ED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AA06AE-2529-BCEC-171D-B17DAAEE638D}"/>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78E7E5D1-EA5D-7F4C-7D54-07C2AF58EE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2C3B89-5AE6-D943-38B9-AE3D8F578B68}"/>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227474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8A548-FC50-7FD6-452A-1D69DF9A20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8BA374-36EA-9B35-93F0-B0E7486B11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05E37E-C470-C421-58F4-F8CC63D3158C}"/>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45D25FB5-4840-6557-59C5-18878E03D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28DA68-3041-6EA8-D4ED-467E02E03F35}"/>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418907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E05A1-1845-4AC6-F7C2-8CA88F0A15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983EC-A33F-99C4-E934-12199D787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62CE-F1A7-8DE8-5B15-8C943DAAF845}"/>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5E338884-FC07-01C5-7406-E322BBBEF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80596-8A66-C09F-1BDA-A9F78CFDB211}"/>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3450435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03B4-087E-450B-946D-F527BC66946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CEB302F-D7FA-4E13-B9F7-EB245B40C6D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311C5-B381-422F-B513-AF534D5CC05A}"/>
              </a:ext>
            </a:extLst>
          </p:cNvPr>
          <p:cNvSpPr>
            <a:spLocks noGrp="1"/>
          </p:cNvSpPr>
          <p:nvPr>
            <p:ph type="dt" sz="half" idx="10"/>
          </p:nvPr>
        </p:nvSpPr>
        <p:spPr/>
        <p:txBody>
          <a:bodyPr/>
          <a:lstStyle/>
          <a:p>
            <a:fld id="{4E114860-5A39-42CD-BF50-2CAF0D5823C3}" type="datetimeFigureOut">
              <a:rPr lang="en-US" smtClean="0"/>
              <a:t>7/26/2024</a:t>
            </a:fld>
            <a:endParaRPr lang="en-US"/>
          </a:p>
        </p:txBody>
      </p:sp>
      <p:sp>
        <p:nvSpPr>
          <p:cNvPr id="5" name="Footer Placeholder 4">
            <a:extLst>
              <a:ext uri="{FF2B5EF4-FFF2-40B4-BE49-F238E27FC236}">
                <a16:creationId xmlns:a16="http://schemas.microsoft.com/office/drawing/2014/main" id="{8BC3844E-BA1C-4BCE-9BB1-9D62F6342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685C5-258C-472C-8336-10E746948BA4}"/>
              </a:ext>
            </a:extLst>
          </p:cNvPr>
          <p:cNvSpPr>
            <a:spLocks noGrp="1"/>
          </p:cNvSpPr>
          <p:nvPr>
            <p:ph type="sldNum" sz="quarter" idx="12"/>
          </p:nvPr>
        </p:nvSpPr>
        <p:spPr/>
        <p:txBody>
          <a:bodyPr/>
          <a:lstStyle/>
          <a:p>
            <a:fld id="{2D0AB6A5-1EC4-41D0-BD31-4A0788F8ED33}" type="slidenum">
              <a:rPr lang="en-US" smtClean="0"/>
              <a:t>‹#›</a:t>
            </a:fld>
            <a:endParaRPr lang="en-US"/>
          </a:p>
        </p:txBody>
      </p:sp>
    </p:spTree>
    <p:extLst>
      <p:ext uri="{BB962C8B-B14F-4D97-AF65-F5344CB8AC3E}">
        <p14:creationId xmlns:p14="http://schemas.microsoft.com/office/powerpoint/2010/main" val="3342621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F3DB-30AB-1D4D-8451-9715C1DA5C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1068C6-2700-9535-0632-3368AC5194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E0ADD-0835-922C-1535-0A73CDD45B18}"/>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31551C72-E4A9-F7C3-79BF-3D31B8EBA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570BB-6154-379E-F421-1BC5D59AEB63}"/>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19008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349E-4C65-43DB-9DAD-6940FBE022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AA6D22-8426-8383-5582-238129E51F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1EFFBA-17DA-1C68-AA8A-250D6C5EE343}"/>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920A06B8-8A43-DAD6-8752-205982872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BE9B0-CA44-EA22-8533-6A27AFB4B005}"/>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138213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6DC69-43D9-DC15-29C4-975EEFA87E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51020-688B-2CB1-0095-F923480E0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AFAA7-C0ED-7DB7-E007-62A562ABCB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16AC55-1254-F99F-F10C-EAEB20757995}"/>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6" name="Footer Placeholder 5">
            <a:extLst>
              <a:ext uri="{FF2B5EF4-FFF2-40B4-BE49-F238E27FC236}">
                <a16:creationId xmlns:a16="http://schemas.microsoft.com/office/drawing/2014/main" id="{706F48B3-5867-ACD8-04F9-8E89B4D2A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0D390C-09F5-BD6B-3A35-84DF850F4E58}"/>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202409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998D-453C-E0AA-F1B5-15D91A8C70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A88902-EFEC-9672-0FA6-D8B8688B89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BE9C1-A834-F564-97A7-259F773A9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340F56-C47B-E11C-6DB8-EF782C7E12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CB376-E998-27D3-0076-74C18D8D56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A7EA4-BFE9-8F86-E25F-35159E573630}"/>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8" name="Footer Placeholder 7">
            <a:extLst>
              <a:ext uri="{FF2B5EF4-FFF2-40B4-BE49-F238E27FC236}">
                <a16:creationId xmlns:a16="http://schemas.microsoft.com/office/drawing/2014/main" id="{DF54F3E5-9C4A-1A6C-5BD0-3D5D894543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475DAD-FCB7-60EF-9596-9010B468F95D}"/>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10700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5EA5-1F83-D99B-B123-13B30ECAF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4BEF1-ADE9-72E0-2A32-39747E72DA2F}"/>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4" name="Footer Placeholder 3">
            <a:extLst>
              <a:ext uri="{FF2B5EF4-FFF2-40B4-BE49-F238E27FC236}">
                <a16:creationId xmlns:a16="http://schemas.microsoft.com/office/drawing/2014/main" id="{C250CBA0-53C9-31B7-70F6-2C86D06935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DEA91-30E1-DB8C-0492-401B0A2B1BBC}"/>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277077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A8FADB-294F-9EDE-C515-8AA8E0E44464}"/>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3" name="Footer Placeholder 2">
            <a:extLst>
              <a:ext uri="{FF2B5EF4-FFF2-40B4-BE49-F238E27FC236}">
                <a16:creationId xmlns:a16="http://schemas.microsoft.com/office/drawing/2014/main" id="{819CA257-2935-C41E-37D9-E6E763A99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648492-F914-C7D1-49F0-F86B4D42FD1A}"/>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42388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E15D-01F6-6D33-2AC6-AF9C949FC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18B839-0F69-B012-5670-AAEA8B0C0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04BBA1-B757-6449-ACB9-4A0819CD1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D6935C-3810-094F-4529-C1330322D0BB}"/>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6" name="Footer Placeholder 5">
            <a:extLst>
              <a:ext uri="{FF2B5EF4-FFF2-40B4-BE49-F238E27FC236}">
                <a16:creationId xmlns:a16="http://schemas.microsoft.com/office/drawing/2014/main" id="{066272DD-E74E-3800-D06E-5719DB450D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12453-BE93-E129-25BF-8DBA35C0351E}"/>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373533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37623-F317-ED1F-B256-D1EBB9C61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85D8-BC8F-7CFA-92AA-903E7896E4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693D02-3E59-A812-892E-265DAAA39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461CBA-345F-5364-E34C-A58F15B1A665}"/>
              </a:ext>
            </a:extLst>
          </p:cNvPr>
          <p:cNvSpPr>
            <a:spLocks noGrp="1"/>
          </p:cNvSpPr>
          <p:nvPr>
            <p:ph type="dt" sz="half" idx="10"/>
          </p:nvPr>
        </p:nvSpPr>
        <p:spPr/>
        <p:txBody>
          <a:bodyPr/>
          <a:lstStyle/>
          <a:p>
            <a:fld id="{3D0CA3DC-2E3B-4D08-AE7D-6EEA2A83C4F0}" type="datetimeFigureOut">
              <a:rPr lang="en-US" smtClean="0"/>
              <a:t>7/26/2024</a:t>
            </a:fld>
            <a:endParaRPr lang="en-US"/>
          </a:p>
        </p:txBody>
      </p:sp>
      <p:sp>
        <p:nvSpPr>
          <p:cNvPr id="6" name="Footer Placeholder 5">
            <a:extLst>
              <a:ext uri="{FF2B5EF4-FFF2-40B4-BE49-F238E27FC236}">
                <a16:creationId xmlns:a16="http://schemas.microsoft.com/office/drawing/2014/main" id="{F31A1E86-CA5E-E7FE-7664-1C6798157B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05ACD-6C4A-3A7C-F86B-5F9E7200D650}"/>
              </a:ext>
            </a:extLst>
          </p:cNvPr>
          <p:cNvSpPr>
            <a:spLocks noGrp="1"/>
          </p:cNvSpPr>
          <p:nvPr>
            <p:ph type="sldNum" sz="quarter" idx="12"/>
          </p:nvPr>
        </p:nvSpPr>
        <p:spPr/>
        <p:txBody>
          <a:bodyPr/>
          <a:lstStyle/>
          <a:p>
            <a:fld id="{17C39AE4-7F52-4808-997F-A97DA178BA4A}" type="slidenum">
              <a:rPr lang="en-US" smtClean="0"/>
              <a:t>‹#›</a:t>
            </a:fld>
            <a:endParaRPr lang="en-US"/>
          </a:p>
        </p:txBody>
      </p:sp>
    </p:spTree>
    <p:extLst>
      <p:ext uri="{BB962C8B-B14F-4D97-AF65-F5344CB8AC3E}">
        <p14:creationId xmlns:p14="http://schemas.microsoft.com/office/powerpoint/2010/main" val="3021646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11898-0795-2919-F6D2-2184CBAC67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4033FB-F485-E711-C277-1719F8DB8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B2995E-7DF0-2260-E840-12CDD93059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0CA3DC-2E3B-4D08-AE7D-6EEA2A83C4F0}" type="datetimeFigureOut">
              <a:rPr lang="en-US" smtClean="0"/>
              <a:t>7/26/2024</a:t>
            </a:fld>
            <a:endParaRPr lang="en-US"/>
          </a:p>
        </p:txBody>
      </p:sp>
      <p:sp>
        <p:nvSpPr>
          <p:cNvPr id="5" name="Footer Placeholder 4">
            <a:extLst>
              <a:ext uri="{FF2B5EF4-FFF2-40B4-BE49-F238E27FC236}">
                <a16:creationId xmlns:a16="http://schemas.microsoft.com/office/drawing/2014/main" id="{AFC442B4-B58E-A033-19B4-24BD0EAD5B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6800E8E-7DE5-C9C5-122C-130673E979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7C39AE4-7F52-4808-997F-A97DA178BA4A}" type="slidenum">
              <a:rPr lang="en-US" smtClean="0"/>
              <a:t>‹#›</a:t>
            </a:fld>
            <a:endParaRPr lang="en-US"/>
          </a:p>
        </p:txBody>
      </p:sp>
    </p:spTree>
    <p:extLst>
      <p:ext uri="{BB962C8B-B14F-4D97-AF65-F5344CB8AC3E}">
        <p14:creationId xmlns:p14="http://schemas.microsoft.com/office/powerpoint/2010/main" val="18798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finance.yahoo.com/news/webtel-mobi-us-subsidiary-wm-120900804.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08C4A-C54D-751D-5F9C-0A82A4FC5CA4}"/>
              </a:ext>
            </a:extLst>
          </p:cNvPr>
          <p:cNvSpPr>
            <a:spLocks noGrp="1"/>
          </p:cNvSpPr>
          <p:nvPr>
            <p:ph type="ctrTitle"/>
          </p:nvPr>
        </p:nvSpPr>
        <p:spPr>
          <a:xfrm>
            <a:off x="7304067" y="143123"/>
            <a:ext cx="4253948" cy="1319917"/>
          </a:xfrm>
        </p:spPr>
        <p:txBody>
          <a:bodyPr vert="horz" lIns="91440" tIns="45720" rIns="91440" bIns="45720" rtlCol="0" anchor="b">
            <a:normAutofit fontScale="90000"/>
          </a:bodyPr>
          <a:lstStyle/>
          <a:p>
            <a:pPr algn="l"/>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br>
              <a:rPr lang="en-US" sz="1400" b="1" i="0" u="none" strike="noStrike" kern="1200" baseline="0" dirty="0">
                <a:solidFill>
                  <a:schemeClr val="tx1"/>
                </a:solidFill>
                <a:latin typeface="+mj-lt"/>
                <a:ea typeface="+mj-ea"/>
                <a:cs typeface="+mj-cs"/>
              </a:rPr>
            </a:br>
            <a:r>
              <a:rPr lang="en-US" sz="2200" b="1" kern="1200" dirty="0">
                <a:solidFill>
                  <a:schemeClr val="tx1"/>
                </a:solidFill>
                <a:latin typeface="+mj-lt"/>
                <a:ea typeface="+mj-ea"/>
                <a:cs typeface="+mj-cs"/>
              </a:rPr>
              <a:t>REFORM OF THE INTERNATIONAL FINANCIAL SYSTEM </a:t>
            </a:r>
            <a:br>
              <a:rPr lang="en-US" sz="1400" b="1" kern="1200" dirty="0">
                <a:solidFill>
                  <a:schemeClr val="tx1"/>
                </a:solidFill>
                <a:latin typeface="+mj-lt"/>
                <a:ea typeface="+mj-ea"/>
                <a:cs typeface="+mj-cs"/>
              </a:rPr>
            </a:br>
            <a:br>
              <a:rPr lang="en-US" sz="1400" b="1" kern="1200" dirty="0">
                <a:solidFill>
                  <a:schemeClr val="tx1"/>
                </a:solidFill>
                <a:latin typeface="+mj-lt"/>
                <a:ea typeface="+mj-ea"/>
                <a:cs typeface="+mj-cs"/>
              </a:rPr>
            </a:br>
            <a:endParaRPr lang="en-US" sz="1400" b="1" kern="1200" dirty="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D905564-76AC-931D-B4F8-B5D7ED0752AF}"/>
              </a:ext>
            </a:extLst>
          </p:cNvPr>
          <p:cNvSpPr>
            <a:spLocks noGrp="1"/>
          </p:cNvSpPr>
          <p:nvPr>
            <p:ph type="subTitle" idx="1"/>
          </p:nvPr>
        </p:nvSpPr>
        <p:spPr>
          <a:xfrm>
            <a:off x="87464" y="850788"/>
            <a:ext cx="6008536" cy="4564877"/>
          </a:xfrm>
        </p:spPr>
        <p:txBody>
          <a:bodyPr vert="horz" lIns="91440" tIns="45720" rIns="91440" bIns="45720" rtlCol="0" anchor="t">
            <a:normAutofit/>
          </a:bodyPr>
          <a:lstStyle/>
          <a:p>
            <a:pPr algn="l"/>
            <a:r>
              <a:rPr lang="en-US" b="1" dirty="0"/>
              <a:t>From Flying Money </a:t>
            </a:r>
          </a:p>
          <a:p>
            <a:pPr algn="l"/>
            <a:r>
              <a:rPr lang="en-US" b="1" dirty="0"/>
              <a:t>to </a:t>
            </a:r>
          </a:p>
          <a:p>
            <a:pPr algn="l"/>
            <a:r>
              <a:rPr lang="en-US" b="1" dirty="0"/>
              <a:t>Spooky Action at a Distance</a:t>
            </a:r>
          </a:p>
          <a:p>
            <a:pPr indent="-228600" algn="l">
              <a:buFont typeface="Arial" panose="020B0604020202020204" pitchFamily="34" charset="0"/>
              <a:buChar char="•"/>
            </a:pPr>
            <a:endParaRPr lang="en-US" sz="3200" b="1" dirty="0"/>
          </a:p>
          <a:p>
            <a:pPr algn="l"/>
            <a:r>
              <a:rPr lang="en-US" sz="3200" b="1" dirty="0"/>
              <a:t>Who’s Afraid of Keynes’s </a:t>
            </a:r>
            <a:r>
              <a:rPr lang="en-US" sz="3200" b="1" i="0" u="none" strike="noStrike" baseline="0" dirty="0"/>
              <a:t>Clearing Union?</a:t>
            </a:r>
          </a:p>
          <a:p>
            <a:pPr indent="-228600" algn="l">
              <a:buFont typeface="Arial" panose="020B0604020202020204" pitchFamily="34" charset="0"/>
              <a:buChar char="•"/>
            </a:pPr>
            <a:endParaRPr lang="en-US" sz="2200" dirty="0"/>
          </a:p>
          <a:p>
            <a:pPr algn="l"/>
            <a:r>
              <a:rPr lang="en-US" sz="2800" dirty="0"/>
              <a:t>Jan Kregel</a:t>
            </a:r>
          </a:p>
        </p:txBody>
      </p:sp>
      <p:pic>
        <p:nvPicPr>
          <p:cNvPr id="6" name="Picture 5">
            <a:extLst>
              <a:ext uri="{FF2B5EF4-FFF2-40B4-BE49-F238E27FC236}">
                <a16:creationId xmlns:a16="http://schemas.microsoft.com/office/drawing/2014/main" id="{CC4C4FB6-3520-FA18-3493-C0785E9DA090}"/>
              </a:ext>
            </a:extLst>
          </p:cNvPr>
          <p:cNvPicPr>
            <a:picLocks noChangeAspect="1"/>
          </p:cNvPicPr>
          <p:nvPr/>
        </p:nvPicPr>
        <p:blipFill>
          <a:blip r:embed="rId2"/>
          <a:stretch>
            <a:fillRect/>
          </a:stretch>
        </p:blipFill>
        <p:spPr>
          <a:xfrm>
            <a:off x="5719664" y="1021328"/>
            <a:ext cx="5838351" cy="4815343"/>
          </a:xfrm>
          <a:prstGeom prst="rect">
            <a:avLst/>
          </a:prstGeom>
        </p:spPr>
      </p:pic>
    </p:spTree>
    <p:extLst>
      <p:ext uri="{BB962C8B-B14F-4D97-AF65-F5344CB8AC3E}">
        <p14:creationId xmlns:p14="http://schemas.microsoft.com/office/powerpoint/2010/main" val="3337658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C7FC4-B40B-6141-A283-46541834BCAD}"/>
              </a:ext>
            </a:extLst>
          </p:cNvPr>
          <p:cNvSpPr>
            <a:spLocks noGrp="1"/>
          </p:cNvSpPr>
          <p:nvPr>
            <p:ph type="title"/>
          </p:nvPr>
        </p:nvSpPr>
        <p:spPr>
          <a:xfrm>
            <a:off x="838200" y="365125"/>
            <a:ext cx="10515600" cy="905535"/>
          </a:xfrm>
        </p:spPr>
        <p:txBody>
          <a:bodyPr/>
          <a:lstStyle/>
          <a:p>
            <a:r>
              <a:rPr lang="en-US" dirty="0"/>
              <a:t>Einaudi called it “Imaginary money”</a:t>
            </a:r>
          </a:p>
        </p:txBody>
      </p:sp>
      <p:sp>
        <p:nvSpPr>
          <p:cNvPr id="3" name="Content Placeholder 2">
            <a:extLst>
              <a:ext uri="{FF2B5EF4-FFF2-40B4-BE49-F238E27FC236}">
                <a16:creationId xmlns:a16="http://schemas.microsoft.com/office/drawing/2014/main" id="{6E2A227D-FDBD-B163-B0A7-240390A499CB}"/>
              </a:ext>
            </a:extLst>
          </p:cNvPr>
          <p:cNvSpPr>
            <a:spLocks noGrp="1"/>
          </p:cNvSpPr>
          <p:nvPr>
            <p:ph idx="1"/>
          </p:nvPr>
        </p:nvSpPr>
        <p:spPr>
          <a:xfrm>
            <a:off x="838200" y="1175657"/>
            <a:ext cx="10515600" cy="5001306"/>
          </a:xfrm>
        </p:spPr>
        <p:txBody>
          <a:bodyPr>
            <a:normAutofit fontScale="92500" lnSpcReduction="10000"/>
          </a:bodyPr>
          <a:lstStyle/>
          <a:p>
            <a:pPr marL="0" marR="0" algn="just">
              <a:lnSpc>
                <a:spcPct val="106000"/>
              </a:lnSpc>
              <a:spcBef>
                <a:spcPts val="0"/>
              </a:spcBef>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But, the absence of a physical representation of decentralized digital money is not as innovative as it may seem. As noted above, from the 12</a:t>
            </a:r>
            <a:r>
              <a:rPr lang="en-GB" sz="24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2400" dirty="0">
                <a:effectLst/>
                <a:latin typeface="Calibri" panose="020F0502020204030204" pitchFamily="34" charset="0"/>
                <a:ea typeface="Calibri" panose="020F0502020204030204" pitchFamily="34" charset="0"/>
                <a:cs typeface="Calibri" panose="020F0502020204030204" pitchFamily="34" charset="0"/>
              </a:rPr>
              <a:t> century for bankers and economists who “were excellently Versed in accompts Mony were not necessary at all ...” </a:t>
            </a:r>
          </a:p>
          <a:p>
            <a:pPr marL="0" marR="0" algn="just">
              <a:lnSpc>
                <a:spcPct val="106000"/>
              </a:lnSpc>
              <a:spcBef>
                <a:spcPts val="0"/>
              </a:spcBef>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Luigi Einaudi pointed out in a paper published in the 1930s that medieval monetary systems were based on purely notional or “imaginary” units of account that did not reflect any real metal coinage or a “real” or commodity money: </a:t>
            </a:r>
          </a:p>
          <a:p>
            <a:pPr marL="0" marR="0" algn="just">
              <a:lnSpc>
                <a:spcPct val="106000"/>
              </a:lnSpc>
              <a:spcBef>
                <a:spcPts val="0"/>
              </a:spcBef>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“The imaginary or account money, the libra or livre or lira of old, was … even more abstract than a paper note, an image, or mirror, reflecting money; it was a mere “ratio". The price of a good is, indeed, not a material thing. … it is an abstract ratio. …  The device of imaginary or account money came gradually to be adopted all over Europe between the ninth and eighteenth century as a convenient way of stating that the price of merchandise is a ratio between a given quantity of that article of merchandise in a given quantity of another.”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GB" sz="1500" dirty="0">
                <a:effectLst/>
                <a:latin typeface="Calibri" panose="020F0502020204030204" pitchFamily="34" charset="0"/>
                <a:ea typeface="Calibri" panose="020F0502020204030204" pitchFamily="34" charset="0"/>
                <a:cs typeface="Times New Roman" panose="02020603050405020304" pitchFamily="18" charset="0"/>
              </a:rPr>
              <a:t>Einaudi, Luigi (1937). “The Medieval Practice of Managed Currency.” In A. D. Gayer (ed.), </a:t>
            </a:r>
            <a:r>
              <a:rPr lang="en-GB" sz="1500" i="1" dirty="0">
                <a:effectLst/>
                <a:latin typeface="Calibri" panose="020F0502020204030204" pitchFamily="34" charset="0"/>
                <a:ea typeface="Calibri" panose="020F0502020204030204" pitchFamily="34" charset="0"/>
                <a:cs typeface="Times New Roman" panose="02020603050405020304" pitchFamily="18" charset="0"/>
              </a:rPr>
              <a:t>The Lessons of Monetary Experience</a:t>
            </a:r>
            <a:r>
              <a:rPr lang="en-GB" sz="1500" dirty="0">
                <a:effectLst/>
                <a:latin typeface="Calibri" panose="020F0502020204030204" pitchFamily="34" charset="0"/>
                <a:ea typeface="Calibri" panose="020F0502020204030204" pitchFamily="34" charset="0"/>
                <a:cs typeface="Times New Roman" panose="02020603050405020304" pitchFamily="18" charset="0"/>
              </a:rPr>
              <a:t>. New York: Rinehart.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7867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EA08-02A4-9586-5C7A-4F9F548A70BD}"/>
              </a:ext>
            </a:extLst>
          </p:cNvPr>
          <p:cNvSpPr>
            <a:spLocks noGrp="1"/>
          </p:cNvSpPr>
          <p:nvPr>
            <p:ph type="title"/>
          </p:nvPr>
        </p:nvSpPr>
        <p:spPr>
          <a:xfrm>
            <a:off x="79513" y="262393"/>
            <a:ext cx="11433976" cy="1025718"/>
          </a:xfrm>
        </p:spPr>
        <p:txBody>
          <a:bodyPr>
            <a:noAutofit/>
          </a:bodyPr>
          <a:lstStyle/>
          <a:p>
            <a:r>
              <a:rPr lang="en-US" sz="3200" dirty="0"/>
              <a:t>Schumpeter: </a:t>
            </a:r>
            <a:r>
              <a:rPr lang="en-US" sz="3200" i="1" dirty="0"/>
              <a:t>Treatise on Money </a:t>
            </a:r>
            <a:r>
              <a:rPr lang="en-US" sz="3200" dirty="0"/>
              <a:t>and </a:t>
            </a:r>
            <a:r>
              <a:rPr lang="en-US" sz="3200" i="1" dirty="0"/>
              <a:t>History of Economic Analysis</a:t>
            </a:r>
          </a:p>
        </p:txBody>
      </p:sp>
      <p:sp>
        <p:nvSpPr>
          <p:cNvPr id="3" name="Text Placeholder 2">
            <a:extLst>
              <a:ext uri="{FF2B5EF4-FFF2-40B4-BE49-F238E27FC236}">
                <a16:creationId xmlns:a16="http://schemas.microsoft.com/office/drawing/2014/main" id="{04A0480E-BAF2-74AC-6C58-6014D69290DE}"/>
              </a:ext>
            </a:extLst>
          </p:cNvPr>
          <p:cNvSpPr>
            <a:spLocks noGrp="1"/>
          </p:cNvSpPr>
          <p:nvPr>
            <p:ph type="body" idx="1"/>
          </p:nvPr>
        </p:nvSpPr>
        <p:spPr>
          <a:xfrm>
            <a:off x="492981" y="1174376"/>
            <a:ext cx="10860819" cy="5337742"/>
          </a:xfrm>
        </p:spPr>
        <p:txBody>
          <a:bodyPr>
            <a:normAutofit fontScale="92500" lnSpcReduction="20000"/>
          </a:bodyPr>
          <a:lstStyle/>
          <a:p>
            <a:pPr marL="0" indent="0">
              <a:buNone/>
            </a:pPr>
            <a:endParaRPr lang="en-US" dirty="0"/>
          </a:p>
          <a:p>
            <a:r>
              <a:rPr lang="en-US" dirty="0"/>
              <a:t>“But logically, it is by no means clear that the most useful method is to start from the coin —even if, making a concession to realism, we add inconvertible government paper— in order to proceed to the credit transactions of reality. </a:t>
            </a:r>
          </a:p>
          <a:p>
            <a:r>
              <a:rPr lang="en-US" dirty="0"/>
              <a:t>It may be more useful to start from them in the first place, </a:t>
            </a:r>
            <a:r>
              <a:rPr lang="en-US" b="1" dirty="0"/>
              <a:t>to look upon capitalist finance as a clearing system that cancels claims and debt and carries forward the differences—so that ‘money’ payments come in only as a special case without any particularly fundamental importance</a:t>
            </a:r>
            <a:r>
              <a:rPr lang="en-US" dirty="0"/>
              <a:t>.” (HEA, 717)</a:t>
            </a:r>
          </a:p>
          <a:p>
            <a:r>
              <a:rPr lang="en-US" dirty="0"/>
              <a:t>“It is much more realistic to say that the banks ‘create credit,’ that is, that they create deposits in their act of lending, than to say that they lend the deposits that have been entrusted to them.” (HEA, 1114)</a:t>
            </a:r>
          </a:p>
          <a:p>
            <a:r>
              <a:rPr lang="en-US" b="1" dirty="0"/>
              <a:t>“In this method of obtaining a – basically random – unit of account as well as of entitlement, lies, as we shall see, the core of the institution of money of the profit economy,”  </a:t>
            </a:r>
            <a:r>
              <a:rPr lang="en-US" dirty="0"/>
              <a:t>(</a:t>
            </a:r>
            <a:r>
              <a:rPr lang="en-US" dirty="0" err="1"/>
              <a:t>ToM</a:t>
            </a:r>
            <a:r>
              <a:rPr lang="en-US" dirty="0"/>
              <a:t>: 109)</a:t>
            </a:r>
          </a:p>
          <a:p>
            <a:endParaRPr lang="en-US" dirty="0"/>
          </a:p>
          <a:p>
            <a:endParaRPr lang="en-US" dirty="0"/>
          </a:p>
        </p:txBody>
      </p:sp>
    </p:spTree>
    <p:extLst>
      <p:ext uri="{BB962C8B-B14F-4D97-AF65-F5344CB8AC3E}">
        <p14:creationId xmlns:p14="http://schemas.microsoft.com/office/powerpoint/2010/main" val="2080983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62C6F-3917-15B1-27D6-CC95D639E91E}"/>
              </a:ext>
            </a:extLst>
          </p:cNvPr>
          <p:cNvSpPr>
            <a:spLocks noGrp="1"/>
          </p:cNvSpPr>
          <p:nvPr>
            <p:ph type="title"/>
          </p:nvPr>
        </p:nvSpPr>
        <p:spPr>
          <a:xfrm>
            <a:off x="467139" y="55660"/>
            <a:ext cx="11158804" cy="508883"/>
          </a:xfrm>
        </p:spPr>
        <p:txBody>
          <a:bodyPr>
            <a:normAutofit fontScale="90000"/>
          </a:bodyPr>
          <a:lstStyle/>
          <a:p>
            <a:r>
              <a:rPr lang="en-US" sz="3200" dirty="0"/>
              <a:t>Keynes: </a:t>
            </a:r>
            <a:r>
              <a:rPr lang="en-US" sz="3200" b="1" dirty="0">
                <a:effectLst/>
                <a:latin typeface="Calibri" panose="020F0502020204030204" pitchFamily="34" charset="0"/>
                <a:ea typeface="Calibri" panose="020F0502020204030204" pitchFamily="34" charset="0"/>
              </a:rPr>
              <a:t>Treatise on Money </a:t>
            </a:r>
            <a:r>
              <a:rPr lang="en-US" sz="3200" dirty="0">
                <a:effectLst/>
                <a:latin typeface="Calibri" panose="020F0502020204030204" pitchFamily="34" charset="0"/>
                <a:ea typeface="Calibri" panose="020F0502020204030204" pitchFamily="34" charset="0"/>
              </a:rPr>
              <a:t>chapter 1: Bank Money to Banking Principle</a:t>
            </a:r>
            <a:endParaRPr lang="en-US" sz="3200" dirty="0"/>
          </a:p>
        </p:txBody>
      </p:sp>
      <p:sp>
        <p:nvSpPr>
          <p:cNvPr id="3" name="Content Placeholder 2">
            <a:extLst>
              <a:ext uri="{FF2B5EF4-FFF2-40B4-BE49-F238E27FC236}">
                <a16:creationId xmlns:a16="http://schemas.microsoft.com/office/drawing/2014/main" id="{EBFD427F-70FD-0E80-058D-AD69A0A26DFC}"/>
              </a:ext>
            </a:extLst>
          </p:cNvPr>
          <p:cNvSpPr>
            <a:spLocks noGrp="1"/>
          </p:cNvSpPr>
          <p:nvPr>
            <p:ph idx="1"/>
          </p:nvPr>
        </p:nvSpPr>
        <p:spPr>
          <a:xfrm>
            <a:off x="310101" y="564543"/>
            <a:ext cx="11521440" cy="6156891"/>
          </a:xfrm>
        </p:spPr>
        <p:txBody>
          <a:bodyPr>
            <a:noAutofit/>
          </a:bodyPr>
          <a:lstStyle/>
          <a:p>
            <a:pPr marL="0" indent="0">
              <a:buNone/>
            </a:pPr>
            <a:r>
              <a:rPr lang="en-US" sz="2000" dirty="0">
                <a:effectLst/>
                <a:latin typeface="Calibri" panose="020F0502020204030204" pitchFamily="34" charset="0"/>
                <a:ea typeface="Calibri" panose="020F0502020204030204" pitchFamily="34" charset="0"/>
              </a:rPr>
              <a:t>”</a:t>
            </a:r>
            <a:r>
              <a:rPr lang="en-US" sz="2000" b="1" dirty="0">
                <a:effectLst/>
                <a:latin typeface="Calibri" panose="020F0502020204030204" pitchFamily="34" charset="0"/>
                <a:ea typeface="Calibri" panose="020F0502020204030204" pitchFamily="34" charset="0"/>
              </a:rPr>
              <a:t>Money-of-Account,</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namely</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that</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in</a:t>
            </a:r>
            <a:r>
              <a:rPr lang="en-US" sz="2000" b="1" spc="-1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which Debts and Prices and General Purchasing Power are expressed, is the primary concept of a Theory of Money</a:t>
            </a:r>
            <a:r>
              <a:rPr lang="en-US" sz="2000" dirty="0">
                <a:effectLst/>
                <a:latin typeface="Calibri" panose="020F0502020204030204" pitchFamily="34" charset="0"/>
                <a:ea typeface="Calibri" panose="020F0502020204030204" pitchFamily="34" charset="0"/>
              </a:rPr>
              <a:t>. A money of account comes into existence along with debts, which are contracts for deferred payment, and price lists, which are offers of contracts for sale or purchase. Such debts and price lists, whether they are recorded by word of mouth or by book entry on baked bricks or paper documents, can only be expressed in terms of a money of account. Money itself, namely that by delivery of which debt contracts and price contracts are discharged,</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and</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shape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which</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store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general</a:t>
            </a:r>
            <a:r>
              <a:rPr lang="en-US" sz="2000" spc="-2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purchasing</a:t>
            </a:r>
            <a:r>
              <a:rPr lang="en-US" sz="2000" spc="-2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power</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is</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held, derives its character from its relationship to the money of account, since the debts and prices must first have been expressed in terms of the latter.” </a:t>
            </a:r>
          </a:p>
          <a:p>
            <a:pPr marL="63500" marR="107950">
              <a:lnSpc>
                <a:spcPct val="107000"/>
              </a:lnSpc>
              <a:spcBef>
                <a:spcPts val="785"/>
              </a:spcBef>
              <a:spcAft>
                <a:spcPts val="0"/>
              </a:spcAft>
            </a:pPr>
            <a:r>
              <a:rPr lang="en-US" sz="2000" dirty="0">
                <a:effectLst/>
                <a:latin typeface="Calibri" panose="020F0502020204030204" pitchFamily="34" charset="0"/>
                <a:ea typeface="Calibri" panose="020F0502020204030204" pitchFamily="34" charset="0"/>
              </a:rPr>
              <a:t>“the</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introduction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money</a:t>
            </a:r>
            <a:r>
              <a:rPr lang="en-US" sz="2000" spc="-3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account</a:t>
            </a:r>
            <a:r>
              <a:rPr lang="en-US" sz="2000" spc="-2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leads</a:t>
            </a:r>
            <a:r>
              <a:rPr lang="en-US" sz="2000" b="1" spc="-1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to</a:t>
            </a:r>
            <a:r>
              <a:rPr lang="en-US" sz="2000" b="1" spc="-1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“the</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discovery</a:t>
            </a:r>
            <a:r>
              <a:rPr lang="en-US" sz="2000" b="1" spc="-1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that</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for</a:t>
            </a:r>
            <a:r>
              <a:rPr lang="en-US" sz="2000" b="1" spc="-2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many</a:t>
            </a:r>
            <a:r>
              <a:rPr lang="en-US" sz="2000" b="1" spc="-3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purposes</a:t>
            </a:r>
            <a:r>
              <a:rPr lang="en-US" sz="2000" b="1" spc="-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the</a:t>
            </a:r>
            <a:r>
              <a:rPr lang="en-US" sz="2000" b="1" spc="-2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acknowledgments</a:t>
            </a:r>
            <a:r>
              <a:rPr lang="en-US" sz="2000" b="1" spc="-15"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of</a:t>
            </a:r>
            <a:r>
              <a:rPr lang="en-US" sz="2000" b="1" spc="-2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debt are themselves a serviceable substitute for money proper in the settlement of transactions. When acknowledgments of debt are used in this way, we may call them bank money—not forgetting, however, that they are not money proper</a:t>
            </a:r>
            <a:r>
              <a:rPr lang="en-US" sz="2000" dirty="0">
                <a:effectLst/>
                <a:latin typeface="Calibri" panose="020F0502020204030204" pitchFamily="34" charset="0"/>
                <a:ea typeface="Calibri" panose="020F0502020204030204" pitchFamily="34" charset="0"/>
              </a:rPr>
              <a:t>.</a:t>
            </a:r>
          </a:p>
          <a:p>
            <a:pPr marL="63500" marR="107950">
              <a:lnSpc>
                <a:spcPct val="106000"/>
              </a:lnSpc>
              <a:spcBef>
                <a:spcPts val="0"/>
              </a:spcBef>
              <a:spcAft>
                <a:spcPts val="0"/>
              </a:spcAft>
            </a:pPr>
            <a:r>
              <a:rPr lang="en-US" sz="2000" dirty="0">
                <a:effectLst/>
                <a:latin typeface="Calibri" panose="020F0502020204030204" pitchFamily="34" charset="0"/>
                <a:ea typeface="Calibri" panose="020F0502020204030204" pitchFamily="34" charset="0"/>
              </a:rPr>
              <a:t>Bank</a:t>
            </a:r>
            <a:r>
              <a:rPr lang="en-US" sz="2000" spc="-3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money</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is</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simply</a:t>
            </a:r>
            <a:r>
              <a:rPr lang="en-US" sz="2000" spc="-3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acknowledgment</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private debt,</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expressed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in</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 money of account, which is used by passing from one hand to another, alternatively with money proper, to settle a transaction.” (Ibid. 5)</a:t>
            </a:r>
          </a:p>
          <a:p>
            <a:pPr marL="63500" marR="0">
              <a:lnSpc>
                <a:spcPct val="107000"/>
              </a:lnSpc>
              <a:spcBef>
                <a:spcPts val="855"/>
              </a:spcBef>
              <a:spcAft>
                <a:spcPts val="0"/>
              </a:spcAft>
            </a:pPr>
            <a:r>
              <a:rPr lang="en-US" sz="2000" i="1" dirty="0">
                <a:effectLst/>
                <a:latin typeface="Calibri" panose="020F0502020204030204" pitchFamily="34" charset="0"/>
                <a:ea typeface="Calibri" panose="020F0502020204030204" pitchFamily="34" charset="0"/>
              </a:rPr>
              <a:t>This</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bank</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of</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account</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is</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liberated</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from</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any</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physical</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or</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commodity</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form</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and reflects</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what</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Luigi</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Einaudi</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has</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called “imaginary</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 Bank</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 of account serves as</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proper when it</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is the</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object</a:t>
            </a:r>
            <a:r>
              <a:rPr lang="en-US" sz="2000" i="1" spc="-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of action of</a:t>
            </a:r>
            <a:r>
              <a:rPr lang="en-US" sz="2000" i="1" spc="-1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bankers “entering</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debits and credits in their clients’ accounts.“ Bankers managing clients’ accounts denominated in</a:t>
            </a:r>
            <a:r>
              <a:rPr lang="en-US" sz="2000" i="1" spc="20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 of account thus replace gold or bank notes as the “primary</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concepts”</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of</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monetary</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theory</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and</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substitute</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for</a:t>
            </a:r>
            <a:r>
              <a:rPr lang="en-US" sz="2000" i="1" spc="-20"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the</a:t>
            </a:r>
            <a:r>
              <a:rPr lang="en-US" sz="2000" i="1" spc="-2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quantity</a:t>
            </a:r>
            <a:r>
              <a:rPr lang="en-US" sz="2000" i="1" spc="-2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theory</a:t>
            </a:r>
            <a:r>
              <a:rPr lang="en-US" sz="2000" i="1"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of </a:t>
            </a:r>
            <a:r>
              <a:rPr lang="en-US" sz="2000" i="1" spc="-10" dirty="0">
                <a:effectLst/>
                <a:latin typeface="Calibri" panose="020F0502020204030204" pitchFamily="34" charset="0"/>
                <a:ea typeface="Calibri" panose="020F0502020204030204" pitchFamily="34" charset="0"/>
              </a:rPr>
              <a:t>prices.</a:t>
            </a:r>
            <a:endParaRPr lang="en-US" sz="2000" i="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74027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C442-3EE7-1C59-8A59-73ACB72E43E4}"/>
              </a:ext>
            </a:extLst>
          </p:cNvPr>
          <p:cNvSpPr>
            <a:spLocks noGrp="1"/>
          </p:cNvSpPr>
          <p:nvPr>
            <p:ph type="title"/>
          </p:nvPr>
        </p:nvSpPr>
        <p:spPr>
          <a:xfrm>
            <a:off x="356260" y="1"/>
            <a:ext cx="10997540" cy="942490"/>
          </a:xfrm>
        </p:spPr>
        <p:txBody>
          <a:bodyPr>
            <a:normAutofit fontScale="90000"/>
          </a:bodyPr>
          <a:lstStyle/>
          <a:p>
            <a:r>
              <a:rPr lang="en-US" sz="3200" dirty="0"/>
              <a:t>From </a:t>
            </a:r>
            <a:r>
              <a:rPr lang="en-US" sz="3200" i="1" dirty="0"/>
              <a:t>International Currency and Finance </a:t>
            </a:r>
            <a:r>
              <a:rPr lang="en-US" sz="3200" dirty="0"/>
              <a:t>to “Notes on Ancient Currency“ to </a:t>
            </a:r>
            <a:r>
              <a:rPr lang="en-US" sz="3200" i="1" dirty="0"/>
              <a:t>Tract on Monetary Reform </a:t>
            </a:r>
            <a:r>
              <a:rPr lang="en-US" sz="3200" dirty="0"/>
              <a:t>to </a:t>
            </a:r>
            <a:r>
              <a:rPr lang="en-US" sz="3200" i="1" dirty="0"/>
              <a:t>Treatise on Money: </a:t>
            </a:r>
            <a:r>
              <a:rPr lang="en-US" sz="3200" b="1" i="1" dirty="0"/>
              <a:t>Banking Principle</a:t>
            </a:r>
          </a:p>
        </p:txBody>
      </p:sp>
      <p:sp>
        <p:nvSpPr>
          <p:cNvPr id="3" name="Content Placeholder 2">
            <a:extLst>
              <a:ext uri="{FF2B5EF4-FFF2-40B4-BE49-F238E27FC236}">
                <a16:creationId xmlns:a16="http://schemas.microsoft.com/office/drawing/2014/main" id="{90260F31-B978-C853-EF6B-70E8305B7892}"/>
              </a:ext>
            </a:extLst>
          </p:cNvPr>
          <p:cNvSpPr>
            <a:spLocks noGrp="1"/>
          </p:cNvSpPr>
          <p:nvPr>
            <p:ph sz="half" idx="1"/>
          </p:nvPr>
        </p:nvSpPr>
        <p:spPr>
          <a:xfrm>
            <a:off x="475013" y="1068779"/>
            <a:ext cx="5536173" cy="5555956"/>
          </a:xfrm>
        </p:spPr>
        <p:txBody>
          <a:bodyPr>
            <a:normAutofit/>
          </a:bodyPr>
          <a:lstStyle/>
          <a:p>
            <a:r>
              <a:rPr lang="en-US" sz="2000" b="0" i="0" u="none" strike="noStrike" baseline="0" dirty="0">
                <a:solidFill>
                  <a:srgbClr val="000000"/>
                </a:solidFill>
                <a:latin typeface="Calibri" panose="020F0502020204030204" pitchFamily="34" charset="0"/>
              </a:rPr>
              <a:t>Keynes worked on International Monetary Reform his entire career from Versailles to Bretton Woods</a:t>
            </a:r>
          </a:p>
          <a:p>
            <a:r>
              <a:rPr lang="en-US" sz="2000" dirty="0">
                <a:solidFill>
                  <a:srgbClr val="000000"/>
                </a:solidFill>
                <a:latin typeface="Calibri" panose="020F0502020204030204" pitchFamily="34" charset="0"/>
              </a:rPr>
              <a:t>He also worked on an alternative to the Quantity theory of Money from the </a:t>
            </a:r>
            <a:r>
              <a:rPr lang="en-US" sz="2000" i="1" dirty="0">
                <a:solidFill>
                  <a:srgbClr val="000000"/>
                </a:solidFill>
                <a:latin typeface="Calibri" panose="020F0502020204030204" pitchFamily="34" charset="0"/>
              </a:rPr>
              <a:t>Tract on Monetary Reform </a:t>
            </a:r>
            <a:r>
              <a:rPr lang="en-US" sz="2000" dirty="0">
                <a:solidFill>
                  <a:srgbClr val="000000"/>
                </a:solidFill>
                <a:latin typeface="Calibri" panose="020F0502020204030204" pitchFamily="34" charset="0"/>
              </a:rPr>
              <a:t> to the </a:t>
            </a:r>
            <a:r>
              <a:rPr lang="en-US" sz="2000" i="1" dirty="0">
                <a:solidFill>
                  <a:srgbClr val="000000"/>
                </a:solidFill>
                <a:latin typeface="Calibri" panose="020F0502020204030204" pitchFamily="34" charset="0"/>
              </a:rPr>
              <a:t>General Theory</a:t>
            </a:r>
          </a:p>
          <a:p>
            <a:r>
              <a:rPr lang="en-US" sz="2000" dirty="0">
                <a:effectLst/>
                <a:latin typeface="Calibri" panose="020F0502020204030204" pitchFamily="34" charset="0"/>
                <a:ea typeface="Calibri" panose="020F0502020204030204" pitchFamily="34" charset="0"/>
              </a:rPr>
              <a:t>Can Keynes’s alternative monetary theory</a:t>
            </a:r>
            <a:r>
              <a:rPr lang="en-US" sz="2000" spc="20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based on</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netting</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1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bank</a:t>
            </a:r>
            <a:r>
              <a:rPr lang="en-US" sz="2000" i="1" spc="-25" dirty="0">
                <a:effectLst/>
                <a:latin typeface="Calibri" panose="020F0502020204030204" pitchFamily="34" charset="0"/>
                <a:ea typeface="Calibri" panose="020F0502020204030204" pitchFamily="34" charset="0"/>
              </a:rPr>
              <a:t> </a:t>
            </a:r>
            <a:r>
              <a:rPr lang="en-US" sz="2000" i="1" dirty="0">
                <a:effectLst/>
                <a:latin typeface="Calibri" panose="020F0502020204030204" pitchFamily="34" charset="0"/>
                <a:ea typeface="Calibri" panose="020F0502020204030204" pitchFamily="34" charset="0"/>
              </a:rPr>
              <a:t>money</a:t>
            </a:r>
            <a:r>
              <a:rPr lang="en-US" sz="2000" spc="-15" dirty="0">
                <a:effectLst/>
                <a:latin typeface="Calibri" panose="020F0502020204030204" pitchFamily="34" charset="0"/>
                <a:ea typeface="Calibri" panose="020F0502020204030204" pitchFamily="34" charset="0"/>
              </a:rPr>
              <a:t> settlement </a:t>
            </a:r>
            <a:r>
              <a:rPr lang="en-US" sz="2000" dirty="0">
                <a:effectLst/>
                <a:latin typeface="Calibri" panose="020F0502020204030204" pitchFamily="34" charset="0"/>
                <a:ea typeface="Calibri" panose="020F0502020204030204" pitchFamily="34" charset="0"/>
              </a:rPr>
              <a:t>in</a:t>
            </a:r>
            <a:r>
              <a:rPr lang="en-US" sz="2000" spc="-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a</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clearing</a:t>
            </a:r>
            <a:r>
              <a:rPr lang="en-US" sz="2000" spc="-2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house –</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banking principle”—be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scaled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up</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from</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single</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bank,</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to</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national level and then to the international level to form a </a:t>
            </a:r>
            <a:r>
              <a:rPr lang="en-US" sz="2000" b="1" dirty="0">
                <a:effectLst/>
                <a:latin typeface="Calibri" panose="020F0502020204030204" pitchFamily="34" charset="0"/>
                <a:ea typeface="Calibri" panose="020F0502020204030204" pitchFamily="34" charset="0"/>
              </a:rPr>
              <a:t>global</a:t>
            </a:r>
            <a:r>
              <a:rPr lang="en-US" sz="2000" b="1" spc="200" dirty="0">
                <a:effectLst/>
                <a:latin typeface="Calibri" panose="020F0502020204030204" pitchFamily="34" charset="0"/>
                <a:ea typeface="Calibri" panose="020F0502020204030204" pitchFamily="34" charset="0"/>
              </a:rPr>
              <a:t> </a:t>
            </a:r>
            <a:r>
              <a:rPr lang="en-US" sz="2000" b="1" dirty="0">
                <a:effectLst/>
                <a:latin typeface="Calibri" panose="020F0502020204030204" pitchFamily="34" charset="0"/>
                <a:ea typeface="Calibri" panose="020F0502020204030204" pitchFamily="34" charset="0"/>
              </a:rPr>
              <a:t>Currency Union</a:t>
            </a:r>
            <a:r>
              <a:rPr lang="en-US" sz="2000" dirty="0">
                <a:effectLst/>
                <a:latin typeface="Calibri" panose="020F0502020204030204" pitchFamily="34" charset="0"/>
                <a:ea typeface="Calibri" panose="020F0502020204030204" pitchFamily="34" charset="0"/>
              </a:rPr>
              <a:t>, </a:t>
            </a:r>
          </a:p>
          <a:p>
            <a:r>
              <a:rPr lang="en-US" sz="2000" dirty="0">
                <a:effectLst/>
                <a:latin typeface="Calibri" panose="020F0502020204030204" pitchFamily="34" charset="0"/>
                <a:ea typeface="Calibri" panose="020F0502020204030204" pitchFamily="34" charset="0"/>
              </a:rPr>
              <a:t>Who would</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be</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responsible</a:t>
            </a:r>
            <a:r>
              <a:rPr lang="en-US" sz="2000" spc="-3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for</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operation</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of</a:t>
            </a:r>
            <a:r>
              <a:rPr lang="en-US" sz="2000" spc="-1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the</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global</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multilateral</a:t>
            </a:r>
            <a:r>
              <a:rPr lang="en-US" sz="2000" spc="-15"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clearing</a:t>
            </a:r>
            <a:r>
              <a:rPr lang="en-US" sz="2000" spc="-20" dirty="0">
                <a:effectLst/>
                <a:latin typeface="Calibri" panose="020F0502020204030204" pitchFamily="34" charset="0"/>
                <a:ea typeface="Calibri" panose="020F0502020204030204" pitchFamily="34" charset="0"/>
              </a:rPr>
              <a:t> </a:t>
            </a:r>
            <a:r>
              <a:rPr lang="en-US" sz="2000" dirty="0">
                <a:effectLst/>
                <a:latin typeface="Calibri" panose="020F0502020204030204" pitchFamily="34" charset="0"/>
                <a:ea typeface="Calibri" panose="020F0502020204030204" pitchFamily="34" charset="0"/>
              </a:rPr>
              <a:t>system in the absence of an international bank or equivalent global institution?</a:t>
            </a:r>
          </a:p>
          <a:p>
            <a:endParaRPr lang="en-US" sz="2000" b="0" i="0" u="none" strike="noStrike" baseline="0" dirty="0">
              <a:solidFill>
                <a:srgbClr val="000000"/>
              </a:solidFill>
              <a:latin typeface="Calibri" panose="020F0502020204030204" pitchFamily="34" charset="0"/>
            </a:endParaRPr>
          </a:p>
          <a:p>
            <a:endParaRPr lang="en-US" dirty="0"/>
          </a:p>
        </p:txBody>
      </p:sp>
      <p:sp>
        <p:nvSpPr>
          <p:cNvPr id="9" name="Content Placeholder 8">
            <a:extLst>
              <a:ext uri="{FF2B5EF4-FFF2-40B4-BE49-F238E27FC236}">
                <a16:creationId xmlns:a16="http://schemas.microsoft.com/office/drawing/2014/main" id="{5A18F792-4007-A650-E46C-E7415B9E5413}"/>
              </a:ext>
            </a:extLst>
          </p:cNvPr>
          <p:cNvSpPr>
            <a:spLocks noGrp="1"/>
          </p:cNvSpPr>
          <p:nvPr>
            <p:ph sz="half" idx="2"/>
          </p:nvPr>
        </p:nvSpPr>
        <p:spPr>
          <a:xfrm>
            <a:off x="6994566" y="1068778"/>
            <a:ext cx="4500748" cy="5424095"/>
          </a:xfrm>
        </p:spPr>
        <p:txBody>
          <a:bodyPr>
            <a:normAutofit/>
          </a:bodyPr>
          <a:lstStyle/>
          <a:p>
            <a:pPr marL="0" indent="0">
              <a:buNone/>
            </a:pPr>
            <a:r>
              <a:rPr lang="en-US" dirty="0"/>
              <a:t>  </a:t>
            </a:r>
          </a:p>
        </p:txBody>
      </p:sp>
      <p:pic>
        <p:nvPicPr>
          <p:cNvPr id="7" name="Picture 6">
            <a:extLst>
              <a:ext uri="{FF2B5EF4-FFF2-40B4-BE49-F238E27FC236}">
                <a16:creationId xmlns:a16="http://schemas.microsoft.com/office/drawing/2014/main" id="{2B73E9FC-6CC6-0AF9-DB3F-19242A634A6B}"/>
              </a:ext>
            </a:extLst>
          </p:cNvPr>
          <p:cNvPicPr>
            <a:picLocks noChangeAspect="1"/>
          </p:cNvPicPr>
          <p:nvPr/>
        </p:nvPicPr>
        <p:blipFill>
          <a:blip r:embed="rId2"/>
          <a:stretch>
            <a:fillRect/>
          </a:stretch>
        </p:blipFill>
        <p:spPr>
          <a:xfrm>
            <a:off x="6737547" y="1068779"/>
            <a:ext cx="4857009" cy="5555956"/>
          </a:xfrm>
          <a:prstGeom prst="rect">
            <a:avLst/>
          </a:prstGeom>
        </p:spPr>
      </p:pic>
    </p:spTree>
    <p:extLst>
      <p:ext uri="{BB962C8B-B14F-4D97-AF65-F5344CB8AC3E}">
        <p14:creationId xmlns:p14="http://schemas.microsoft.com/office/powerpoint/2010/main" val="95637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C36D01-D0F3-4304-A674-254329CA14DE}"/>
              </a:ext>
            </a:extLst>
          </p:cNvPr>
          <p:cNvSpPr>
            <a:spLocks noGrp="1"/>
          </p:cNvSpPr>
          <p:nvPr>
            <p:ph type="title"/>
          </p:nvPr>
        </p:nvSpPr>
        <p:spPr>
          <a:xfrm>
            <a:off x="477078" y="365125"/>
            <a:ext cx="11161644" cy="956779"/>
          </a:xfrm>
        </p:spPr>
        <p:txBody>
          <a:bodyPr>
            <a:normAutofit fontScale="90000"/>
          </a:bodyPr>
          <a:lstStyle/>
          <a:p>
            <a:r>
              <a:rPr lang="en-US" dirty="0"/>
              <a:t>Currency Union is Banking Principle on a global scale</a:t>
            </a:r>
          </a:p>
        </p:txBody>
      </p:sp>
      <p:sp>
        <p:nvSpPr>
          <p:cNvPr id="7" name="Content Placeholder 6">
            <a:extLst>
              <a:ext uri="{FF2B5EF4-FFF2-40B4-BE49-F238E27FC236}">
                <a16:creationId xmlns:a16="http://schemas.microsoft.com/office/drawing/2014/main" id="{337A899E-8D72-049C-796E-DF2DF8980B7A}"/>
              </a:ext>
            </a:extLst>
          </p:cNvPr>
          <p:cNvSpPr>
            <a:spLocks noGrp="1"/>
          </p:cNvSpPr>
          <p:nvPr>
            <p:ph idx="1"/>
          </p:nvPr>
        </p:nvSpPr>
        <p:spPr>
          <a:xfrm>
            <a:off x="838200" y="1431235"/>
            <a:ext cx="10515600" cy="4745728"/>
          </a:xfrm>
        </p:spPr>
        <p:txBody>
          <a:bodyPr/>
          <a:lstStyle/>
          <a:p>
            <a:r>
              <a:rPr lang="en-US" dirty="0">
                <a:latin typeface="Calibri" panose="020F0502020204030204" pitchFamily="34" charset="0"/>
                <a:ea typeface="Calibri" panose="020F0502020204030204" pitchFamily="34" charset="0"/>
              </a:rPr>
              <a:t>Keynes: </a:t>
            </a:r>
            <a:r>
              <a:rPr lang="en-US" sz="2800" dirty="0">
                <a:effectLst/>
                <a:latin typeface="Calibri" panose="020F0502020204030204" pitchFamily="34" charset="0"/>
                <a:ea typeface="Calibri" panose="020F0502020204030204" pitchFamily="34" charset="0"/>
              </a:rPr>
              <a:t>“The idea underlying such a Currency Union is simple, namely, to </a:t>
            </a:r>
            <a:r>
              <a:rPr lang="en-US" sz="2800" dirty="0" err="1">
                <a:effectLst/>
                <a:latin typeface="Calibri" panose="020F0502020204030204" pitchFamily="34" charset="0"/>
                <a:ea typeface="Calibri" panose="020F0502020204030204" pitchFamily="34" charset="0"/>
              </a:rPr>
              <a:t>generalise</a:t>
            </a:r>
            <a:r>
              <a:rPr lang="en-US" sz="2800" dirty="0">
                <a:effectLst/>
                <a:latin typeface="Calibri" panose="020F0502020204030204" pitchFamily="34" charset="0"/>
                <a:ea typeface="Calibri" panose="020F0502020204030204" pitchFamily="34" charset="0"/>
              </a:rPr>
              <a:t> the essential principle of banking, as it is exhibited within any closed system. This principle is the necessary equality of credits and debits, of assets and liabilities. If no credits can be removed outside the clearing system but only transferred within it, the Union itself can never be in difficulties. It can with safety make what advances it wishes to any of its members with the assurance that the proceeds can only be transferred to the clearing account of another member. Its problem is solely to see to it that its members keep the rules and that the advances made to each of them are prudent and advisable for the Union as a whole.” (</a:t>
            </a:r>
            <a:r>
              <a:rPr lang="en-US" sz="2800" dirty="0" err="1">
                <a:effectLst/>
                <a:latin typeface="Calibri" panose="020F0502020204030204" pitchFamily="34" charset="0"/>
                <a:ea typeface="Calibri" panose="020F0502020204030204" pitchFamily="34" charset="0"/>
              </a:rPr>
              <a:t>Horsefield</a:t>
            </a:r>
            <a:r>
              <a:rPr lang="en-US" sz="2800" dirty="0">
                <a:effectLst/>
                <a:latin typeface="Calibri" panose="020F0502020204030204" pitchFamily="34" charset="0"/>
                <a:ea typeface="Calibri" panose="020F0502020204030204" pitchFamily="34" charset="0"/>
              </a:rPr>
              <a:t>, 3) </a:t>
            </a:r>
          </a:p>
          <a:p>
            <a:endParaRPr lang="en-US" dirty="0"/>
          </a:p>
        </p:txBody>
      </p:sp>
    </p:spTree>
    <p:extLst>
      <p:ext uri="{BB962C8B-B14F-4D97-AF65-F5344CB8AC3E}">
        <p14:creationId xmlns:p14="http://schemas.microsoft.com/office/powerpoint/2010/main" val="4114354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B8080-58C3-4C87-BDDE-566AA3DCCDF6}"/>
              </a:ext>
            </a:extLst>
          </p:cNvPr>
          <p:cNvSpPr txBox="1"/>
          <p:nvPr/>
        </p:nvSpPr>
        <p:spPr>
          <a:xfrm>
            <a:off x="149086" y="69574"/>
            <a:ext cx="11491623" cy="6781536"/>
          </a:xfrm>
          <a:prstGeom prst="rect">
            <a:avLst/>
          </a:prstGeom>
          <a:noFill/>
        </p:spPr>
        <p:txBody>
          <a:bodyPr wrap="square">
            <a:spAutoFit/>
          </a:bodyPr>
          <a:lstStyle/>
          <a:p>
            <a:pPr marL="0" marR="0" algn="just">
              <a:lnSpc>
                <a:spcPct val="106000"/>
              </a:lnSpc>
              <a:spcBef>
                <a:spcPts val="0"/>
              </a:spcBef>
              <a:spcAft>
                <a:spcPts val="600"/>
              </a:spcAft>
            </a:pPr>
            <a:r>
              <a:rPr lang="en-GB" sz="2800" b="1" i="1" dirty="0">
                <a:effectLst/>
                <a:latin typeface="Calibri" panose="020F0502020204030204" pitchFamily="34" charset="0"/>
                <a:ea typeface="Calibri" panose="020F0502020204030204" pitchFamily="34" charset="0"/>
                <a:cs typeface="Calibri" panose="020F0502020204030204" pitchFamily="34" charset="0"/>
              </a:rPr>
              <a:t>Schumacher’s Amendment: Multilateral Pool Clearing</a:t>
            </a:r>
          </a:p>
          <a:p>
            <a:pPr algn="l"/>
            <a:r>
              <a:rPr lang="en-US" sz="2000" b="0" i="0" u="none" strike="noStrike" baseline="0" dirty="0">
                <a:solidFill>
                  <a:srgbClr val="000000"/>
                </a:solidFill>
                <a:latin typeface="CIDFont+F2"/>
              </a:rPr>
              <a:t>Every country sets up an independent agency called the </a:t>
            </a:r>
            <a:r>
              <a:rPr lang="en-US" sz="2000" b="1" i="0" u="none" strike="noStrike" baseline="0" dirty="0">
                <a:solidFill>
                  <a:srgbClr val="000000"/>
                </a:solidFill>
                <a:latin typeface="CIDFont+F2"/>
              </a:rPr>
              <a:t>National Clearing Fund</a:t>
            </a:r>
            <a:r>
              <a:rPr lang="en-US" sz="2000" b="0" i="0" u="none" strike="noStrike" baseline="0" dirty="0">
                <a:solidFill>
                  <a:srgbClr val="000000"/>
                </a:solidFill>
                <a:latin typeface="CIDFont+F2"/>
              </a:rPr>
              <a:t>. </a:t>
            </a:r>
          </a:p>
          <a:p>
            <a:pPr algn="l"/>
            <a:r>
              <a:rPr lang="en-US" sz="2000" b="0" i="0" u="none" strike="noStrike" baseline="0" dirty="0">
                <a:solidFill>
                  <a:srgbClr val="000000"/>
                </a:solidFill>
                <a:latin typeface="CIDFont+F2"/>
              </a:rPr>
              <a:t>Importers make payments in their own national currency into their</a:t>
            </a:r>
            <a:r>
              <a:rPr lang="en-US" sz="2000" dirty="0">
                <a:solidFill>
                  <a:srgbClr val="000000"/>
                </a:solidFill>
                <a:latin typeface="CIDFont+F2"/>
              </a:rPr>
              <a:t> </a:t>
            </a:r>
            <a:r>
              <a:rPr lang="en-US" sz="2000" b="0" i="0" u="none" strike="noStrike" baseline="0" dirty="0">
                <a:solidFill>
                  <a:srgbClr val="000000"/>
                </a:solidFill>
                <a:latin typeface="CIDFont+F2"/>
              </a:rPr>
              <a:t>own National Clearing Fund. As soon as the Fund has received payment, it informs the National Clearing Fund of the exporter that payment has been received, whereupon the National Clearing Fund in the exporter’s country makes payment to the exporter. Each National Clearing Fund thus receives and disburses only national currency: it receives such currency from the home importers</a:t>
            </a:r>
          </a:p>
          <a:p>
            <a:pPr algn="l"/>
            <a:r>
              <a:rPr lang="en-US" sz="2000" b="0" i="0" u="none" strike="noStrike" baseline="0" dirty="0">
                <a:solidFill>
                  <a:srgbClr val="000000"/>
                </a:solidFill>
                <a:latin typeface="CIDFont+F2"/>
              </a:rPr>
              <a:t>and disburses it to the home exporters.</a:t>
            </a:r>
            <a:endParaRPr lang="en-US" sz="2000" b="0" i="0" u="none" strike="noStrike" baseline="0" dirty="0">
              <a:solidFill>
                <a:srgbClr val="0000FF"/>
              </a:solidFill>
              <a:latin typeface="CIDFont+F2"/>
            </a:endParaRPr>
          </a:p>
          <a:p>
            <a:pPr algn="l"/>
            <a:r>
              <a:rPr lang="en-US" sz="2000" b="0" i="0" u="none" strike="noStrike" baseline="0" dirty="0">
                <a:solidFill>
                  <a:srgbClr val="000000"/>
                </a:solidFill>
                <a:latin typeface="CIDFont+F2"/>
              </a:rPr>
              <a:t>Over time National Clearing Funds can be divided into three classes:</a:t>
            </a:r>
          </a:p>
          <a:p>
            <a:pPr algn="l"/>
            <a:r>
              <a:rPr lang="en-US" sz="2000" b="0" i="0" u="none" strike="noStrike" baseline="0" dirty="0">
                <a:solidFill>
                  <a:srgbClr val="000000"/>
                </a:solidFill>
                <a:latin typeface="CIDFont+F2"/>
              </a:rPr>
              <a:t>1. The Clearing Funds of</a:t>
            </a:r>
            <a:r>
              <a:rPr lang="en-US" sz="2000" dirty="0">
                <a:solidFill>
                  <a:srgbClr val="000000"/>
                </a:solidFill>
                <a:latin typeface="CIDFont+F2"/>
              </a:rPr>
              <a:t> </a:t>
            </a:r>
            <a:r>
              <a:rPr lang="en-US" sz="2000" b="0" i="0" u="none" strike="noStrike" baseline="0" dirty="0">
                <a:solidFill>
                  <a:srgbClr val="000000"/>
                </a:solidFill>
                <a:latin typeface="CIDFont+F2"/>
              </a:rPr>
              <a:t>(“deficit countries”) will have received more national currency from importers than they have disbursed to exporters and will consequently be left with a credit balance.</a:t>
            </a:r>
          </a:p>
          <a:p>
            <a:pPr algn="l"/>
            <a:r>
              <a:rPr lang="en-US" sz="2000" b="0" i="0" u="none" strike="noStrike" baseline="0" dirty="0">
                <a:solidFill>
                  <a:srgbClr val="000000"/>
                </a:solidFill>
                <a:latin typeface="CIDFont+F2"/>
              </a:rPr>
              <a:t>2. The Clearing Funds of</a:t>
            </a:r>
            <a:r>
              <a:rPr lang="en-US" sz="2000" dirty="0">
                <a:solidFill>
                  <a:srgbClr val="000000"/>
                </a:solidFill>
                <a:latin typeface="CIDFont+F2"/>
              </a:rPr>
              <a:t> </a:t>
            </a:r>
            <a:r>
              <a:rPr lang="en-US" sz="2000" b="0" i="0" u="none" strike="noStrike" baseline="0" dirty="0">
                <a:solidFill>
                  <a:srgbClr val="000000"/>
                </a:solidFill>
                <a:latin typeface="CIDFont+F2"/>
              </a:rPr>
              <a:t>(“surplus countries”) will have disbursed more national currency to their exporters than they have received from their importers and will consequently be left with a debit balance.</a:t>
            </a:r>
          </a:p>
          <a:p>
            <a:pPr algn="l"/>
            <a:r>
              <a:rPr lang="en-US" sz="2000" b="0" i="0" u="none" strike="noStrike" baseline="0" dirty="0">
                <a:solidFill>
                  <a:srgbClr val="000000"/>
                </a:solidFill>
                <a:latin typeface="CIDFont+F2"/>
              </a:rPr>
              <a:t>3. The Clearing Funds of countries in external balance with  neither with a balance of cash in hand nor with a debit balance of any kind. </a:t>
            </a:r>
          </a:p>
          <a:p>
            <a:pPr algn="l"/>
            <a:r>
              <a:rPr lang="en-US" sz="2000" b="0" i="0" u="none" strike="noStrike" baseline="0" dirty="0">
                <a:solidFill>
                  <a:srgbClr val="000000"/>
                </a:solidFill>
                <a:latin typeface="CIDFont+F2"/>
              </a:rPr>
              <a:t>Thus the Clearing Funds of deficit countries would be left with a balance of cash in hand, and since it would be undesirable if the Clearing Funds interfered in internal monetary policy, the proper way to employ this balance would be for them to purchase Treasury bills in the open market; similarly the Clearing Funds of surplus countries would be in need of cash and should raise such cash by selling Treasury bills in the open market. In this way National Clearing Funds would operate in a manner analogous to that of Exchange </a:t>
            </a:r>
            <a:r>
              <a:rPr lang="en-US" sz="2000" b="0" i="0" u="none" strike="noStrike" baseline="0" dirty="0" err="1">
                <a:solidFill>
                  <a:srgbClr val="000000"/>
                </a:solidFill>
                <a:latin typeface="CIDFont+F2"/>
              </a:rPr>
              <a:t>Equalisation</a:t>
            </a:r>
            <a:r>
              <a:rPr lang="en-US" sz="2000" b="0" i="0" u="none" strike="noStrike" baseline="0" dirty="0">
                <a:solidFill>
                  <a:srgbClr val="000000"/>
                </a:solidFill>
                <a:latin typeface="CIDFont+F2"/>
              </a:rPr>
              <a:t> Funds.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325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33F082-DB72-EF29-A234-B00A3C5D90FE}"/>
              </a:ext>
            </a:extLst>
          </p:cNvPr>
          <p:cNvSpPr txBox="1"/>
          <p:nvPr/>
        </p:nvSpPr>
        <p:spPr>
          <a:xfrm>
            <a:off x="143123" y="306986"/>
            <a:ext cx="10793896" cy="6360203"/>
          </a:xfrm>
          <a:prstGeom prst="rect">
            <a:avLst/>
          </a:prstGeom>
          <a:noFill/>
        </p:spPr>
        <p:txBody>
          <a:bodyPr wrap="square">
            <a:spAutoFit/>
          </a:bodyPr>
          <a:lstStyle/>
          <a:p>
            <a:pPr marL="0" marR="0" algn="just">
              <a:lnSpc>
                <a:spcPct val="106000"/>
              </a:lnSpc>
              <a:spcBef>
                <a:spcPts val="0"/>
              </a:spcBef>
              <a:spcAft>
                <a:spcPts val="600"/>
              </a:spcAft>
            </a:pPr>
            <a:r>
              <a:rPr lang="en-GB" sz="2800" dirty="0">
                <a:latin typeface="Calibri" panose="020F0502020204030204" pitchFamily="34" charset="0"/>
                <a:ea typeface="Calibri" panose="020F0502020204030204" pitchFamily="34" charset="0"/>
                <a:cs typeface="Calibri" panose="020F0502020204030204" pitchFamily="34" charset="0"/>
              </a:rPr>
              <a:t>In Schumacher’s amendment </a:t>
            </a:r>
            <a:r>
              <a:rPr lang="en-GB" sz="2800" dirty="0" err="1">
                <a:latin typeface="Calibri" panose="020F0502020204030204" pitchFamily="34" charset="0"/>
                <a:ea typeface="Calibri" panose="020F0502020204030204" pitchFamily="34" charset="0"/>
                <a:cs typeface="Calibri" panose="020F0502020204030204" pitchFamily="34" charset="0"/>
              </a:rPr>
              <a:t>Bancor</a:t>
            </a:r>
            <a:r>
              <a:rPr lang="en-GB" sz="2800" dirty="0">
                <a:latin typeface="Calibri" panose="020F0502020204030204" pitchFamily="34" charset="0"/>
                <a:ea typeface="Calibri" panose="020F0502020204030204" pitchFamily="34" charset="0"/>
                <a:cs typeface="Calibri" panose="020F0502020204030204" pitchFamily="34" charset="0"/>
              </a:rPr>
              <a:t> (and gold and the $US) disappears</a:t>
            </a:r>
            <a:endParaRPr lang="en-GB" sz="2800" dirty="0">
              <a:effectLst/>
              <a:latin typeface="Calibri" panose="020F0502020204030204" pitchFamily="34" charset="0"/>
              <a:ea typeface="Calibri" panose="020F0502020204030204" pitchFamily="34" charset="0"/>
              <a:cs typeface="Calibri" panose="020F0502020204030204" pitchFamily="34" charset="0"/>
            </a:endParaRPr>
          </a:p>
          <a:p>
            <a:pPr marL="0" marR="0" algn="just">
              <a:lnSpc>
                <a:spcPct val="106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“In this way, one might say, every national currency is made into a world currency, whereby the creation of a new world currency becomes unnecessary. Nor does the </a:t>
            </a:r>
            <a:r>
              <a:rPr lang="en-GB" sz="2000" b="1" dirty="0">
                <a:effectLst/>
                <a:latin typeface="Calibri" panose="020F0502020204030204" pitchFamily="34" charset="0"/>
                <a:ea typeface="Calibri" panose="020F0502020204030204" pitchFamily="34" charset="0"/>
                <a:cs typeface="Calibri" panose="020F0502020204030204" pitchFamily="34" charset="0"/>
              </a:rPr>
              <a:t>International Clearing Office</a:t>
            </a:r>
            <a:r>
              <a:rPr lang="en-GB" sz="2000" dirty="0">
                <a:effectLst/>
                <a:latin typeface="Calibri" panose="020F0502020204030204" pitchFamily="34" charset="0"/>
                <a:ea typeface="Calibri" panose="020F0502020204030204" pitchFamily="34" charset="0"/>
                <a:cs typeface="Calibri" panose="020F0502020204030204" pitchFamily="34" charset="0"/>
              </a:rPr>
              <a:t>—in this connection—require any special powers; it is not an agency for control, but a purely administrative body, </a:t>
            </a:r>
            <a:r>
              <a:rPr lang="en-GB" sz="2000" b="1" dirty="0">
                <a:effectLst/>
                <a:latin typeface="Calibri" panose="020F0502020204030204" pitchFamily="34" charset="0"/>
                <a:ea typeface="Calibri" panose="020F0502020204030204" pitchFamily="34" charset="0"/>
                <a:cs typeface="Calibri" panose="020F0502020204030204" pitchFamily="34" charset="0"/>
              </a:rPr>
              <a:t>the central accounting office </a:t>
            </a:r>
            <a:r>
              <a:rPr lang="en-GB" sz="2000" dirty="0">
                <a:effectLst/>
                <a:latin typeface="Calibri" panose="020F0502020204030204" pitchFamily="34" charset="0"/>
                <a:ea typeface="Calibri" panose="020F0502020204030204" pitchFamily="34" charset="0"/>
                <a:cs typeface="Calibri" panose="020F0502020204030204" pitchFamily="34" charset="0"/>
              </a:rPr>
              <a:t>for the different National Clearing Funds. .</a:t>
            </a:r>
          </a:p>
          <a:p>
            <a:pPr marL="0" marR="0" algn="just">
              <a:lnSpc>
                <a:spcPct val="106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 As a result of its (purely formal) operations, we get the following position: The Clearing Funds of surplus countries become indebted to their internal money markets and acquire an equivalent share in the Pool; both their debt and their share in the Pool being equal to their trade surplus. The Clearing Funds of the deficit countries are left with balances of cash in hand (equal to their trade deficits) which belong to the International Pool. The Clearing Funds, finally, of countries whose balance of trade has left neither surplus nor deficit hold neither cash nor a share in the Pool. ... </a:t>
            </a:r>
          </a:p>
          <a:p>
            <a:pPr marL="0" marR="0" algn="just">
              <a:lnSpc>
                <a:spcPct val="106000"/>
              </a:lnSpc>
              <a:spcBef>
                <a:spcPts val="0"/>
              </a:spcBef>
              <a:spcAft>
                <a:spcPts val="600"/>
              </a:spcAft>
            </a:pPr>
            <a:r>
              <a:rPr lang="en-GB" sz="2000" dirty="0">
                <a:effectLst/>
                <a:latin typeface="Calibri" panose="020F0502020204030204" pitchFamily="34" charset="0"/>
                <a:ea typeface="Calibri" panose="020F0502020204030204" pitchFamily="34" charset="0"/>
                <a:cs typeface="Calibri" panose="020F0502020204030204" pitchFamily="34" charset="0"/>
              </a:rPr>
              <a:t>The main force is the fact that the holding of surpluses becomes unprofitable and risky. The surplus, instead of being convertible into gold or interest-earning investments, is tied up in the Pool: it is a share in the Pool.” And the Pool’s assets are diversified in the government securities of countries with the weakest currencies. This provides an incentive for surplus countries to take action to spend their balances, automatically improving the risk characteristics of their holdings of the International Clearing Office.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GB" sz="1400" dirty="0">
                <a:effectLst/>
                <a:latin typeface="Calibri" panose="020F0502020204030204" pitchFamily="34" charset="0"/>
                <a:ea typeface="Calibri" panose="020F0502020204030204" pitchFamily="34" charset="0"/>
                <a:cs typeface="Calibri" panose="020F0502020204030204" pitchFamily="34" charset="0"/>
              </a:rPr>
              <a:t>E.F. Schumacher, “Multilateral Clearing,” </a:t>
            </a:r>
            <a:r>
              <a:rPr lang="en-GB" sz="1400" i="1" dirty="0" err="1">
                <a:effectLst/>
                <a:latin typeface="Calibri" panose="020F0502020204030204" pitchFamily="34" charset="0"/>
                <a:ea typeface="Calibri" panose="020F0502020204030204" pitchFamily="34" charset="0"/>
                <a:cs typeface="Calibri" panose="020F0502020204030204" pitchFamily="34" charset="0"/>
              </a:rPr>
              <a:t>Economica</a:t>
            </a:r>
            <a:r>
              <a:rPr lang="en-GB" sz="1400" dirty="0">
                <a:effectLst/>
                <a:latin typeface="Calibri" panose="020F0502020204030204" pitchFamily="34" charset="0"/>
                <a:ea typeface="Calibri" panose="020F0502020204030204" pitchFamily="34" charset="0"/>
                <a:cs typeface="Calibri" panose="020F0502020204030204" pitchFamily="34" charset="0"/>
              </a:rPr>
              <a:t>, New Series. Vol. 10, No. 38, May 1943, 150-165</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US" dirty="0"/>
          </a:p>
        </p:txBody>
      </p:sp>
    </p:spTree>
    <p:extLst>
      <p:ext uri="{BB962C8B-B14F-4D97-AF65-F5344CB8AC3E}">
        <p14:creationId xmlns:p14="http://schemas.microsoft.com/office/powerpoint/2010/main" val="3567740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F20A0-CFC0-D9B6-388A-CE143450FA40}"/>
              </a:ext>
            </a:extLst>
          </p:cNvPr>
          <p:cNvSpPr>
            <a:spLocks noGrp="1"/>
          </p:cNvSpPr>
          <p:nvPr>
            <p:ph type="title"/>
          </p:nvPr>
        </p:nvSpPr>
        <p:spPr>
          <a:xfrm>
            <a:off x="838200" y="365126"/>
            <a:ext cx="10515600" cy="774906"/>
          </a:xfrm>
        </p:spPr>
        <p:txBody>
          <a:bodyPr>
            <a:normAutofit/>
          </a:bodyPr>
          <a:lstStyle/>
          <a:p>
            <a:r>
              <a:rPr lang="en-US" sz="3600" dirty="0"/>
              <a:t>Beyond Currency: An International Investment Fund</a:t>
            </a:r>
          </a:p>
        </p:txBody>
      </p:sp>
      <p:sp>
        <p:nvSpPr>
          <p:cNvPr id="3" name="Content Placeholder 2">
            <a:extLst>
              <a:ext uri="{FF2B5EF4-FFF2-40B4-BE49-F238E27FC236}">
                <a16:creationId xmlns:a16="http://schemas.microsoft.com/office/drawing/2014/main" id="{0E7FA087-CA21-E51C-8FE8-0923E23CF348}"/>
              </a:ext>
            </a:extLst>
          </p:cNvPr>
          <p:cNvSpPr>
            <a:spLocks noGrp="1"/>
          </p:cNvSpPr>
          <p:nvPr>
            <p:ph idx="1"/>
          </p:nvPr>
        </p:nvSpPr>
        <p:spPr>
          <a:xfrm>
            <a:off x="838199" y="1389413"/>
            <a:ext cx="10680865" cy="5103462"/>
          </a:xfrm>
        </p:spPr>
        <p:txBody>
          <a:bodyPr>
            <a:normAutofit lnSpcReduction="10000"/>
          </a:bodyPr>
          <a:lstStyle/>
          <a:p>
            <a:r>
              <a:rPr lang="en-US" sz="2200" dirty="0">
                <a:effectLst/>
                <a:latin typeface="Calibri" panose="020F0502020204030204" pitchFamily="34" charset="0"/>
                <a:ea typeface="Aptos" panose="020B0004020202020204" pitchFamily="34" charset="0"/>
              </a:rPr>
              <a:t>E. F. Penrose has highlighted additional features of Keynes’s ideas:</a:t>
            </a:r>
          </a:p>
          <a:p>
            <a:r>
              <a:rPr lang="en-US" sz="2200" dirty="0">
                <a:effectLst/>
                <a:latin typeface="Calibri" panose="020F0502020204030204" pitchFamily="34" charset="0"/>
                <a:ea typeface="Aptos" panose="020B0004020202020204" pitchFamily="34" charset="0"/>
              </a:rPr>
              <a:t> “From the beginning, Mr. Keynes … was willing to use the proposed International Clearing Union for short term as well as long-term purposes: </a:t>
            </a:r>
          </a:p>
          <a:p>
            <a:r>
              <a:rPr lang="en-US" sz="2200" dirty="0">
                <a:effectLst/>
                <a:latin typeface="Calibri" panose="020F0502020204030204" pitchFamily="34" charset="0"/>
                <a:ea typeface="Aptos" panose="020B0004020202020204" pitchFamily="34" charset="0"/>
              </a:rPr>
              <a:t>The Union might set up a clearing account in </a:t>
            </a:r>
            <a:r>
              <a:rPr lang="en-US" sz="2200" dirty="0" err="1">
                <a:effectLst/>
                <a:latin typeface="Calibri" panose="020F0502020204030204" pitchFamily="34" charset="0"/>
                <a:ea typeface="Aptos" panose="020B0004020202020204" pitchFamily="34" charset="0"/>
              </a:rPr>
              <a:t>favour</a:t>
            </a:r>
            <a:r>
              <a:rPr lang="en-US" sz="2200" dirty="0">
                <a:effectLst/>
                <a:latin typeface="Calibri" panose="020F0502020204030204" pitchFamily="34" charset="0"/>
                <a:ea typeface="Aptos" panose="020B0004020202020204" pitchFamily="34" charset="0"/>
              </a:rPr>
              <a:t> of international bodies charged with post-war relief, rehabilitation and reconstruction. </a:t>
            </a:r>
          </a:p>
          <a:p>
            <a:r>
              <a:rPr lang="en-US" sz="2200" dirty="0">
                <a:effectLst/>
                <a:latin typeface="Calibri" panose="020F0502020204030204" pitchFamily="34" charset="0"/>
                <a:ea typeface="Aptos" panose="020B0004020202020204" pitchFamily="34" charset="0"/>
              </a:rPr>
              <a:t>But it could go much further than this. For it might supplement contributions received from other sources by granting overdraft facilities in </a:t>
            </a:r>
            <a:r>
              <a:rPr lang="en-US" sz="2200" dirty="0" err="1">
                <a:effectLst/>
                <a:latin typeface="Calibri" panose="020F0502020204030204" pitchFamily="34" charset="0"/>
                <a:ea typeface="Aptos" panose="020B0004020202020204" pitchFamily="34" charset="0"/>
              </a:rPr>
              <a:t>favour</a:t>
            </a:r>
            <a:r>
              <a:rPr lang="en-US" sz="2200" dirty="0">
                <a:effectLst/>
                <a:latin typeface="Calibri" panose="020F0502020204030204" pitchFamily="34" charset="0"/>
                <a:ea typeface="Aptos" panose="020B0004020202020204" pitchFamily="34" charset="0"/>
              </a:rPr>
              <a:t> of these bodies, the overdraft being discharged over a period of years out of the Reserve Fund of the Union, or, if necessary, out of a levy on surplus credit balances. </a:t>
            </a:r>
          </a:p>
          <a:p>
            <a:r>
              <a:rPr lang="en-US" sz="2200" dirty="0">
                <a:effectLst/>
                <a:latin typeface="Calibri" panose="020F0502020204030204" pitchFamily="34" charset="0"/>
                <a:ea typeface="Aptos" panose="020B0004020202020204" pitchFamily="34" charset="0"/>
              </a:rPr>
              <a:t>By this means it is possible to avoid asking any country to assume a burdensome commitment for relief and reconstruction, since the resources would be provided in the first instance by those countries having credit clearing accounts for which they have no immediate use and are voluntarily leaving idle, </a:t>
            </a:r>
          </a:p>
          <a:p>
            <a:r>
              <a:rPr lang="en-US" sz="2200" dirty="0">
                <a:effectLst/>
                <a:latin typeface="Calibri" panose="020F0502020204030204" pitchFamily="34" charset="0"/>
                <a:ea typeface="Aptos" panose="020B0004020202020204" pitchFamily="34" charset="0"/>
              </a:rPr>
              <a:t>and in the long run by those countries which have a chronic international surplus for which they have no beneficial employment. (Penrose 1953, 43)</a:t>
            </a:r>
            <a:endParaRPr lang="en-US" sz="2200" dirty="0"/>
          </a:p>
        </p:txBody>
      </p:sp>
    </p:spTree>
    <p:extLst>
      <p:ext uri="{BB962C8B-B14F-4D97-AF65-F5344CB8AC3E}">
        <p14:creationId xmlns:p14="http://schemas.microsoft.com/office/powerpoint/2010/main" val="382064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DC62-CCB0-1B98-8876-101264E0489E}"/>
              </a:ext>
            </a:extLst>
          </p:cNvPr>
          <p:cNvSpPr>
            <a:spLocks noGrp="1"/>
          </p:cNvSpPr>
          <p:nvPr>
            <p:ph type="title"/>
          </p:nvPr>
        </p:nvSpPr>
        <p:spPr>
          <a:xfrm>
            <a:off x="838200" y="213757"/>
            <a:ext cx="10515600" cy="593766"/>
          </a:xfrm>
        </p:spPr>
        <p:txBody>
          <a:bodyPr>
            <a:normAutofit/>
          </a:bodyPr>
          <a:lstStyle/>
          <a:p>
            <a:r>
              <a:rPr lang="en-US" sz="2800" dirty="0" err="1"/>
              <a:t>Kalecki</a:t>
            </a:r>
            <a:r>
              <a:rPr lang="en-US" sz="2800" dirty="0"/>
              <a:t>/Schumacher Amendment: An International Investment Pool</a:t>
            </a:r>
          </a:p>
        </p:txBody>
      </p:sp>
      <p:sp>
        <p:nvSpPr>
          <p:cNvPr id="3" name="Content Placeholder 2">
            <a:extLst>
              <a:ext uri="{FF2B5EF4-FFF2-40B4-BE49-F238E27FC236}">
                <a16:creationId xmlns:a16="http://schemas.microsoft.com/office/drawing/2014/main" id="{277167DD-C108-606D-B543-F2DECC264117}"/>
              </a:ext>
            </a:extLst>
          </p:cNvPr>
          <p:cNvSpPr>
            <a:spLocks noGrp="1"/>
          </p:cNvSpPr>
          <p:nvPr>
            <p:ph idx="1"/>
          </p:nvPr>
        </p:nvSpPr>
        <p:spPr>
          <a:xfrm>
            <a:off x="463137" y="973777"/>
            <a:ext cx="11293433" cy="5498275"/>
          </a:xfrm>
        </p:spPr>
        <p:txBody>
          <a:bodyPr>
            <a:normAutofit lnSpcReduction="10000"/>
          </a:bodyPr>
          <a:lstStyle/>
          <a:p>
            <a:pPr marL="0" marR="0" indent="457200">
              <a:spcBef>
                <a:spcPts val="0"/>
              </a:spcBef>
              <a:spcAft>
                <a:spcPts val="0"/>
              </a:spcAft>
            </a:pPr>
            <a:r>
              <a:rPr lang="en-US" sz="2200" kern="100" dirty="0">
                <a:effectLst/>
                <a:latin typeface="Calibri" panose="020F0502020204030204" pitchFamily="34" charset="0"/>
                <a:ea typeface="Aptos" panose="020B0004020202020204" pitchFamily="34" charset="0"/>
                <a:cs typeface="Arial" panose="020B0604020202020204" pitchFamily="34" charset="0"/>
              </a:rPr>
              <a:t>In an amendment to extend the clearing union to accommodate international capital investment flows (</a:t>
            </a:r>
            <a:r>
              <a:rPr lang="en-US" sz="2200" kern="100" dirty="0" err="1">
                <a:effectLst/>
                <a:latin typeface="Calibri" panose="020F0502020204030204" pitchFamily="34" charset="0"/>
                <a:ea typeface="Aptos" panose="020B0004020202020204" pitchFamily="34" charset="0"/>
                <a:cs typeface="Arial" panose="020B0604020202020204" pitchFamily="34" charset="0"/>
              </a:rPr>
              <a:t>Kalecki</a:t>
            </a:r>
            <a:r>
              <a:rPr lang="en-US" sz="2200" kern="100" dirty="0">
                <a:effectLst/>
                <a:latin typeface="Calibri" panose="020F0502020204030204" pitchFamily="34" charset="0"/>
                <a:ea typeface="Aptos" panose="020B0004020202020204" pitchFamily="34" charset="0"/>
                <a:cs typeface="Arial" panose="020B0604020202020204" pitchFamily="34" charset="0"/>
              </a:rPr>
              <a:t> and Schumacher, 1943) noted </a:t>
            </a:r>
            <a:r>
              <a:rPr lang="en-US" sz="2200" kern="100" dirty="0">
                <a:latin typeface="Calibri" panose="020F0502020204030204" pitchFamily="34" charset="0"/>
                <a:ea typeface="Aptos" panose="020B0004020202020204" pitchFamily="34" charset="0"/>
                <a:cs typeface="Arial" panose="020B0604020202020204" pitchFamily="34" charset="0"/>
              </a:rPr>
              <a:t>t</a:t>
            </a:r>
            <a:r>
              <a:rPr lang="en-US" sz="2200" kern="100" dirty="0">
                <a:effectLst/>
                <a:latin typeface="Calibri" panose="020F0502020204030204" pitchFamily="34" charset="0"/>
                <a:ea typeface="Aptos" panose="020B0004020202020204" pitchFamily="34" charset="0"/>
                <a:cs typeface="Arial" panose="020B0604020202020204" pitchFamily="34" charset="0"/>
              </a:rPr>
              <a:t>hat : </a:t>
            </a:r>
          </a:p>
          <a:p>
            <a:pPr marL="0" marR="0" indent="457200">
              <a:spcBef>
                <a:spcPts val="0"/>
              </a:spcBef>
              <a:spcAft>
                <a:spcPts val="0"/>
              </a:spcAft>
            </a:pPr>
            <a:r>
              <a:rPr lang="en-US" sz="2200" kern="100" dirty="0">
                <a:effectLst/>
                <a:latin typeface="Calibri" panose="020F0502020204030204" pitchFamily="34" charset="0"/>
                <a:ea typeface="Aptos" panose="020B0004020202020204" pitchFamily="34" charset="0"/>
                <a:cs typeface="Arial" panose="020B0604020202020204" pitchFamily="34" charset="0"/>
              </a:rPr>
              <a:t>“There is no merit in a general policy aiming at current account equilibrium for all countries, because different countries are at different stages of economic development, and a regular flow of investment from the more highly developed to the more backward regions of the world may redound to the benefit of all.  ” </a:t>
            </a:r>
          </a:p>
          <a:p>
            <a:pPr marL="0" marR="0" indent="457200">
              <a:spcBef>
                <a:spcPts val="0"/>
              </a:spcBef>
              <a:spcAft>
                <a:spcPts val="0"/>
              </a:spcAft>
            </a:pPr>
            <a:r>
              <a:rPr lang="en-US" sz="2200" kern="100" dirty="0">
                <a:effectLst/>
                <a:latin typeface="Calibri" panose="020F0502020204030204" pitchFamily="34" charset="0"/>
                <a:ea typeface="Aptos" panose="020B0004020202020204" pitchFamily="34" charset="0"/>
                <a:cs typeface="Arial" panose="020B0604020202020204" pitchFamily="34" charset="0"/>
              </a:rPr>
              <a:t>“I</a:t>
            </a:r>
            <a:r>
              <a:rPr lang="en-US" sz="2200" kern="0" dirty="0">
                <a:solidFill>
                  <a:srgbClr val="030303"/>
                </a:solidFill>
                <a:effectLst/>
                <a:latin typeface="Calibri" panose="020F0502020204030204" pitchFamily="34" charset="0"/>
                <a:ea typeface="Aptos" panose="020B0004020202020204" pitchFamily="34" charset="0"/>
                <a:cs typeface="Arial" panose="020B0604020202020204" pitchFamily="34" charset="0"/>
              </a:rPr>
              <a:t>n order to achieve and maintain a truly international system in the post-war world the International Clearing Union must also assume the function of long-term lending to underdeveloped countries and wield certain additional powers,” such as directed purchase and lending.</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200" kern="100" dirty="0">
                <a:effectLst/>
                <a:latin typeface="Aptos" panose="020B0004020202020204" pitchFamily="34" charset="0"/>
                <a:ea typeface="Aptos" panose="020B0004020202020204" pitchFamily="34" charset="0"/>
                <a:cs typeface="Arial" panose="020B0604020202020204" pitchFamily="34" charset="0"/>
              </a:rPr>
              <a:t>The authors go on to recommend that the Board may direct countries to direct their purchases to particular countries to ensure limits on bilateral imbalances, noting </a:t>
            </a:r>
            <a:r>
              <a:rPr lang="en-US" sz="2200" kern="100" dirty="0">
                <a:effectLst/>
                <a:latin typeface="Calibri" panose="020F0502020204030204" pitchFamily="34" charset="0"/>
                <a:ea typeface="Aptos" panose="020B0004020202020204" pitchFamily="34" charset="0"/>
                <a:cs typeface="Arial" panose="020B0604020202020204" pitchFamily="34" charset="0"/>
              </a:rPr>
              <a:t>that</a:t>
            </a:r>
          </a:p>
          <a:p>
            <a:pPr marL="0" marR="0">
              <a:spcBef>
                <a:spcPts val="0"/>
              </a:spcBef>
              <a:spcAft>
                <a:spcPts val="0"/>
              </a:spcAft>
            </a:pPr>
            <a:r>
              <a:rPr lang="en-US" sz="2200" kern="100" dirty="0">
                <a:effectLst/>
                <a:latin typeface="Calibri" panose="020F0502020204030204" pitchFamily="34" charset="0"/>
                <a:ea typeface="Aptos" panose="020B0004020202020204" pitchFamily="34" charset="0"/>
                <a:cs typeface="Arial" panose="020B0604020202020204" pitchFamily="34" charset="0"/>
              </a:rPr>
              <a:t> “If investment decisions have to be taken by an international authority, there arises, of course, a political problem of the first magnitude. The mainly administrative functions to be discharged by the Board of the International Clearing Union are, relatively speaking, politically neutral. But investment decisions, and decisions directing a borrower to make his purchases in one particular country, involve a higher degree of political responsibility.” </a:t>
            </a:r>
          </a:p>
          <a:p>
            <a:pPr marL="0" marR="0">
              <a:spcBef>
                <a:spcPts val="0"/>
              </a:spcBef>
              <a:spcAft>
                <a:spcPts val="0"/>
              </a:spcAft>
            </a:pPr>
            <a:endParaRPr lang="en-US" sz="2200" kern="100" dirty="0">
              <a:latin typeface="Calibri" panose="020F050202020403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2200" kern="100" dirty="0">
                <a:effectLst/>
                <a:latin typeface="Calibri" panose="020F0502020204030204" pitchFamily="34" charset="0"/>
                <a:ea typeface="Aptos" panose="020B0004020202020204" pitchFamily="34" charset="0"/>
                <a:cs typeface="Arial" panose="020B0604020202020204" pitchFamily="34" charset="0"/>
              </a:rPr>
              <a:t>An integration of the COP in this process seems obvious.</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0330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19DD51-7768-8A84-555C-7C6A436E5758}"/>
              </a:ext>
            </a:extLst>
          </p:cNvPr>
          <p:cNvSpPr>
            <a:spLocks noGrp="1"/>
          </p:cNvSpPr>
          <p:nvPr>
            <p:ph type="title"/>
          </p:nvPr>
        </p:nvSpPr>
        <p:spPr>
          <a:xfrm>
            <a:off x="526774" y="365125"/>
            <a:ext cx="10827026" cy="569153"/>
          </a:xfrm>
        </p:spPr>
        <p:txBody>
          <a:bodyPr>
            <a:normAutofit fontScale="90000"/>
          </a:bodyPr>
          <a:lstStyle/>
          <a:p>
            <a:r>
              <a:rPr lang="en-US" dirty="0"/>
              <a:t>Modern Digital Technology for a Clearing System</a:t>
            </a:r>
          </a:p>
        </p:txBody>
      </p:sp>
      <p:sp>
        <p:nvSpPr>
          <p:cNvPr id="6" name="Content Placeholder 5">
            <a:extLst>
              <a:ext uri="{FF2B5EF4-FFF2-40B4-BE49-F238E27FC236}">
                <a16:creationId xmlns:a16="http://schemas.microsoft.com/office/drawing/2014/main" id="{CD4C7C7C-7822-4EA3-DE1F-CB1EAB1FA59D}"/>
              </a:ext>
            </a:extLst>
          </p:cNvPr>
          <p:cNvSpPr>
            <a:spLocks noGrp="1"/>
          </p:cNvSpPr>
          <p:nvPr>
            <p:ph idx="1"/>
          </p:nvPr>
        </p:nvSpPr>
        <p:spPr>
          <a:xfrm>
            <a:off x="447261" y="934278"/>
            <a:ext cx="10906539" cy="5644652"/>
          </a:xfrm>
        </p:spPr>
        <p:txBody>
          <a:bodyPr>
            <a:normAutofit/>
          </a:bodyPr>
          <a:lstStyle/>
          <a:p>
            <a:pPr marL="0" marR="0" algn="just">
              <a:lnSpc>
                <a:spcPct val="106000"/>
              </a:lnSpc>
              <a:spcBef>
                <a:spcPts val="0"/>
              </a:spcBef>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Schumacher’s version of Keynes’s clearing system comes very close to a decentralised autonomous organisation (DAO) since all countries and their </a:t>
            </a:r>
            <a:r>
              <a:rPr lang="en-GB" sz="2000" dirty="0">
                <a:latin typeface="Calibri" panose="020F0502020204030204" pitchFamily="34" charset="0"/>
                <a:ea typeface="Calibri" panose="020F0502020204030204" pitchFamily="34" charset="0"/>
                <a:cs typeface="Calibri" panose="020F0502020204030204" pitchFamily="34" charset="0"/>
              </a:rPr>
              <a:t>national </a:t>
            </a:r>
            <a:r>
              <a:rPr lang="en-GB" sz="2000" dirty="0">
                <a:effectLst/>
                <a:latin typeface="Calibri" panose="020F0502020204030204" pitchFamily="34" charset="0"/>
                <a:ea typeface="Calibri" panose="020F0502020204030204" pitchFamily="34" charset="0"/>
                <a:cs typeface="Calibri" panose="020F0502020204030204" pitchFamily="34" charset="0"/>
              </a:rPr>
              <a:t>currencies participate in the determination of the operation of the system and the level of imbalances independently of each other. Neither surplus nor deficit countries can dominate the determination of the clearing balances and each countries’ individual actions determines the overall outcome. No particular creditor country can impose policy on any particular deficit country, and each retains national sovereignty in that it can act to influence the system by adjusting domestic policy to reduce their “investment” in the securities of deficit countries.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0"/>
              </a:spcAft>
            </a:pPr>
            <a:r>
              <a:rPr lang="en-GB" sz="2000" dirty="0">
                <a:effectLst/>
                <a:latin typeface="Calibri" panose="020F0502020204030204" pitchFamily="34" charset="0"/>
                <a:ea typeface="Calibri" panose="020F0502020204030204" pitchFamily="34" charset="0"/>
              </a:rPr>
              <a:t>At the same time, any national central bank is free to introduce its own digital currency (CBDC) in the shape and form it prefers as there will never be any problem of interoperability or exchange since each CBDC remains in the domestic system. There need be no exchange or support of the domestic system since it is not used to finance international transactions. The system at the national and global level could be operated electronically by means of smart contract code on national and a global balance sheet or permissioned </a:t>
            </a:r>
            <a:r>
              <a:rPr lang="en-GB" sz="2000" dirty="0">
                <a:latin typeface="Calibri" panose="020F0502020204030204" pitchFamily="34" charset="0"/>
                <a:ea typeface="Calibri" panose="020F0502020204030204" pitchFamily="34" charset="0"/>
              </a:rPr>
              <a:t>central </a:t>
            </a:r>
            <a:r>
              <a:rPr lang="en-GB" sz="2000" dirty="0">
                <a:effectLst/>
                <a:latin typeface="Calibri" panose="020F0502020204030204" pitchFamily="34" charset="0"/>
                <a:ea typeface="Calibri" panose="020F0502020204030204" pitchFamily="34" charset="0"/>
              </a:rPr>
              <a:t>distributed ledger.  It would eliminate national currencies as reserve balances in member countries </a:t>
            </a:r>
            <a:r>
              <a:rPr lang="en-GB" sz="2000" dirty="0">
                <a:latin typeface="Calibri" panose="020F0502020204030204" pitchFamily="34" charset="0"/>
              </a:rPr>
              <a:t>central banks, indeed eliminate the need for capital or reserve balances in commodities or currencies and provide an incentive mechanism to keep global imbalances under control.</a:t>
            </a:r>
          </a:p>
          <a:p>
            <a:pPr marL="0" indent="0">
              <a:buNone/>
            </a:pPr>
            <a:endParaRPr lang="en-US" dirty="0"/>
          </a:p>
        </p:txBody>
      </p:sp>
    </p:spTree>
    <p:extLst>
      <p:ext uri="{BB962C8B-B14F-4D97-AF65-F5344CB8AC3E}">
        <p14:creationId xmlns:p14="http://schemas.microsoft.com/office/powerpoint/2010/main" val="98305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E8C3-121B-FD17-BD21-F6051D0CA41E}"/>
              </a:ext>
            </a:extLst>
          </p:cNvPr>
          <p:cNvSpPr>
            <a:spLocks noGrp="1"/>
          </p:cNvSpPr>
          <p:nvPr>
            <p:ph type="title"/>
          </p:nvPr>
        </p:nvSpPr>
        <p:spPr>
          <a:xfrm>
            <a:off x="205674" y="249383"/>
            <a:ext cx="6515760" cy="913496"/>
          </a:xfrm>
        </p:spPr>
        <p:txBody>
          <a:bodyPr vert="horz" lIns="91440" tIns="45720" rIns="91440" bIns="45720" rtlCol="0" anchor="ctr">
            <a:normAutofit fontScale="90000"/>
          </a:bodyPr>
          <a:lstStyle/>
          <a:p>
            <a:br>
              <a:rPr lang="en-US" sz="3600"/>
            </a:br>
            <a:r>
              <a:rPr lang="en-US" sz="3600"/>
              <a:t>Tang Dynasty (618-907) : fei ch’ien (flying money)</a:t>
            </a:r>
            <a:br>
              <a:rPr lang="en-US" sz="4000"/>
            </a:br>
            <a:endParaRPr lang="en-US" sz="4000" dirty="0"/>
          </a:p>
        </p:txBody>
      </p:sp>
      <p:sp>
        <p:nvSpPr>
          <p:cNvPr id="3" name="Content Placeholder 2">
            <a:extLst>
              <a:ext uri="{FF2B5EF4-FFF2-40B4-BE49-F238E27FC236}">
                <a16:creationId xmlns:a16="http://schemas.microsoft.com/office/drawing/2014/main" id="{58FA3177-7D4C-4FD7-B0C3-AF5B3CED1B13}"/>
              </a:ext>
            </a:extLst>
          </p:cNvPr>
          <p:cNvSpPr>
            <a:spLocks noGrp="1"/>
          </p:cNvSpPr>
          <p:nvPr>
            <p:ph sz="half" idx="1"/>
          </p:nvPr>
        </p:nvSpPr>
        <p:spPr>
          <a:xfrm>
            <a:off x="208722" y="1302026"/>
            <a:ext cx="6630068" cy="5416826"/>
          </a:xfrm>
        </p:spPr>
        <p:txBody>
          <a:bodyPr vert="horz" lIns="91440" tIns="45720" rIns="91440" bIns="45720" rtlCol="0">
            <a:normAutofit lnSpcReduction="10000"/>
          </a:bodyPr>
          <a:lstStyle/>
          <a:p>
            <a:r>
              <a:rPr lang="en-US" sz="1800" b="1" dirty="0"/>
              <a:t>“Non-monetary” transfer  systems have existed for some 1,500 years</a:t>
            </a:r>
          </a:p>
          <a:p>
            <a:r>
              <a:rPr lang="en-US" sz="1800" b="0" i="0" u="none" strike="noStrike" baseline="0" dirty="0"/>
              <a:t>Fei </a:t>
            </a:r>
            <a:r>
              <a:rPr lang="en-US" sz="1800" b="0" i="0" u="none" strike="noStrike" baseline="0" dirty="0" err="1"/>
              <a:t>ch’ien</a:t>
            </a:r>
            <a:r>
              <a:rPr lang="en-US" sz="1800" b="0" i="0" u="none" strike="noStrike" baseline="0" dirty="0"/>
              <a:t> (also known as </a:t>
            </a:r>
            <a:r>
              <a:rPr lang="en-US" sz="1800" b="0" i="0" u="none" strike="noStrike" baseline="0" dirty="0" err="1"/>
              <a:t>pien-huan</a:t>
            </a:r>
            <a:r>
              <a:rPr lang="en-US" sz="1800" b="0" i="0" u="none" strike="noStrike" baseline="0" dirty="0"/>
              <a:t>: credit exchange) allowed </a:t>
            </a:r>
            <a:r>
              <a:rPr lang="en-US" sz="1800" dirty="0">
                <a:effectLst/>
              </a:rPr>
              <a:t>provincial authorities to present monetary tribute to the imperial court via liaison offices in </a:t>
            </a:r>
            <a:r>
              <a:rPr lang="en-US" sz="1800" dirty="0" err="1">
                <a:effectLst/>
              </a:rPr>
              <a:t>Chang’an</a:t>
            </a:r>
            <a:r>
              <a:rPr lang="en-US" sz="1800" dirty="0">
                <a:effectLst/>
              </a:rPr>
              <a:t> known as </a:t>
            </a:r>
            <a:r>
              <a:rPr lang="en-US" sz="1800" i="1" dirty="0">
                <a:effectLst/>
              </a:rPr>
              <a:t>chin-</a:t>
            </a:r>
            <a:r>
              <a:rPr lang="en-US" sz="1800" i="1" dirty="0" err="1">
                <a:effectLst/>
              </a:rPr>
              <a:t>tsou</a:t>
            </a:r>
            <a:r>
              <a:rPr lang="en-US" sz="1800" i="1" dirty="0">
                <a:effectLst/>
              </a:rPr>
              <a:t> </a:t>
            </a:r>
            <a:r>
              <a:rPr lang="en-US" sz="1800" i="1" dirty="0" err="1">
                <a:effectLst/>
              </a:rPr>
              <a:t>yüan</a:t>
            </a:r>
            <a:r>
              <a:rPr lang="en-US" sz="1800" i="1" dirty="0">
                <a:effectLst/>
              </a:rPr>
              <a:t>, </a:t>
            </a:r>
            <a:r>
              <a:rPr lang="en-US" sz="1800" dirty="0">
                <a:effectLst/>
              </a:rPr>
              <a:t>"memorial presenting courts“; merchants with revenues in the north would deposit in exchange for vouchers guaranteeing reimbursement in their provinces while the provincial authorities used the cash deposits for tribute to the </a:t>
            </a:r>
            <a:r>
              <a:rPr lang="en-US" sz="1800" dirty="0"/>
              <a:t>Imperial court</a:t>
            </a:r>
            <a:r>
              <a:rPr lang="en-US" sz="1800" dirty="0">
                <a:effectLst/>
              </a:rPr>
              <a:t>.</a:t>
            </a:r>
          </a:p>
          <a:p>
            <a:r>
              <a:rPr lang="en-US" sz="1800" dirty="0">
                <a:effectLst/>
              </a:rPr>
              <a:t> </a:t>
            </a:r>
            <a:r>
              <a:rPr lang="en-US" sz="1800" b="1" dirty="0">
                <a:effectLst/>
              </a:rPr>
              <a:t>A double transfer of cash was realized without an actual physical transfer</a:t>
            </a:r>
            <a:r>
              <a:rPr lang="en-US" sz="1800" dirty="0">
                <a:effectLst/>
              </a:rPr>
              <a:t>. </a:t>
            </a:r>
            <a:endParaRPr lang="en-US" sz="1800" b="0" i="0" u="none" strike="noStrike" baseline="0" dirty="0"/>
          </a:p>
          <a:p>
            <a:r>
              <a:rPr lang="en-US" sz="1800" b="0" i="0" u="none" strike="noStrike" baseline="0" dirty="0"/>
              <a:t>The development of paper money for transactions in Chengdu is closely related to the development of "flying money“. </a:t>
            </a:r>
          </a:p>
          <a:p>
            <a:r>
              <a:rPr lang="en-US" sz="1200" dirty="0"/>
              <a:t>Lien-sheng Yang, </a:t>
            </a:r>
            <a:r>
              <a:rPr lang="en-US" sz="1200" i="1" dirty="0"/>
              <a:t>Money and Credit in China: A Short History</a:t>
            </a:r>
            <a:r>
              <a:rPr lang="en-US" sz="1200" dirty="0"/>
              <a:t>, Harvard University Press, 1952 p.  51-2 </a:t>
            </a:r>
          </a:p>
          <a:p>
            <a:r>
              <a:rPr lang="en-US" sz="1800" dirty="0"/>
              <a:t>NB: Imperial China did not deficit finance via issue of public debt, private deposit banking developed very late, despite the early and multiple experiments with paper money, relying on silver until the Ming. Banking remained the equivalent of money transfer offices.</a:t>
            </a:r>
          </a:p>
          <a:p>
            <a:endParaRPr lang="en-US" sz="1100" dirty="0"/>
          </a:p>
        </p:txBody>
      </p:sp>
      <p:pic>
        <p:nvPicPr>
          <p:cNvPr id="5" name="Content Placeholder 4" descr="A close-up of a paper&#10;&#10;Description automatically generated">
            <a:extLst>
              <a:ext uri="{FF2B5EF4-FFF2-40B4-BE49-F238E27FC236}">
                <a16:creationId xmlns:a16="http://schemas.microsoft.com/office/drawing/2014/main" id="{2441979C-819B-35EE-6520-AEECF3CB6AC1}"/>
              </a:ext>
            </a:extLst>
          </p:cNvPr>
          <p:cNvPicPr>
            <a:picLocks noGrp="1" noChangeAspect="1"/>
          </p:cNvPicPr>
          <p:nvPr>
            <p:ph sz="half" idx="2"/>
          </p:nvPr>
        </p:nvPicPr>
        <p:blipFill rotWithShape="1">
          <a:blip r:embed="rId2"/>
          <a:srcRect l="30546" r="28504"/>
          <a:stretch/>
        </p:blipFill>
        <p:spPr>
          <a:xfrm>
            <a:off x="7199440" y="10"/>
            <a:ext cx="4992560" cy="6857990"/>
          </a:xfrm>
          <a:prstGeom prst="rect">
            <a:avLst/>
          </a:prstGeom>
          <a:effectLst/>
        </p:spPr>
      </p:pic>
    </p:spTree>
    <p:extLst>
      <p:ext uri="{BB962C8B-B14F-4D97-AF65-F5344CB8AC3E}">
        <p14:creationId xmlns:p14="http://schemas.microsoft.com/office/powerpoint/2010/main" val="3978607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83DADE-95BD-49DF-A816-EE9589EA8F16}"/>
              </a:ext>
            </a:extLst>
          </p:cNvPr>
          <p:cNvPicPr>
            <a:picLocks noChangeAspect="1"/>
          </p:cNvPicPr>
          <p:nvPr/>
        </p:nvPicPr>
        <p:blipFill>
          <a:blip r:embed="rId2"/>
          <a:stretch>
            <a:fillRect/>
          </a:stretch>
        </p:blipFill>
        <p:spPr>
          <a:xfrm>
            <a:off x="2495550" y="1104899"/>
            <a:ext cx="7200900" cy="4757281"/>
          </a:xfrm>
          <a:prstGeom prst="rect">
            <a:avLst/>
          </a:prstGeom>
        </p:spPr>
      </p:pic>
      <p:sp>
        <p:nvSpPr>
          <p:cNvPr id="2" name="TextBox 1">
            <a:extLst>
              <a:ext uri="{FF2B5EF4-FFF2-40B4-BE49-F238E27FC236}">
                <a16:creationId xmlns:a16="http://schemas.microsoft.com/office/drawing/2014/main" id="{7124F306-6B1F-2CA0-EB2E-1C17BB2DCFDC}"/>
              </a:ext>
            </a:extLst>
          </p:cNvPr>
          <p:cNvSpPr txBox="1"/>
          <p:nvPr/>
        </p:nvSpPr>
        <p:spPr>
          <a:xfrm>
            <a:off x="3490623" y="508883"/>
            <a:ext cx="6019137" cy="584775"/>
          </a:xfrm>
          <a:prstGeom prst="rect">
            <a:avLst/>
          </a:prstGeom>
          <a:noFill/>
        </p:spPr>
        <p:txBody>
          <a:bodyPr wrap="square" rtlCol="0">
            <a:spAutoFit/>
          </a:bodyPr>
          <a:lstStyle/>
          <a:p>
            <a:r>
              <a:rPr lang="en-US" sz="3200" dirty="0"/>
              <a:t>Pre Internet Quantum Cash</a:t>
            </a:r>
          </a:p>
        </p:txBody>
      </p:sp>
    </p:spTree>
    <p:extLst>
      <p:ext uri="{BB962C8B-B14F-4D97-AF65-F5344CB8AC3E}">
        <p14:creationId xmlns:p14="http://schemas.microsoft.com/office/powerpoint/2010/main" val="135924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57D-1D1D-4A57-8320-891908065FCB}"/>
              </a:ext>
            </a:extLst>
          </p:cNvPr>
          <p:cNvSpPr>
            <a:spLocks noGrp="1"/>
          </p:cNvSpPr>
          <p:nvPr>
            <p:ph type="title"/>
          </p:nvPr>
        </p:nvSpPr>
        <p:spPr>
          <a:xfrm>
            <a:off x="838200" y="121921"/>
            <a:ext cx="10515600" cy="1076960"/>
          </a:xfrm>
        </p:spPr>
        <p:txBody>
          <a:bodyPr>
            <a:normAutofit/>
          </a:bodyPr>
          <a:lstStyle/>
          <a:p>
            <a:r>
              <a:rPr lang="en-US" dirty="0"/>
              <a:t>The Pre-Internet Quantum Cash</a:t>
            </a:r>
          </a:p>
        </p:txBody>
      </p:sp>
      <p:sp>
        <p:nvSpPr>
          <p:cNvPr id="3" name="Content Placeholder 2">
            <a:extLst>
              <a:ext uri="{FF2B5EF4-FFF2-40B4-BE49-F238E27FC236}">
                <a16:creationId xmlns:a16="http://schemas.microsoft.com/office/drawing/2014/main" id="{D87D5CDB-E9FE-463D-8E51-292F63622308}"/>
              </a:ext>
            </a:extLst>
          </p:cNvPr>
          <p:cNvSpPr>
            <a:spLocks noGrp="1"/>
          </p:cNvSpPr>
          <p:nvPr>
            <p:ph idx="1"/>
          </p:nvPr>
        </p:nvSpPr>
        <p:spPr>
          <a:xfrm>
            <a:off x="838200" y="1198881"/>
            <a:ext cx="10515600" cy="4978082"/>
          </a:xfrm>
        </p:spPr>
        <p:txBody>
          <a:bodyPr>
            <a:normAutofit fontScale="77500" lnSpcReduction="20000"/>
          </a:bodyPr>
          <a:lstStyle/>
          <a:p>
            <a:r>
              <a:rPr lang="en-US" dirty="0"/>
              <a:t>The very first attempt at a secure messaging system that was extended to the creation of a non-commodity money dates from the late 1960s.  </a:t>
            </a:r>
          </a:p>
          <a:p>
            <a:r>
              <a:rPr lang="en-US" dirty="0"/>
              <a:t>Stephen </a:t>
            </a:r>
            <a:r>
              <a:rPr lang="en-US" dirty="0" err="1"/>
              <a:t>Weisner</a:t>
            </a:r>
            <a:r>
              <a:rPr lang="en-US" dirty="0"/>
              <a:t>, a young graduate student grappling with the implications of the Bell theorem proving non-locality in quantum mechanics proposed a perfectly secure “quantum money” which could not be copied or counterfeited. </a:t>
            </a:r>
          </a:p>
          <a:p>
            <a:r>
              <a:rPr lang="en-US" dirty="0"/>
              <a:t>The serial number expressed on each dollar bank note would carry a set of </a:t>
            </a:r>
            <a:r>
              <a:rPr lang="en-US" dirty="0" err="1"/>
              <a:t>superpositioned</a:t>
            </a:r>
            <a:r>
              <a:rPr lang="en-US" dirty="0"/>
              <a:t> photons inside special boxes. The issuing bank would insert the photons in definite states of polarization and keep a sealed record in its archives of the arrays of polarizations that went with each serial number. </a:t>
            </a:r>
          </a:p>
          <a:p>
            <a:r>
              <a:rPr lang="en-US" dirty="0"/>
              <a:t>Making a copy of the bill would require making measurements of each photon’s polarization. If a photon in a box had been set in circular polarization, but the counterfeiter chose to measure linear polarization instead, he would have a fifty-fifty chance of finding horizontal or vertical polarization, but not circular. For every unit of quantum currency the counterfeiter would need to know whether each photon was in a linear or circular polarization state before even attempting to make a measurement or produce a copy. The bank, meanwhile, could easily check any bill against its own records to detect fakes.  </a:t>
            </a:r>
          </a:p>
          <a:p>
            <a:r>
              <a:rPr lang="en-US" dirty="0"/>
              <a:t>Simon Singh The Code Book</a:t>
            </a:r>
          </a:p>
          <a:p>
            <a:endParaRPr lang="en-US" dirty="0"/>
          </a:p>
        </p:txBody>
      </p:sp>
    </p:spTree>
    <p:extLst>
      <p:ext uri="{BB962C8B-B14F-4D97-AF65-F5344CB8AC3E}">
        <p14:creationId xmlns:p14="http://schemas.microsoft.com/office/powerpoint/2010/main" val="3423811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661022-57F2-4C8A-B386-8B68681E8990}"/>
              </a:ext>
            </a:extLst>
          </p:cNvPr>
          <p:cNvPicPr>
            <a:picLocks noChangeAspect="1"/>
          </p:cNvPicPr>
          <p:nvPr/>
        </p:nvPicPr>
        <p:blipFill>
          <a:blip r:embed="rId2"/>
          <a:stretch>
            <a:fillRect/>
          </a:stretch>
        </p:blipFill>
        <p:spPr>
          <a:xfrm>
            <a:off x="151885" y="380736"/>
            <a:ext cx="5944115" cy="2789183"/>
          </a:xfrm>
          <a:prstGeom prst="rect">
            <a:avLst/>
          </a:prstGeom>
        </p:spPr>
      </p:pic>
      <p:pic>
        <p:nvPicPr>
          <p:cNvPr id="6" name="Picture 5">
            <a:extLst>
              <a:ext uri="{FF2B5EF4-FFF2-40B4-BE49-F238E27FC236}">
                <a16:creationId xmlns:a16="http://schemas.microsoft.com/office/drawing/2014/main" id="{C75BC38B-2C13-4E99-A534-7203C3FEAA1A}"/>
              </a:ext>
            </a:extLst>
          </p:cNvPr>
          <p:cNvPicPr>
            <a:picLocks noChangeAspect="1"/>
          </p:cNvPicPr>
          <p:nvPr/>
        </p:nvPicPr>
        <p:blipFill>
          <a:blip r:embed="rId3"/>
          <a:stretch>
            <a:fillRect/>
          </a:stretch>
        </p:blipFill>
        <p:spPr>
          <a:xfrm>
            <a:off x="6528586" y="380736"/>
            <a:ext cx="5291787" cy="6096528"/>
          </a:xfrm>
          <a:prstGeom prst="rect">
            <a:avLst/>
          </a:prstGeom>
        </p:spPr>
      </p:pic>
      <p:sp>
        <p:nvSpPr>
          <p:cNvPr id="8" name="TextBox 7">
            <a:extLst>
              <a:ext uri="{FF2B5EF4-FFF2-40B4-BE49-F238E27FC236}">
                <a16:creationId xmlns:a16="http://schemas.microsoft.com/office/drawing/2014/main" id="{F3842032-5011-4A9C-BB0A-19FB66C837D9}"/>
              </a:ext>
            </a:extLst>
          </p:cNvPr>
          <p:cNvSpPr txBox="1"/>
          <p:nvPr/>
        </p:nvSpPr>
        <p:spPr>
          <a:xfrm>
            <a:off x="0" y="3241861"/>
            <a:ext cx="6673932" cy="3477875"/>
          </a:xfrm>
          <a:prstGeom prst="rect">
            <a:avLst/>
          </a:prstGeom>
          <a:noFill/>
        </p:spPr>
        <p:txBody>
          <a:bodyPr wrap="square">
            <a:spAutoFit/>
          </a:bodyPr>
          <a:lstStyle/>
          <a:p>
            <a:r>
              <a:rPr lang="en-US" sz="2000" b="1" dirty="0"/>
              <a:t>While this approach was exceedingly expensive, there was a positive application made in Vienna in April 2004 in which the city’s mayor and the director of one of the city’s largest banks collaborated with physicists from the University of Vienna and a spin-off company to produce the first electronic bank transfer using quantum cryptography. </a:t>
            </a:r>
            <a:r>
              <a:rPr lang="en-US" sz="2000" dirty="0"/>
              <a:t>Specially prepared beams of light transmitted an unbreakable code—an encryption key—between the bank’s branch office and city hall. If anyone else had tried to listen in on the signal, the eavesdropping would have been detected easily and unambiguously. </a:t>
            </a:r>
          </a:p>
        </p:txBody>
      </p:sp>
    </p:spTree>
    <p:extLst>
      <p:ext uri="{BB962C8B-B14F-4D97-AF65-F5344CB8AC3E}">
        <p14:creationId xmlns:p14="http://schemas.microsoft.com/office/powerpoint/2010/main" val="4216738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F7DCA-42F7-414F-8DF1-C12BFA9FAB17}"/>
              </a:ext>
            </a:extLst>
          </p:cNvPr>
          <p:cNvPicPr>
            <a:picLocks noChangeAspect="1"/>
          </p:cNvPicPr>
          <p:nvPr/>
        </p:nvPicPr>
        <p:blipFill>
          <a:blip r:embed="rId2"/>
          <a:stretch>
            <a:fillRect/>
          </a:stretch>
        </p:blipFill>
        <p:spPr>
          <a:xfrm>
            <a:off x="1187531" y="771786"/>
            <a:ext cx="10653173" cy="5767131"/>
          </a:xfrm>
          <a:prstGeom prst="rect">
            <a:avLst/>
          </a:prstGeom>
        </p:spPr>
      </p:pic>
      <p:sp>
        <p:nvSpPr>
          <p:cNvPr id="2" name="Title 1">
            <a:extLst>
              <a:ext uri="{FF2B5EF4-FFF2-40B4-BE49-F238E27FC236}">
                <a16:creationId xmlns:a16="http://schemas.microsoft.com/office/drawing/2014/main" id="{1BFD16E1-F2AB-6D8A-6BE1-050BF5B90AF0}"/>
              </a:ext>
            </a:extLst>
          </p:cNvPr>
          <p:cNvSpPr>
            <a:spLocks noGrp="1"/>
          </p:cNvSpPr>
          <p:nvPr>
            <p:ph type="title"/>
          </p:nvPr>
        </p:nvSpPr>
        <p:spPr/>
        <p:txBody>
          <a:bodyPr/>
          <a:lstStyle/>
          <a:p>
            <a:r>
              <a:rPr lang="en-US" dirty="0" err="1"/>
              <a:t>Chaum’s</a:t>
            </a:r>
            <a:r>
              <a:rPr lang="en-US" dirty="0"/>
              <a:t> </a:t>
            </a:r>
            <a:r>
              <a:rPr lang="en-US" b="1" dirty="0" err="1"/>
              <a:t>ecash</a:t>
            </a:r>
            <a:r>
              <a:rPr lang="en-US" dirty="0"/>
              <a:t>: Minsky was a Director of Mark Twain Banks</a:t>
            </a:r>
          </a:p>
        </p:txBody>
      </p:sp>
    </p:spTree>
    <p:extLst>
      <p:ext uri="{BB962C8B-B14F-4D97-AF65-F5344CB8AC3E}">
        <p14:creationId xmlns:p14="http://schemas.microsoft.com/office/powerpoint/2010/main" val="253322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17831-F430-3F13-6066-C5C543886EDB}"/>
              </a:ext>
            </a:extLst>
          </p:cNvPr>
          <p:cNvSpPr>
            <a:spLocks noGrp="1"/>
          </p:cNvSpPr>
          <p:nvPr>
            <p:ph type="title"/>
          </p:nvPr>
        </p:nvSpPr>
        <p:spPr>
          <a:xfrm>
            <a:off x="397565" y="365125"/>
            <a:ext cx="11219291" cy="1113818"/>
          </a:xfrm>
        </p:spPr>
        <p:txBody>
          <a:bodyPr>
            <a:normAutofit fontScale="90000"/>
          </a:bodyPr>
          <a:lstStyle/>
          <a:p>
            <a:r>
              <a:rPr lang="en-US" sz="3600" dirty="0"/>
              <a:t>A functioning private telecommunications sector internet clearing system patterned on Keynes’s clearing proposal already exists</a:t>
            </a:r>
          </a:p>
        </p:txBody>
      </p:sp>
      <p:pic>
        <p:nvPicPr>
          <p:cNvPr id="5" name="Content Placeholder 4">
            <a:extLst>
              <a:ext uri="{FF2B5EF4-FFF2-40B4-BE49-F238E27FC236}">
                <a16:creationId xmlns:a16="http://schemas.microsoft.com/office/drawing/2014/main" id="{97265F27-0585-EE13-DE92-1AC773BDDA54}"/>
              </a:ext>
            </a:extLst>
          </p:cNvPr>
          <p:cNvPicPr>
            <a:picLocks noGrp="1" noChangeAspect="1"/>
          </p:cNvPicPr>
          <p:nvPr>
            <p:ph idx="1"/>
          </p:nvPr>
        </p:nvPicPr>
        <p:blipFill>
          <a:blip r:embed="rId2"/>
          <a:stretch>
            <a:fillRect/>
          </a:stretch>
        </p:blipFill>
        <p:spPr>
          <a:xfrm>
            <a:off x="1367624" y="1566408"/>
            <a:ext cx="8221752" cy="5136544"/>
          </a:xfrm>
        </p:spPr>
      </p:pic>
      <p:sp>
        <p:nvSpPr>
          <p:cNvPr id="4" name="TextBox 3">
            <a:extLst>
              <a:ext uri="{FF2B5EF4-FFF2-40B4-BE49-F238E27FC236}">
                <a16:creationId xmlns:a16="http://schemas.microsoft.com/office/drawing/2014/main" id="{3B9A9C99-380F-0AAD-B248-05711ECBAEE7}"/>
              </a:ext>
            </a:extLst>
          </p:cNvPr>
          <p:cNvSpPr txBox="1"/>
          <p:nvPr/>
        </p:nvSpPr>
        <p:spPr>
          <a:xfrm>
            <a:off x="3047338" y="3093459"/>
            <a:ext cx="6094674" cy="667106"/>
          </a:xfrm>
          <a:prstGeom prst="rect">
            <a:avLst/>
          </a:prstGeom>
          <a:noFill/>
        </p:spPr>
        <p:txBody>
          <a:bodyPr wrap="square">
            <a:spAutoFit/>
          </a:bodyPr>
          <a:lstStyle/>
          <a:p>
            <a:pPr marL="0" marR="0" algn="just">
              <a:lnSpc>
                <a:spcPct val="106000"/>
              </a:lnSpc>
              <a:spcBef>
                <a:spcPts val="0"/>
              </a:spcBef>
              <a:spcAft>
                <a:spcPts val="0"/>
              </a:spcAft>
            </a:pP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https://finance.yahoo.com/news/webtel-mobi-us-subsidiary-wm-120900804.html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5895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63AA8-D089-4024-890D-4854D966A42E}"/>
              </a:ext>
            </a:extLst>
          </p:cNvPr>
          <p:cNvSpPr>
            <a:spLocks noGrp="1"/>
          </p:cNvSpPr>
          <p:nvPr>
            <p:ph type="title"/>
          </p:nvPr>
        </p:nvSpPr>
        <p:spPr>
          <a:xfrm>
            <a:off x="384976" y="277661"/>
            <a:ext cx="10968824" cy="501567"/>
          </a:xfrm>
        </p:spPr>
        <p:txBody>
          <a:bodyPr>
            <a:normAutofit fontScale="90000"/>
          </a:bodyPr>
          <a:lstStyle/>
          <a:p>
            <a:r>
              <a:rPr lang="en-US" sz="3200" u="sng" dirty="0"/>
              <a:t>Some Additional Considerations:</a:t>
            </a:r>
          </a:p>
        </p:txBody>
      </p:sp>
      <p:sp>
        <p:nvSpPr>
          <p:cNvPr id="3" name="Content Placeholder 2">
            <a:extLst>
              <a:ext uri="{FF2B5EF4-FFF2-40B4-BE49-F238E27FC236}">
                <a16:creationId xmlns:a16="http://schemas.microsoft.com/office/drawing/2014/main" id="{3D9C9718-5098-4CD6-9C95-95A608C0DA9C}"/>
              </a:ext>
            </a:extLst>
          </p:cNvPr>
          <p:cNvSpPr>
            <a:spLocks noGrp="1"/>
          </p:cNvSpPr>
          <p:nvPr>
            <p:ph idx="1"/>
          </p:nvPr>
        </p:nvSpPr>
        <p:spPr>
          <a:xfrm>
            <a:off x="384976" y="898498"/>
            <a:ext cx="10515600" cy="5454594"/>
          </a:xfrm>
        </p:spPr>
        <p:txBody>
          <a:bodyPr>
            <a:normAutofit fontScale="92500" lnSpcReduction="20000"/>
          </a:bodyPr>
          <a:lstStyle/>
          <a:p>
            <a:r>
              <a:rPr lang="en-US" dirty="0"/>
              <a:t>What Digital currency – this is not crypto, </a:t>
            </a:r>
          </a:p>
          <a:p>
            <a:r>
              <a:rPr lang="en-US" dirty="0"/>
              <a:t>Will the digital currency system wholesale or retail?</a:t>
            </a:r>
          </a:p>
          <a:p>
            <a:r>
              <a:rPr lang="en-US" dirty="0"/>
              <a:t>Wholesale CBDC: Digital reserve accounts for Private banks at CB</a:t>
            </a:r>
          </a:p>
          <a:p>
            <a:pPr lvl="2"/>
            <a:r>
              <a:rPr lang="en-US" dirty="0"/>
              <a:t>We already have digital wholesale system: Fed wire, government securities</a:t>
            </a:r>
          </a:p>
          <a:p>
            <a:pPr lvl="1"/>
            <a:r>
              <a:rPr lang="en-US" dirty="0"/>
              <a:t>Private banks issue public digital accounts backed by their CBDC accounts</a:t>
            </a:r>
          </a:p>
          <a:p>
            <a:pPr lvl="2"/>
            <a:r>
              <a:rPr lang="en-US" dirty="0"/>
              <a:t>Do not need blockchain technology to do this – equivalent to 100% banking proposal</a:t>
            </a:r>
          </a:p>
          <a:p>
            <a:r>
              <a:rPr lang="en-US" dirty="0"/>
              <a:t>Retail : CBDC </a:t>
            </a:r>
          </a:p>
          <a:p>
            <a:pPr lvl="1"/>
            <a:r>
              <a:rPr lang="en-US" dirty="0"/>
              <a:t>Private clients hold accounts at central banks – automatic domestic clearing</a:t>
            </a:r>
          </a:p>
          <a:p>
            <a:pPr lvl="1"/>
            <a:r>
              <a:rPr lang="en-US" dirty="0"/>
              <a:t>Central banks link international payments - automatic global netting</a:t>
            </a:r>
          </a:p>
          <a:p>
            <a:pPr lvl="1"/>
            <a:r>
              <a:rPr lang="en-US" dirty="0"/>
              <a:t>Do we still need central banks?</a:t>
            </a:r>
          </a:p>
          <a:p>
            <a:pPr lvl="2"/>
            <a:r>
              <a:rPr lang="en-US" dirty="0"/>
              <a:t>If CBDC replace private bank liabilities no need for Central Banks’ prudential regulation and reserving – bank runs no longer exist</a:t>
            </a:r>
          </a:p>
          <a:p>
            <a:pPr lvl="2"/>
            <a:r>
              <a:rPr lang="en-US" dirty="0"/>
              <a:t>Issue of Digital cash could be done by National Treasury/Finance Ministry</a:t>
            </a:r>
          </a:p>
          <a:p>
            <a:pPr lvl="2"/>
            <a:r>
              <a:rPr lang="en-US" dirty="0"/>
              <a:t>They all hold clearing accounts with the Clearing Union</a:t>
            </a:r>
          </a:p>
          <a:p>
            <a:r>
              <a:rPr lang="en-US" dirty="0"/>
              <a:t>Do we have the bandwidth?</a:t>
            </a:r>
          </a:p>
          <a:p>
            <a:r>
              <a:rPr lang="en-US" dirty="0"/>
              <a:t>Who Decides on the Directed lending of the Investment Pool? COP?</a:t>
            </a:r>
          </a:p>
          <a:p>
            <a:pPr lvl="3"/>
            <a:endParaRPr lang="en-US" dirty="0"/>
          </a:p>
        </p:txBody>
      </p:sp>
    </p:spTree>
    <p:extLst>
      <p:ext uri="{BB962C8B-B14F-4D97-AF65-F5344CB8AC3E}">
        <p14:creationId xmlns:p14="http://schemas.microsoft.com/office/powerpoint/2010/main" val="313985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D5E8-67FB-CA2B-6753-67849A6AF15F}"/>
              </a:ext>
            </a:extLst>
          </p:cNvPr>
          <p:cNvSpPr>
            <a:spLocks noGrp="1"/>
          </p:cNvSpPr>
          <p:nvPr>
            <p:ph type="title"/>
          </p:nvPr>
        </p:nvSpPr>
        <p:spPr/>
        <p:txBody>
          <a:bodyPr/>
          <a:lstStyle/>
          <a:p>
            <a:r>
              <a:rPr lang="en-US" dirty="0"/>
              <a:t>                               </a:t>
            </a:r>
            <a:r>
              <a:rPr lang="en-US" sz="4800" dirty="0"/>
              <a:t>Thank You</a:t>
            </a:r>
          </a:p>
        </p:txBody>
      </p:sp>
      <p:sp>
        <p:nvSpPr>
          <p:cNvPr id="3" name="Content Placeholder 2">
            <a:extLst>
              <a:ext uri="{FF2B5EF4-FFF2-40B4-BE49-F238E27FC236}">
                <a16:creationId xmlns:a16="http://schemas.microsoft.com/office/drawing/2014/main" id="{2CE1DF59-777E-58E5-B243-8185AF884FCE}"/>
              </a:ext>
            </a:extLst>
          </p:cNvPr>
          <p:cNvSpPr>
            <a:spLocks noGrp="1"/>
          </p:cNvSpPr>
          <p:nvPr>
            <p:ph idx="1"/>
          </p:nvPr>
        </p:nvSpPr>
        <p:spPr>
          <a:xfrm>
            <a:off x="934720" y="4611757"/>
            <a:ext cx="10419080" cy="2027582"/>
          </a:xfrm>
        </p:spPr>
        <p:txBody>
          <a:bodyPr>
            <a:normAutofit fontScale="55000" lnSpcReduction="20000"/>
          </a:bodyPr>
          <a:lstStyle/>
          <a:p>
            <a:pPr marL="1828800" lvl="4" indent="0">
              <a:buNone/>
            </a:pPr>
            <a:endParaRPr lang="en-US" sz="6000" dirty="0"/>
          </a:p>
          <a:p>
            <a:pPr marL="1828800" lvl="4" indent="0">
              <a:buNone/>
            </a:pPr>
            <a:endParaRPr lang="en-US" sz="6000" dirty="0"/>
          </a:p>
          <a:p>
            <a:pPr marL="1828800" lvl="4" indent="0">
              <a:buNone/>
            </a:pPr>
            <a:endParaRPr lang="en-US" sz="6000" dirty="0"/>
          </a:p>
          <a:p>
            <a:pPr marL="1828800" lvl="4" indent="0">
              <a:buNone/>
            </a:pPr>
            <a:r>
              <a:rPr lang="en-US" sz="6000" dirty="0"/>
              <a:t>	</a:t>
            </a:r>
            <a:r>
              <a:rPr lang="en-US" sz="8600" dirty="0"/>
              <a:t>jankregel.org</a:t>
            </a:r>
          </a:p>
        </p:txBody>
      </p:sp>
      <p:pic>
        <p:nvPicPr>
          <p:cNvPr id="4" name="Picture 3">
            <a:extLst>
              <a:ext uri="{FF2B5EF4-FFF2-40B4-BE49-F238E27FC236}">
                <a16:creationId xmlns:a16="http://schemas.microsoft.com/office/drawing/2014/main" id="{DEDFB5F6-9B81-9F6F-100B-B6BC0246FF77}"/>
              </a:ext>
            </a:extLst>
          </p:cNvPr>
          <p:cNvPicPr>
            <a:picLocks noChangeAspect="1"/>
          </p:cNvPicPr>
          <p:nvPr/>
        </p:nvPicPr>
        <p:blipFill>
          <a:blip r:embed="rId2"/>
          <a:stretch>
            <a:fillRect/>
          </a:stretch>
        </p:blipFill>
        <p:spPr>
          <a:xfrm>
            <a:off x="2043485" y="1312415"/>
            <a:ext cx="6496648" cy="4116126"/>
          </a:xfrm>
          <a:prstGeom prst="rect">
            <a:avLst/>
          </a:prstGeom>
        </p:spPr>
      </p:pic>
    </p:spTree>
    <p:extLst>
      <p:ext uri="{BB962C8B-B14F-4D97-AF65-F5344CB8AC3E}">
        <p14:creationId xmlns:p14="http://schemas.microsoft.com/office/powerpoint/2010/main" val="110547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BC2291-0C7A-D86E-C591-9F27CE4CA050}"/>
              </a:ext>
            </a:extLst>
          </p:cNvPr>
          <p:cNvSpPr>
            <a:spLocks noGrp="1"/>
          </p:cNvSpPr>
          <p:nvPr>
            <p:ph type="title"/>
          </p:nvPr>
        </p:nvSpPr>
        <p:spPr/>
        <p:txBody>
          <a:bodyPr/>
          <a:lstStyle/>
          <a:p>
            <a:r>
              <a:rPr lang="en-US"/>
              <a:t>12</a:t>
            </a:r>
            <a:r>
              <a:rPr lang="en-US" baseline="30000"/>
              <a:t>th</a:t>
            </a:r>
            <a:r>
              <a:rPr lang="en-US"/>
              <a:t> century Szechuan Southern Song </a:t>
            </a:r>
            <a:endParaRPr lang="en-US" dirty="0"/>
          </a:p>
        </p:txBody>
      </p:sp>
      <p:sp>
        <p:nvSpPr>
          <p:cNvPr id="6" name="Content Placeholder 5">
            <a:extLst>
              <a:ext uri="{FF2B5EF4-FFF2-40B4-BE49-F238E27FC236}">
                <a16:creationId xmlns:a16="http://schemas.microsoft.com/office/drawing/2014/main" id="{036F4EAE-E790-AB32-FDFA-6BB3FD277ACB}"/>
              </a:ext>
            </a:extLst>
          </p:cNvPr>
          <p:cNvSpPr>
            <a:spLocks noGrp="1"/>
          </p:cNvSpPr>
          <p:nvPr>
            <p:ph idx="1"/>
          </p:nvPr>
        </p:nvSpPr>
        <p:spPr/>
        <p:txBody>
          <a:bodyPr>
            <a:normAutofit lnSpcReduction="10000"/>
          </a:bodyPr>
          <a:lstStyle/>
          <a:p>
            <a:r>
              <a:rPr lang="en-US"/>
              <a:t>kung-chü, "public certificates," </a:t>
            </a:r>
          </a:p>
          <a:p>
            <a:r>
              <a:rPr lang="en-US"/>
              <a:t>kuan-tzü, "communicating medium," </a:t>
            </a:r>
          </a:p>
          <a:p>
            <a:r>
              <a:rPr lang="en-US"/>
              <a:t>provided a means for the government to send funds to the provinces and for merchants to send funds to the capital. </a:t>
            </a:r>
          </a:p>
          <a:p>
            <a:r>
              <a:rPr lang="en-US"/>
              <a:t>kuan-tzü or hsien-ch'ien kuan-tzü, "cash communicating medium,“ had already been used in the Northern Song by both government authorities and private individuals similar to the "flying money“. </a:t>
            </a:r>
          </a:p>
          <a:p>
            <a:r>
              <a:rPr lang="en-US"/>
              <a:t>The Southern Song dynasty used kuan-tzü (1131) to supply military forces.</a:t>
            </a:r>
            <a:endParaRPr lang="en-US" dirty="0"/>
          </a:p>
        </p:txBody>
      </p:sp>
    </p:spTree>
    <p:extLst>
      <p:ext uri="{BB962C8B-B14F-4D97-AF65-F5344CB8AC3E}">
        <p14:creationId xmlns:p14="http://schemas.microsoft.com/office/powerpoint/2010/main" val="228314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BCB6-60E1-B681-781C-508E8C4A7FE5}"/>
              </a:ext>
            </a:extLst>
          </p:cNvPr>
          <p:cNvSpPr>
            <a:spLocks noGrp="1"/>
          </p:cNvSpPr>
          <p:nvPr>
            <p:ph type="title"/>
          </p:nvPr>
        </p:nvSpPr>
        <p:spPr>
          <a:xfrm>
            <a:off x="838200" y="365126"/>
            <a:ext cx="10515600" cy="678484"/>
          </a:xfrm>
        </p:spPr>
        <p:txBody>
          <a:bodyPr>
            <a:normAutofit fontScale="90000"/>
          </a:bodyPr>
          <a:lstStyle/>
          <a:p>
            <a:r>
              <a:rPr lang="en-US" dirty="0"/>
              <a:t>Medieval Flying Money</a:t>
            </a:r>
          </a:p>
        </p:txBody>
      </p:sp>
      <p:sp>
        <p:nvSpPr>
          <p:cNvPr id="3" name="Content Placeholder 2">
            <a:extLst>
              <a:ext uri="{FF2B5EF4-FFF2-40B4-BE49-F238E27FC236}">
                <a16:creationId xmlns:a16="http://schemas.microsoft.com/office/drawing/2014/main" id="{44B76487-CD07-782F-35EC-3CAEA13177F1}"/>
              </a:ext>
            </a:extLst>
          </p:cNvPr>
          <p:cNvSpPr>
            <a:spLocks noGrp="1"/>
          </p:cNvSpPr>
          <p:nvPr>
            <p:ph idx="1"/>
          </p:nvPr>
        </p:nvSpPr>
        <p:spPr>
          <a:xfrm>
            <a:off x="439387" y="1043610"/>
            <a:ext cx="11103429" cy="5309689"/>
          </a:xfrm>
        </p:spPr>
        <p:txBody>
          <a:bodyPr>
            <a:noAutofit/>
          </a:bodyPr>
          <a:lstStyle/>
          <a:p>
            <a:r>
              <a:rPr lang="en-US" sz="2200" b="0" i="0" u="none" strike="noStrike" baseline="0" dirty="0">
                <a:solidFill>
                  <a:srgbClr val="000000"/>
                </a:solidFill>
                <a:latin typeface="Code"/>
              </a:rPr>
              <a:t>1233: Siena bankers acted as fiscal agents for the Pope were authorized to lend to ecclesiastics to meet the donations and grants customary at the time of induction into the various ecclesiastical offices and dignities. </a:t>
            </a:r>
          </a:p>
          <a:p>
            <a:r>
              <a:rPr lang="en-US" sz="2200" b="0" i="0" u="none" strike="noStrike" baseline="0" dirty="0">
                <a:solidFill>
                  <a:srgbClr val="000000"/>
                </a:solidFill>
                <a:latin typeface="Code"/>
              </a:rPr>
              <a:t>Closely associated with this class of business was the general trade of northern France and Flanders centering in the Trade Fair of Champagne and Flanders. The Italian companies … were deeply involved in the fair trade and seem to have furnished some means for the establishment of a </a:t>
            </a:r>
            <a:r>
              <a:rPr lang="en-US" sz="2200" b="1" i="0" u="none" strike="noStrike" baseline="0" dirty="0">
                <a:solidFill>
                  <a:srgbClr val="000000"/>
                </a:solidFill>
                <a:latin typeface="Code"/>
              </a:rPr>
              <a:t>primitive form of interregional clearance</a:t>
            </a:r>
            <a:r>
              <a:rPr lang="en-US" sz="2200" b="0" i="0" u="none" strike="noStrike" baseline="0" dirty="0">
                <a:solidFill>
                  <a:srgbClr val="000000"/>
                </a:solidFill>
                <a:latin typeface="Code"/>
              </a:rPr>
              <a:t>.</a:t>
            </a:r>
          </a:p>
          <a:p>
            <a:r>
              <a:rPr lang="en-US" sz="2200" b="0" i="0" u="none" strike="noStrike" baseline="0" dirty="0">
                <a:solidFill>
                  <a:srgbClr val="000000"/>
                </a:solidFill>
                <a:latin typeface="Code"/>
              </a:rPr>
              <a:t>In the early thirteenth century transactions were cleared by </a:t>
            </a:r>
            <a:r>
              <a:rPr lang="en-US" sz="2200" b="1" i="0" u="none" strike="noStrike" baseline="0" dirty="0">
                <a:solidFill>
                  <a:srgbClr val="000000"/>
                </a:solidFill>
                <a:latin typeface="Code"/>
              </a:rPr>
              <a:t>book transfers</a:t>
            </a:r>
            <a:r>
              <a:rPr lang="en-US" sz="2200" b="0" i="0" u="none" strike="noStrike" baseline="0" dirty="0">
                <a:solidFill>
                  <a:srgbClr val="000000"/>
                </a:solidFill>
                <a:latin typeface="Code"/>
              </a:rPr>
              <a:t>. A merchant making purchases he could not pay in specie promised payment to his creditor through a money-changer at the close of the fair. While payment was promised in specie, some proportion of the total transactions were doubtless settled by book clearance. This type of transaction was not uncommon in general commercial practice.</a:t>
            </a:r>
          </a:p>
          <a:p>
            <a:r>
              <a:rPr lang="en-US" sz="2200" dirty="0">
                <a:solidFill>
                  <a:srgbClr val="000000"/>
                </a:solidFill>
                <a:latin typeface="Code"/>
              </a:rPr>
              <a:t>Since there was no obligation by the banker to pay until the end of the fair did not involve any loan on the part of the banker. The banker merely guaranteed the debtor payment.</a:t>
            </a:r>
          </a:p>
        </p:txBody>
      </p:sp>
    </p:spTree>
    <p:extLst>
      <p:ext uri="{BB962C8B-B14F-4D97-AF65-F5344CB8AC3E}">
        <p14:creationId xmlns:p14="http://schemas.microsoft.com/office/powerpoint/2010/main" val="204270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8140A29-11E2-32EC-B2B0-F1826534222E}"/>
              </a:ext>
            </a:extLst>
          </p:cNvPr>
          <p:cNvSpPr>
            <a:spLocks noGrp="1"/>
          </p:cNvSpPr>
          <p:nvPr>
            <p:ph type="title"/>
          </p:nvPr>
        </p:nvSpPr>
        <p:spPr>
          <a:xfrm>
            <a:off x="838200" y="365126"/>
            <a:ext cx="10515600" cy="817632"/>
          </a:xfrm>
        </p:spPr>
        <p:txBody>
          <a:bodyPr>
            <a:normAutofit fontScale="90000"/>
          </a:bodyPr>
          <a:lstStyle/>
          <a:p>
            <a:br>
              <a:rPr lang="en-US" sz="3100" b="1" dirty="0"/>
            </a:br>
            <a:br>
              <a:rPr lang="en-US" sz="3100" b="1" dirty="0"/>
            </a:br>
            <a:r>
              <a:rPr lang="en-US" sz="3600" b="1" dirty="0"/>
              <a:t>Chinese Flying Money still used today: </a:t>
            </a:r>
            <a:br>
              <a:rPr lang="en-US" sz="3600" b="1" dirty="0"/>
            </a:br>
            <a:br>
              <a:rPr lang="en-US" sz="3600" dirty="0"/>
            </a:br>
            <a:endParaRPr lang="en-US" sz="3600" dirty="0"/>
          </a:p>
        </p:txBody>
      </p:sp>
      <p:sp>
        <p:nvSpPr>
          <p:cNvPr id="13" name="Content Placeholder 12">
            <a:extLst>
              <a:ext uri="{FF2B5EF4-FFF2-40B4-BE49-F238E27FC236}">
                <a16:creationId xmlns:a16="http://schemas.microsoft.com/office/drawing/2014/main" id="{61AF917F-ACAE-92A6-28AD-AC78B2BC8818}"/>
              </a:ext>
            </a:extLst>
          </p:cNvPr>
          <p:cNvSpPr>
            <a:spLocks noGrp="1"/>
          </p:cNvSpPr>
          <p:nvPr>
            <p:ph sz="half" idx="1"/>
          </p:nvPr>
        </p:nvSpPr>
        <p:spPr>
          <a:xfrm>
            <a:off x="367430" y="1451112"/>
            <a:ext cx="5652370" cy="5178287"/>
          </a:xfrm>
        </p:spPr>
        <p:txBody>
          <a:bodyPr>
            <a:normAutofit/>
          </a:bodyPr>
          <a:lstStyle/>
          <a:p>
            <a:r>
              <a:rPr lang="en-US" dirty="0"/>
              <a:t>the key, enabling financial mechanism deployed by the local poaching and Chinese smuggling syndicates is known as "Chinese Flying Money" or "Fei Qian", an ancient trade-based settlement system by  means of which billions of dollars are invisibly exported from Africa to China</a:t>
            </a:r>
          </a:p>
        </p:txBody>
      </p:sp>
      <p:pic>
        <p:nvPicPr>
          <p:cNvPr id="15" name="Content Placeholder 14">
            <a:extLst>
              <a:ext uri="{FF2B5EF4-FFF2-40B4-BE49-F238E27FC236}">
                <a16:creationId xmlns:a16="http://schemas.microsoft.com/office/drawing/2014/main" id="{153513ED-2158-C59D-EF46-172D487DAFDE}"/>
              </a:ext>
            </a:extLst>
          </p:cNvPr>
          <p:cNvPicPr>
            <a:picLocks noGrp="1" noChangeAspect="1"/>
          </p:cNvPicPr>
          <p:nvPr>
            <p:ph sz="half" idx="2"/>
          </p:nvPr>
        </p:nvPicPr>
        <p:blipFill>
          <a:blip r:embed="rId2"/>
          <a:stretch>
            <a:fillRect/>
          </a:stretch>
        </p:blipFill>
        <p:spPr>
          <a:xfrm>
            <a:off x="5938669" y="1039661"/>
            <a:ext cx="6365973" cy="5600646"/>
          </a:xfrm>
          <a:prstGeom prst="rect">
            <a:avLst/>
          </a:prstGeom>
        </p:spPr>
      </p:pic>
    </p:spTree>
    <p:extLst>
      <p:ext uri="{BB962C8B-B14F-4D97-AF65-F5344CB8AC3E}">
        <p14:creationId xmlns:p14="http://schemas.microsoft.com/office/powerpoint/2010/main" val="15906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A792-133A-FD67-3D39-A4F5D2F34F7D}"/>
              </a:ext>
            </a:extLst>
          </p:cNvPr>
          <p:cNvSpPr>
            <a:spLocks noGrp="1"/>
          </p:cNvSpPr>
          <p:nvPr>
            <p:ph type="title"/>
          </p:nvPr>
        </p:nvSpPr>
        <p:spPr>
          <a:xfrm>
            <a:off x="480164" y="295296"/>
            <a:ext cx="10515600" cy="611905"/>
          </a:xfrm>
        </p:spPr>
        <p:txBody>
          <a:bodyPr>
            <a:normAutofit fontScale="90000"/>
          </a:bodyPr>
          <a:lstStyle/>
          <a:p>
            <a:pPr algn="ctr"/>
            <a:br>
              <a:rPr lang="en-US" dirty="0"/>
            </a:br>
            <a:r>
              <a:rPr lang="en-US" dirty="0"/>
              <a:t>Hawala/Hundi</a:t>
            </a:r>
            <a:br>
              <a:rPr lang="en-US" dirty="0"/>
            </a:br>
            <a:endParaRPr lang="en-US" dirty="0"/>
          </a:p>
        </p:txBody>
      </p:sp>
      <p:sp>
        <p:nvSpPr>
          <p:cNvPr id="3" name="Content Placeholder 2">
            <a:extLst>
              <a:ext uri="{FF2B5EF4-FFF2-40B4-BE49-F238E27FC236}">
                <a16:creationId xmlns:a16="http://schemas.microsoft.com/office/drawing/2014/main" id="{98ADF0C8-A915-A454-FD63-A592834AFB80}"/>
              </a:ext>
            </a:extLst>
          </p:cNvPr>
          <p:cNvSpPr>
            <a:spLocks noGrp="1"/>
          </p:cNvSpPr>
          <p:nvPr>
            <p:ph sz="half" idx="1"/>
          </p:nvPr>
        </p:nvSpPr>
        <p:spPr>
          <a:xfrm>
            <a:off x="150311" y="907202"/>
            <a:ext cx="6717627" cy="5781834"/>
          </a:xfrm>
        </p:spPr>
        <p:txBody>
          <a:bodyPr>
            <a:normAutofit fontScale="47500" lnSpcReduction="20000"/>
          </a:bodyPr>
          <a:lstStyle/>
          <a:p>
            <a:pPr algn="l"/>
            <a:r>
              <a:rPr lang="en-US" sz="4000" b="0" i="0" u="none" strike="noStrike" baseline="0" dirty="0">
                <a:latin typeface="Arial" panose="020B0604020202020204" pitchFamily="34" charset="0"/>
              </a:rPr>
              <a:t>The terms hawala and hundi are both used to refer to an informal money transfer system: The word hawala comes from the Arabic root h-w-l, which has the basic meanings “change” and “transform”. </a:t>
            </a:r>
          </a:p>
          <a:p>
            <a:pPr algn="l"/>
            <a:r>
              <a:rPr lang="en-US" sz="4000" b="0" i="0" u="none" strike="noStrike" baseline="0" dirty="0">
                <a:latin typeface="Arial" panose="020B0604020202020204" pitchFamily="34" charset="0"/>
              </a:rPr>
              <a:t>Hawala is a </a:t>
            </a:r>
            <a:r>
              <a:rPr lang="en-US" sz="4000" b="1" i="0" u="none" strike="noStrike" baseline="0" dirty="0">
                <a:latin typeface="Arial" panose="020B0604020202020204" pitchFamily="34" charset="0"/>
              </a:rPr>
              <a:t>bill of exchange </a:t>
            </a:r>
            <a:r>
              <a:rPr lang="en-US" sz="4000" b="0" i="0" u="none" strike="noStrike" baseline="0" dirty="0">
                <a:latin typeface="Arial" panose="020B0604020202020204" pitchFamily="34" charset="0"/>
              </a:rPr>
              <a:t>or a promissory note. When the word came into Hindi and Urdu, it retained these meanings but also gained the additional meanings “trust” and “reference”, which reflect the manner in which the system operates. </a:t>
            </a:r>
          </a:p>
          <a:p>
            <a:r>
              <a:rPr lang="en-US" sz="4000" dirty="0"/>
              <a:t>A person who wants to transfer money contacts a local hawaladar and gives them the money to be transferred, along with the name and contact details of the recipient. The hawaladar then contacts a trusted hawaladar in the recipient’s area and arranges for the money to be delivered to them.</a:t>
            </a:r>
          </a:p>
          <a:p>
            <a:r>
              <a:rPr lang="en-US" sz="4000" dirty="0"/>
              <a:t>	The hawaladars involved in the transaction </a:t>
            </a:r>
            <a:r>
              <a:rPr lang="en-US" sz="4000" b="1" dirty="0"/>
              <a:t>do not actually transfer the money physically</a:t>
            </a:r>
            <a:r>
              <a:rPr lang="en-US" sz="4000" dirty="0"/>
              <a:t>. Instead, they record the transaction in their books </a:t>
            </a:r>
            <a:r>
              <a:rPr lang="en-US" sz="4000" b="1" dirty="0"/>
              <a:t>and settle the balance at a later date through their own networks of hawaladars. </a:t>
            </a:r>
            <a:r>
              <a:rPr lang="en-US" sz="4000" dirty="0"/>
              <a:t>This means that the </a:t>
            </a:r>
            <a:r>
              <a:rPr lang="en-US" sz="4000" b="1" dirty="0"/>
              <a:t>money is effectively transferred without actually moving across borders.</a:t>
            </a:r>
          </a:p>
          <a:p>
            <a:r>
              <a:rPr lang="en-US" sz="4000" dirty="0"/>
              <a:t>Hawala has been used for centuries, and continues to be popular in many parts of the world for those who do not have access to traditional banking services.</a:t>
            </a:r>
          </a:p>
          <a:p>
            <a:pPr marL="0" indent="0">
              <a:buNone/>
            </a:pPr>
            <a:endParaRPr lang="en-US" dirty="0"/>
          </a:p>
        </p:txBody>
      </p:sp>
      <p:pic>
        <p:nvPicPr>
          <p:cNvPr id="6" name="Content Placeholder 5">
            <a:extLst>
              <a:ext uri="{FF2B5EF4-FFF2-40B4-BE49-F238E27FC236}">
                <a16:creationId xmlns:a16="http://schemas.microsoft.com/office/drawing/2014/main" id="{40D7F15E-43D5-E8CD-15B1-9CE187844FC8}"/>
              </a:ext>
            </a:extLst>
          </p:cNvPr>
          <p:cNvPicPr>
            <a:picLocks noGrp="1" noChangeAspect="1"/>
          </p:cNvPicPr>
          <p:nvPr>
            <p:ph sz="half" idx="2"/>
          </p:nvPr>
        </p:nvPicPr>
        <p:blipFill>
          <a:blip r:embed="rId2"/>
          <a:stretch>
            <a:fillRect/>
          </a:stretch>
        </p:blipFill>
        <p:spPr>
          <a:xfrm>
            <a:off x="7163243" y="601249"/>
            <a:ext cx="4548593" cy="6186088"/>
          </a:xfrm>
        </p:spPr>
      </p:pic>
    </p:spTree>
    <p:extLst>
      <p:ext uri="{BB962C8B-B14F-4D97-AF65-F5344CB8AC3E}">
        <p14:creationId xmlns:p14="http://schemas.microsoft.com/office/powerpoint/2010/main" val="293182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1CD48-B718-4EBE-95DE-5BF2E549DA5F}"/>
              </a:ext>
            </a:extLst>
          </p:cNvPr>
          <p:cNvSpPr>
            <a:spLocks noGrp="1"/>
          </p:cNvSpPr>
          <p:nvPr>
            <p:ph type="title"/>
          </p:nvPr>
        </p:nvSpPr>
        <p:spPr>
          <a:xfrm>
            <a:off x="223630" y="0"/>
            <a:ext cx="11045687" cy="862426"/>
          </a:xfrm>
        </p:spPr>
        <p:txBody>
          <a:bodyPr>
            <a:normAutofit/>
          </a:bodyPr>
          <a:lstStyle/>
          <a:p>
            <a:r>
              <a:rPr lang="en-US" sz="3600" dirty="0"/>
              <a:t>Other alternatives:</a:t>
            </a:r>
          </a:p>
        </p:txBody>
      </p:sp>
      <p:sp>
        <p:nvSpPr>
          <p:cNvPr id="6" name="Content Placeholder 5">
            <a:extLst>
              <a:ext uri="{FF2B5EF4-FFF2-40B4-BE49-F238E27FC236}">
                <a16:creationId xmlns:a16="http://schemas.microsoft.com/office/drawing/2014/main" id="{FB077234-4861-203F-2903-783CF44F9F36}"/>
              </a:ext>
            </a:extLst>
          </p:cNvPr>
          <p:cNvSpPr>
            <a:spLocks noGrp="1"/>
          </p:cNvSpPr>
          <p:nvPr>
            <p:ph idx="1"/>
          </p:nvPr>
        </p:nvSpPr>
        <p:spPr>
          <a:xfrm>
            <a:off x="139148" y="862426"/>
            <a:ext cx="11214652" cy="5314537"/>
          </a:xfrm>
        </p:spPr>
        <p:txBody>
          <a:bodyPr>
            <a:normAutofit/>
          </a:bodyPr>
          <a:lstStyle/>
          <a:p>
            <a:r>
              <a:rPr lang="en-US" sz="2000" u="sng" dirty="0"/>
              <a:t>Chit system</a:t>
            </a:r>
          </a:p>
          <a:p>
            <a:pPr algn="l"/>
            <a:r>
              <a:rPr lang="en-US" sz="1800" b="0" i="0" u="none" strike="noStrike" baseline="0" dirty="0">
                <a:solidFill>
                  <a:srgbClr val="292526"/>
                </a:solidFill>
                <a:latin typeface="MSTT319c623cc2O17006000"/>
              </a:rPr>
              <a:t>Wages of British workers deposited to escrow account managed by a Chinese </a:t>
            </a:r>
            <a:r>
              <a:rPr lang="en-US" sz="1800" b="0" i="0" u="none" strike="noStrike" baseline="0" dirty="0">
                <a:solidFill>
                  <a:srgbClr val="292526"/>
                </a:solidFill>
                <a:latin typeface="MSTT31988a93f9O170060I00"/>
              </a:rPr>
              <a:t>comprador; their </a:t>
            </a:r>
            <a:r>
              <a:rPr lang="en-US" sz="1800" b="0" i="0" u="none" strike="noStrike" baseline="0" dirty="0">
                <a:solidFill>
                  <a:srgbClr val="292526"/>
                </a:solidFill>
                <a:latin typeface="MSTT319c623cc2O17006000"/>
              </a:rPr>
              <a:t>food and essentials </a:t>
            </a:r>
            <a:r>
              <a:rPr lang="en-US" sz="1800" dirty="0">
                <a:solidFill>
                  <a:srgbClr val="292526"/>
                </a:solidFill>
                <a:latin typeface="MSTT319c623cc2O17006000"/>
              </a:rPr>
              <a:t>bought from </a:t>
            </a:r>
            <a:r>
              <a:rPr lang="en-US" sz="1800" b="0" i="0" u="none" strike="noStrike" baseline="0" dirty="0">
                <a:solidFill>
                  <a:srgbClr val="292526"/>
                </a:solidFill>
                <a:latin typeface="MSTT319c623cc2O17006000"/>
              </a:rPr>
              <a:t>local merchants were paid by writing debt notes or  </a:t>
            </a:r>
            <a:r>
              <a:rPr lang="en-US" sz="1800" b="0" i="0" u="none" strike="noStrike" baseline="0" dirty="0">
                <a:solidFill>
                  <a:srgbClr val="292526"/>
                </a:solidFill>
                <a:latin typeface="MSTT31988a93f9O170060I00"/>
              </a:rPr>
              <a:t>chits which the merchant presents to</a:t>
            </a:r>
            <a:r>
              <a:rPr lang="en-US" sz="1800" b="0" i="0" u="none" strike="noStrike" baseline="0" dirty="0">
                <a:solidFill>
                  <a:srgbClr val="292526"/>
                </a:solidFill>
                <a:latin typeface="MSTT319c623cc2O17006000"/>
              </a:rPr>
              <a:t> the comprador for payment who debits the accounts of the foreign workers</a:t>
            </a:r>
          </a:p>
          <a:p>
            <a:pPr lvl="1"/>
            <a:r>
              <a:rPr lang="en-US" sz="1400" dirty="0">
                <a:solidFill>
                  <a:srgbClr val="292526"/>
                </a:solidFill>
                <a:latin typeface="MSTT319c623cc2O17006000"/>
              </a:rPr>
              <a:t>Company store system used in early US mining: wages created store credit which was debited on purchase of goods </a:t>
            </a:r>
            <a:endParaRPr lang="en-US" dirty="0"/>
          </a:p>
          <a:p>
            <a:r>
              <a:rPr lang="en-US" sz="2000" u="sng" dirty="0"/>
              <a:t>Chop system</a:t>
            </a:r>
          </a:p>
          <a:p>
            <a:pPr algn="l"/>
            <a:r>
              <a:rPr lang="en-US" sz="1800" b="0" i="0" u="none" strike="noStrike" baseline="0" dirty="0">
                <a:solidFill>
                  <a:srgbClr val="292526"/>
                </a:solidFill>
                <a:latin typeface="MSTT319c623cc2O17006000"/>
              </a:rPr>
              <a:t>Resident of Country A seeking to remit to Country B contacts a “broker” who receives money and enters a credit in a ledger book and forwards the relevant information about the transaction (amount to be remitted, name and location of recipient, etc) and creates evidence of the credit (a train ticket or playing </a:t>
            </a:r>
            <a:r>
              <a:rPr lang="en-US" sz="1800" dirty="0">
                <a:solidFill>
                  <a:srgbClr val="292526"/>
                </a:solidFill>
                <a:latin typeface="MSTT319c623cc2O17006000"/>
              </a:rPr>
              <a:t>c</a:t>
            </a:r>
            <a:r>
              <a:rPr lang="en-US" sz="1800" b="0" i="0" u="none" strike="noStrike" baseline="0" dirty="0">
                <a:solidFill>
                  <a:srgbClr val="292526"/>
                </a:solidFill>
                <a:latin typeface="MSTT319c623cc2O17006000"/>
              </a:rPr>
              <a:t>ard “chopped” in  two) giving one “chop” to the client and sending the other to a counterparty broker in Country B. The client sends his half of the “</a:t>
            </a:r>
            <a:r>
              <a:rPr lang="en-US" sz="1800" b="0" i="0" u="none" strike="noStrike" baseline="0" dirty="0">
                <a:solidFill>
                  <a:srgbClr val="292526"/>
                </a:solidFill>
                <a:latin typeface="MSTT31988a93f9O170060I00"/>
              </a:rPr>
              <a:t>chop” </a:t>
            </a:r>
            <a:r>
              <a:rPr lang="en-US" sz="1800" b="0" i="0" u="none" strike="noStrike" baseline="0" dirty="0">
                <a:solidFill>
                  <a:srgbClr val="292526"/>
                </a:solidFill>
                <a:latin typeface="MSTT319c623cc2O17006000"/>
              </a:rPr>
              <a:t>to the recipient who presents it to the counterparty to match the two halves of the chop and receive the transfer. </a:t>
            </a:r>
          </a:p>
          <a:p>
            <a:pPr algn="l"/>
            <a:r>
              <a:rPr lang="en-US" sz="2600" u="sng" dirty="0">
                <a:solidFill>
                  <a:srgbClr val="292526"/>
                </a:solidFill>
                <a:latin typeface="MSTT319c623cc2O17006000"/>
              </a:rPr>
              <a:t>Letters of Credit – Bills of Foreign Exchange – Travelers’ Cheques</a:t>
            </a:r>
          </a:p>
          <a:p>
            <a:pPr algn="l"/>
            <a:endParaRPr lang="en-US" sz="2600" b="0" i="0" u="sng" strike="noStrike" baseline="0" dirty="0">
              <a:solidFill>
                <a:srgbClr val="292526"/>
              </a:solidFill>
              <a:latin typeface="MSTT319c623cc2O17006000"/>
            </a:endParaRPr>
          </a:p>
          <a:p>
            <a:pPr algn="l"/>
            <a:r>
              <a:rPr lang="en-US" sz="1200" b="0" i="0" u="none" strike="noStrike" baseline="0" dirty="0">
                <a:solidFill>
                  <a:srgbClr val="292526"/>
                </a:solidFill>
                <a:latin typeface="MSTT31f16d5a04O16806600"/>
              </a:rPr>
              <a:t>Leonides Buencamino and Sergei Gorbunov </a:t>
            </a:r>
            <a:r>
              <a:rPr lang="en-US" sz="1200" b="0" i="0" u="none" strike="noStrike" baseline="0" dirty="0">
                <a:solidFill>
                  <a:srgbClr val="2F3B96"/>
                </a:solidFill>
                <a:latin typeface="MSTT31f280fb10O17307200"/>
              </a:rPr>
              <a:t>Informal Money Transfer Systems: </a:t>
            </a:r>
            <a:r>
              <a:rPr lang="en-US" sz="1200" b="0" i="0" u="none" strike="noStrike" baseline="0" dirty="0">
                <a:solidFill>
                  <a:srgbClr val="000000"/>
                </a:solidFill>
                <a:latin typeface="MSTT31ee8b64aO172072I00"/>
              </a:rPr>
              <a:t>Opportunities and Challenges for Development Finance </a:t>
            </a:r>
            <a:r>
              <a:rPr lang="en-US" sz="1200" b="0" i="0" u="none" strike="noStrike" baseline="0" dirty="0">
                <a:solidFill>
                  <a:srgbClr val="000000"/>
                </a:solidFill>
                <a:latin typeface="MSTT31f16d5a04O16806600"/>
              </a:rPr>
              <a:t>ST/ESA/2002/DP/26 </a:t>
            </a:r>
            <a:r>
              <a:rPr lang="en-US" sz="1200" b="0" i="0" u="none" strike="noStrike" baseline="0" dirty="0">
                <a:solidFill>
                  <a:srgbClr val="000000"/>
                </a:solidFill>
                <a:latin typeface="MSTT31f280fb10O17307200"/>
              </a:rPr>
              <a:t>DESA Discussion Paper No. 26 </a:t>
            </a:r>
            <a:r>
              <a:rPr lang="en-US" sz="1200" b="0" i="0" u="none" strike="noStrike" baseline="0" dirty="0">
                <a:solidFill>
                  <a:srgbClr val="292526"/>
                </a:solidFill>
                <a:latin typeface="MSTT31f16d5a04O16806600"/>
              </a:rPr>
              <a:t>November 2002 United Nations</a:t>
            </a:r>
            <a:endParaRPr lang="en-US" sz="1200" b="0" i="0" u="sng" strike="noStrike" baseline="0" dirty="0">
              <a:solidFill>
                <a:srgbClr val="292526"/>
              </a:solidFill>
              <a:latin typeface="MSTT319c623cc2O17006000"/>
            </a:endParaRPr>
          </a:p>
        </p:txBody>
      </p:sp>
    </p:spTree>
    <p:extLst>
      <p:ext uri="{BB962C8B-B14F-4D97-AF65-F5344CB8AC3E}">
        <p14:creationId xmlns:p14="http://schemas.microsoft.com/office/powerpoint/2010/main" val="3696543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C48E4-6829-19BF-4C59-00A365425A9A}"/>
              </a:ext>
            </a:extLst>
          </p:cNvPr>
          <p:cNvSpPr>
            <a:spLocks noGrp="1"/>
          </p:cNvSpPr>
          <p:nvPr>
            <p:ph type="title"/>
          </p:nvPr>
        </p:nvSpPr>
        <p:spPr>
          <a:xfrm>
            <a:off x="225631" y="365126"/>
            <a:ext cx="11222182" cy="774906"/>
          </a:xfrm>
        </p:spPr>
        <p:txBody>
          <a:bodyPr>
            <a:normAutofit/>
          </a:bodyPr>
          <a:lstStyle/>
          <a:p>
            <a:r>
              <a:rPr lang="en-US" sz="4000" dirty="0"/>
              <a:t>Lived on until the 1980s in postal payment systems</a:t>
            </a:r>
          </a:p>
        </p:txBody>
      </p:sp>
      <p:sp>
        <p:nvSpPr>
          <p:cNvPr id="3" name="Content Placeholder 2">
            <a:extLst>
              <a:ext uri="{FF2B5EF4-FFF2-40B4-BE49-F238E27FC236}">
                <a16:creationId xmlns:a16="http://schemas.microsoft.com/office/drawing/2014/main" id="{AEB7C0CF-2AB7-9244-88EE-BDD35AB9B653}"/>
              </a:ext>
            </a:extLst>
          </p:cNvPr>
          <p:cNvSpPr>
            <a:spLocks noGrp="1"/>
          </p:cNvSpPr>
          <p:nvPr>
            <p:ph idx="1"/>
          </p:nvPr>
        </p:nvSpPr>
        <p:spPr>
          <a:xfrm>
            <a:off x="838200" y="1389413"/>
            <a:ext cx="10515600" cy="5103462"/>
          </a:xfrm>
        </p:spPr>
        <p:txBody>
          <a:bodyPr>
            <a:normAutofit/>
          </a:bodyPr>
          <a:lstStyle/>
          <a:p>
            <a:pPr algn="l"/>
            <a:r>
              <a:rPr lang="en-US" b="1" dirty="0">
                <a:latin typeface="Calibri" panose="020F0502020204030204" pitchFamily="34" charset="0"/>
                <a:ea typeface="Calibri" panose="020F0502020204030204" pitchFamily="34" charset="0"/>
                <a:cs typeface="Calibri" panose="020F0502020204030204" pitchFamily="34" charset="0"/>
              </a:rPr>
              <a:t>Postal Savings/Payment Systems</a:t>
            </a:r>
          </a:p>
          <a:p>
            <a:pPr algn="l"/>
            <a:r>
              <a:rPr lang="en-US" dirty="0">
                <a:latin typeface="Calibri" panose="020F0502020204030204" pitchFamily="34" charset="0"/>
                <a:ea typeface="Calibri" panose="020F0502020204030204" pitchFamily="34" charset="0"/>
                <a:cs typeface="Calibri" panose="020F0502020204030204" pitchFamily="34" charset="0"/>
              </a:rPr>
              <a:t>All of these flying money systems require telecommunications: transmission of “messages” containing payment information</a:t>
            </a:r>
          </a:p>
          <a:p>
            <a:pPr algn="l"/>
            <a:r>
              <a:rPr lang="en-US" dirty="0">
                <a:latin typeface="Calibri" panose="020F0502020204030204" pitchFamily="34" charset="0"/>
                <a:ea typeface="Calibri" panose="020F0502020204030204" pitchFamily="34" charset="0"/>
                <a:cs typeface="Calibri" panose="020F0502020204030204" pitchFamily="34" charset="0"/>
              </a:rPr>
              <a:t>In most countries postal services provided money transfer systems</a:t>
            </a:r>
          </a:p>
          <a:p>
            <a:pPr lvl="1"/>
            <a:r>
              <a:rPr lang="en-US" sz="2800" dirty="0">
                <a:latin typeface="Calibri" panose="020F0502020204030204" pitchFamily="34" charset="0"/>
                <a:ea typeface="Calibri" panose="020F0502020204030204" pitchFamily="34" charset="0"/>
                <a:cs typeface="Calibri" panose="020F0502020204030204" pitchFamily="34" charset="0"/>
              </a:rPr>
              <a:t>From t</a:t>
            </a:r>
            <a:r>
              <a:rPr lang="en-US" sz="2800" b="0" i="0" u="none" strike="noStrike" baseline="0" dirty="0">
                <a:latin typeface="Calibri" panose="020F0502020204030204" pitchFamily="34" charset="0"/>
                <a:ea typeface="Calibri" panose="020F0502020204030204" pitchFamily="34" charset="0"/>
                <a:cs typeface="Calibri" panose="020F0502020204030204" pitchFamily="34" charset="0"/>
              </a:rPr>
              <a:t>he Counts of Thurn und Taxis who held the hereditary postal franchise from 1460 to 1867 for the Holy Roman Empire and its successor States to Western Union stage coach and telegraph money transfer services to telephone messages to William Howard Taft introducing in the US,</a:t>
            </a:r>
          </a:p>
          <a:p>
            <a:pPr lvl="1"/>
            <a:r>
              <a:rPr lang="en-US" sz="2800" b="0" i="0" u="none" strike="noStrike" baseline="0" dirty="0">
                <a:latin typeface="Calibri" panose="020F0502020204030204" pitchFamily="34" charset="0"/>
                <a:ea typeface="Calibri" panose="020F0502020204030204" pitchFamily="34" charset="0"/>
                <a:cs typeface="Calibri" panose="020F0502020204030204" pitchFamily="34" charset="0"/>
              </a:rPr>
              <a:t> government ministries of posts rather Treasury or Central Banks have retained responsibilities of these systems. </a:t>
            </a: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67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52E730-48EF-1894-A1AC-A72BE8565018}"/>
              </a:ext>
            </a:extLst>
          </p:cNvPr>
          <p:cNvSpPr txBox="1"/>
          <p:nvPr/>
        </p:nvSpPr>
        <p:spPr>
          <a:xfrm>
            <a:off x="248478" y="0"/>
            <a:ext cx="11529391" cy="815608"/>
          </a:xfrm>
          <a:prstGeom prst="rect">
            <a:avLst/>
          </a:prstGeom>
          <a:noFill/>
        </p:spPr>
        <p:txBody>
          <a:bodyPr wrap="square">
            <a:spAutoFit/>
          </a:bodyPr>
          <a:lstStyle/>
          <a:p>
            <a:pPr marL="63500" marR="88900">
              <a:spcBef>
                <a:spcPts val="630"/>
              </a:spcBef>
              <a:spcAft>
                <a:spcPts val="0"/>
              </a:spcAft>
            </a:pPr>
            <a:endParaRPr lang="en-US" sz="1800" dirty="0">
              <a:effectLst/>
              <a:latin typeface="Calibri" panose="020F0502020204030204" pitchFamily="34" charset="0"/>
              <a:ea typeface="Calibri" panose="020F0502020204030204" pitchFamily="34" charset="0"/>
            </a:endParaRPr>
          </a:p>
          <a:p>
            <a:pPr marL="63500" marR="88900">
              <a:spcBef>
                <a:spcPts val="630"/>
              </a:spcBef>
              <a:spcAft>
                <a:spcPts val="0"/>
              </a:spcAft>
            </a:pPr>
            <a:endParaRPr lang="en-US" sz="2400" dirty="0">
              <a:effectLst/>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B978150A-14B0-64B0-53B4-7563468B19D8}"/>
              </a:ext>
            </a:extLst>
          </p:cNvPr>
          <p:cNvSpPr>
            <a:spLocks noGrp="1"/>
          </p:cNvSpPr>
          <p:nvPr>
            <p:ph type="title"/>
          </p:nvPr>
        </p:nvSpPr>
        <p:spPr>
          <a:xfrm>
            <a:off x="487017" y="147063"/>
            <a:ext cx="10939669" cy="668545"/>
          </a:xfrm>
        </p:spPr>
        <p:txBody>
          <a:bodyPr>
            <a:normAutofit/>
          </a:bodyPr>
          <a:lstStyle/>
          <a:p>
            <a:r>
              <a:rPr lang="en-US" sz="3200" dirty="0"/>
              <a:t>Even Economic theorists noticed these clearing systems</a:t>
            </a:r>
          </a:p>
        </p:txBody>
      </p:sp>
      <p:sp>
        <p:nvSpPr>
          <p:cNvPr id="5" name="Content Placeholder 4">
            <a:extLst>
              <a:ext uri="{FF2B5EF4-FFF2-40B4-BE49-F238E27FC236}">
                <a16:creationId xmlns:a16="http://schemas.microsoft.com/office/drawing/2014/main" id="{B443E0FD-3D1C-F65A-1966-57C190C88290}"/>
              </a:ext>
            </a:extLst>
          </p:cNvPr>
          <p:cNvSpPr>
            <a:spLocks noGrp="1"/>
          </p:cNvSpPr>
          <p:nvPr>
            <p:ph idx="1"/>
          </p:nvPr>
        </p:nvSpPr>
        <p:spPr>
          <a:xfrm>
            <a:off x="337931" y="815608"/>
            <a:ext cx="11161644" cy="5853549"/>
          </a:xfrm>
        </p:spPr>
        <p:txBody>
          <a:bodyPr>
            <a:normAutofit fontScale="70000" lnSpcReduction="20000"/>
          </a:bodyPr>
          <a:lstStyle/>
          <a:p>
            <a:pPr marL="63500" marR="0">
              <a:lnSpc>
                <a:spcPct val="107000"/>
              </a:lnSpc>
              <a:spcBef>
                <a:spcPts val="210"/>
              </a:spcBef>
              <a:spcAft>
                <a:spcPts val="0"/>
              </a:spcAft>
            </a:pPr>
            <a:r>
              <a:rPr lang="en-US" sz="3400" u="sng" dirty="0">
                <a:effectLst/>
                <a:latin typeface="Calibri" panose="020F0502020204030204" pitchFamily="34" charset="0"/>
                <a:ea typeface="Calibri" panose="020F0502020204030204" pitchFamily="34" charset="0"/>
              </a:rPr>
              <a:t>Classical Economists: </a:t>
            </a:r>
          </a:p>
          <a:p>
            <a:pPr marL="63500" marR="0">
              <a:lnSpc>
                <a:spcPct val="107000"/>
              </a:lnSpc>
              <a:spcBef>
                <a:spcPts val="210"/>
              </a:spcBef>
              <a:spcAft>
                <a:spcPts val="0"/>
              </a:spcAft>
            </a:pPr>
            <a:r>
              <a:rPr lang="en-US" sz="2800" b="1" dirty="0">
                <a:effectLst/>
                <a:latin typeface="Calibri" panose="020F0502020204030204" pitchFamily="34" charset="0"/>
                <a:ea typeface="Calibri" panose="020F0502020204030204" pitchFamily="34" charset="0"/>
              </a:rPr>
              <a:t>Petty</a:t>
            </a:r>
            <a:r>
              <a:rPr lang="en-US" sz="2800" dirty="0">
                <a:effectLst/>
                <a:latin typeface="Calibri" panose="020F0502020204030204" pitchFamily="34" charset="0"/>
                <a:ea typeface="Calibri" panose="020F0502020204030204" pitchFamily="34" charset="0"/>
              </a:rPr>
              <a:t> in the mid-17</a:t>
            </a:r>
            <a:r>
              <a:rPr lang="en-US" sz="2800" baseline="30000" dirty="0">
                <a:effectLst/>
                <a:latin typeface="Calibri" panose="020F0502020204030204" pitchFamily="34" charset="0"/>
                <a:ea typeface="Calibri" panose="020F0502020204030204" pitchFamily="34" charset="0"/>
              </a:rPr>
              <a:t>th</a:t>
            </a:r>
            <a:r>
              <a:rPr lang="en-US" sz="2800" dirty="0">
                <a:effectLst/>
                <a:latin typeface="Calibri" panose="020F0502020204030204" pitchFamily="34" charset="0"/>
                <a:ea typeface="Calibri" panose="020F0502020204030204" pitchFamily="34" charset="0"/>
              </a:rPr>
              <a:t> century: “Mony</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artificial</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Thing</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or</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rather</a:t>
            </a:r>
            <a:r>
              <a:rPr lang="en-US" sz="2800" spc="-3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No</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Thing</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but</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Is rather ye Sign of a Thing. For If men were excellently Versed in accompts Mony were not necessary at all and many places as Barbados &amp;c have made shift without</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it</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&amp;</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so</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they</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do</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a:t>
            </a:r>
            <a:r>
              <a:rPr lang="en-US" sz="2800" spc="-5" dirty="0">
                <a:effectLst/>
                <a:latin typeface="Calibri" panose="020F0502020204030204" pitchFamily="34" charset="0"/>
                <a:ea typeface="Calibri" panose="020F0502020204030204" pitchFamily="34" charset="0"/>
              </a:rPr>
              <a:t> </a:t>
            </a:r>
            <a:r>
              <a:rPr lang="en-US" sz="2800" spc="-10" dirty="0">
                <a:effectLst/>
                <a:latin typeface="Calibri" panose="020F0502020204030204" pitchFamily="34" charset="0"/>
                <a:ea typeface="Calibri" panose="020F0502020204030204" pitchFamily="34" charset="0"/>
              </a:rPr>
              <a:t>Banks.”</a:t>
            </a:r>
          </a:p>
          <a:p>
            <a:pPr marL="63500" marR="0">
              <a:lnSpc>
                <a:spcPct val="107000"/>
              </a:lnSpc>
              <a:spcBef>
                <a:spcPts val="210"/>
              </a:spcBef>
              <a:spcAft>
                <a:spcPts val="0"/>
              </a:spcAft>
            </a:pPr>
            <a:r>
              <a:rPr lang="en-US" sz="2800" b="1" dirty="0">
                <a:effectLst/>
                <a:latin typeface="Calibri" panose="020F0502020204030204" pitchFamily="34" charset="0"/>
                <a:ea typeface="Calibri" panose="020F0502020204030204" pitchFamily="34" charset="0"/>
              </a:rPr>
              <a:t>Smith</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(1776):</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“Buying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and</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selling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upon</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 and the different dealers compensating their credits with one another, … will supply {physical money} with less</a:t>
            </a:r>
            <a:r>
              <a:rPr lang="en-US" sz="2800" spc="-2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inconveniency”</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than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barter.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
            </a:r>
            <a:r>
              <a:rPr lang="en-US" sz="2800" spc="-15" dirty="0">
                <a:effectLst/>
                <a:latin typeface="Calibri" panose="020F0502020204030204" pitchFamily="34" charset="0"/>
                <a:ea typeface="Calibri" panose="020F0502020204030204" pitchFamily="34" charset="0"/>
              </a:rPr>
              <a:t> </a:t>
            </a:r>
          </a:p>
          <a:p>
            <a:pPr marL="63500" marR="88900">
              <a:spcBef>
                <a:spcPts val="630"/>
              </a:spcBef>
              <a:spcAft>
                <a:spcPts val="0"/>
              </a:spcAft>
            </a:pPr>
            <a:r>
              <a:rPr lang="en-US" sz="2800" b="1" dirty="0">
                <a:effectLst/>
                <a:latin typeface="Calibri" panose="020F0502020204030204" pitchFamily="34" charset="0"/>
                <a:ea typeface="Calibri" panose="020F0502020204030204" pitchFamily="34" charset="0"/>
              </a:rPr>
              <a:t>Ricardo</a:t>
            </a:r>
            <a:r>
              <a:rPr lang="en-US" sz="2800" spc="20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(1816):</a:t>
            </a:r>
            <a:r>
              <a:rPr lang="en-US" sz="2800" spc="20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instead</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gold</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being</a:t>
            </a:r>
            <a:r>
              <a:rPr lang="en-US" sz="2800" spc="-3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used</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exchange</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“money is merely written off one account and added to another”; so payments may be “effected without the intervention</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either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bank</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notes</a:t>
            </a:r>
            <a:r>
              <a:rPr lang="en-US" sz="2800" spc="-2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or</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money.” </a:t>
            </a:r>
          </a:p>
          <a:p>
            <a:pPr marL="63500" marR="88900">
              <a:spcBef>
                <a:spcPts val="630"/>
              </a:spcBef>
              <a:spcAft>
                <a:spcPts val="0"/>
              </a:spcAft>
            </a:pPr>
            <a:r>
              <a:rPr lang="en-US" sz="3400" u="sng" dirty="0">
                <a:effectLst/>
                <a:latin typeface="Calibri" panose="020F0502020204030204" pitchFamily="34" charset="0"/>
                <a:ea typeface="Calibri" panose="020F0502020204030204" pitchFamily="34" charset="0"/>
              </a:rPr>
              <a:t>NeoClassical </a:t>
            </a:r>
            <a:r>
              <a:rPr lang="en-US" sz="3400" u="sng" spc="-20" dirty="0">
                <a:latin typeface="Calibri" panose="020F0502020204030204" pitchFamily="34" charset="0"/>
                <a:ea typeface="Calibri" panose="020F0502020204030204" pitchFamily="34" charset="0"/>
              </a:rPr>
              <a:t>T</a:t>
            </a:r>
            <a:r>
              <a:rPr lang="en-US" sz="3400" u="sng" dirty="0">
                <a:effectLst/>
                <a:latin typeface="Calibri" panose="020F0502020204030204" pitchFamily="34" charset="0"/>
                <a:ea typeface="Calibri" panose="020F0502020204030204" pitchFamily="34" charset="0"/>
              </a:rPr>
              <a:t>heorists:</a:t>
            </a:r>
            <a:r>
              <a:rPr lang="en-US" sz="3400" u="sng" spc="-20" dirty="0">
                <a:effectLst/>
                <a:latin typeface="Calibri" panose="020F0502020204030204" pitchFamily="34" charset="0"/>
                <a:ea typeface="Calibri" panose="020F0502020204030204" pitchFamily="34" charset="0"/>
              </a:rPr>
              <a:t> </a:t>
            </a:r>
          </a:p>
          <a:p>
            <a:pPr marL="63500" marR="88900">
              <a:spcBef>
                <a:spcPts val="630"/>
              </a:spcBef>
              <a:spcAft>
                <a:spcPts val="0"/>
              </a:spcAft>
            </a:pPr>
            <a:r>
              <a:rPr lang="en-US" sz="2800" b="1" spc="-20" dirty="0">
                <a:effectLst/>
                <a:latin typeface="Calibri" panose="020F0502020204030204" pitchFamily="34" charset="0"/>
                <a:ea typeface="Calibri" panose="020F0502020204030204" pitchFamily="34" charset="0"/>
              </a:rPr>
              <a:t>Jevons:</a:t>
            </a:r>
            <a:r>
              <a:rPr lang="en-US" sz="2800" spc="-20" dirty="0">
                <a:effectLst/>
                <a:latin typeface="Calibri" panose="020F0502020204030204" pitchFamily="34" charset="0"/>
                <a:ea typeface="Calibri" panose="020F0502020204030204" pitchFamily="34" charset="0"/>
              </a:rPr>
              <a:t> </a:t>
            </a:r>
            <a:r>
              <a:rPr lang="en-GB" sz="2800" dirty="0">
                <a:effectLst/>
                <a:latin typeface="Calibri" panose="020F0502020204030204" pitchFamily="34" charset="0"/>
                <a:ea typeface="Calibri" panose="020F0502020204030204" pitchFamily="34" charset="0"/>
              </a:rPr>
              <a:t>“a far more potent source of economy is what we may call the Cheque and Clearing System, whereby debts are, not so much paid, as balanced off against each other. The germ of the method is to be found in the ordinary practice of book credit.”</a:t>
            </a:r>
            <a:endParaRPr lang="en-US" sz="2800" spc="-20" dirty="0">
              <a:effectLst/>
              <a:latin typeface="Calibri" panose="020F0502020204030204" pitchFamily="34" charset="0"/>
              <a:ea typeface="Calibri" panose="020F0502020204030204" pitchFamily="34" charset="0"/>
            </a:endParaRPr>
          </a:p>
          <a:p>
            <a:pPr marL="63500" marR="88900">
              <a:spcBef>
                <a:spcPts val="630"/>
              </a:spcBef>
              <a:spcAft>
                <a:spcPts val="0"/>
              </a:spcAft>
            </a:pPr>
            <a:r>
              <a:rPr lang="en-US" sz="2800" b="1" spc="-20" dirty="0">
                <a:effectLst/>
                <a:latin typeface="Calibri" panose="020F0502020204030204" pitchFamily="34" charset="0"/>
                <a:ea typeface="Calibri" panose="020F0502020204030204" pitchFamily="34" charset="0"/>
              </a:rPr>
              <a:t>Walras:</a:t>
            </a:r>
            <a:r>
              <a:rPr lang="en-US" sz="2800" spc="-2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idea</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settling</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certain number</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daily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exchanges</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means</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of</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the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following</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procedure.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People</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who</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have a</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account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a:t>
            </a:r>
            <a:r>
              <a:rPr lang="en-US" sz="2800" spc="-10"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bank buy and sell commodities all day long to or from each other, just paying by means of receipts on their bank called cheques. Between 5.00 p.m. and 6.00 p.m. the bankers meet and compensate their clients’ debts and credits and each of them supplies in money only the surplus of cheques written over those he received, or obtains in money only the excess of the cheques he received over those he wrote. Purchases and sales are also</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made</a:t>
            </a:r>
            <a:r>
              <a:rPr lang="en-US" sz="2800" spc="-1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by</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credit,” e.g. </a:t>
            </a:r>
            <a:r>
              <a:rPr lang="en-US" sz="2800" spc="-5" dirty="0">
                <a:effectLst/>
                <a:latin typeface="Calibri" panose="020F0502020204030204" pitchFamily="34" charset="0"/>
                <a:ea typeface="Calibri" panose="020F0502020204030204" pitchFamily="34" charset="0"/>
              </a:rPr>
              <a:t> </a:t>
            </a:r>
            <a:r>
              <a:rPr lang="en-US" sz="2800" dirty="0">
                <a:effectLst/>
                <a:latin typeface="Calibri" panose="020F0502020204030204" pitchFamily="34" charset="0"/>
                <a:ea typeface="Calibri" panose="020F0502020204030204" pitchFamily="34" charset="0"/>
              </a:rPr>
              <a:t>“</a:t>
            </a:r>
            <a:r>
              <a:rPr lang="en-US" sz="2800" dirty="0">
                <a:effectLst/>
                <a:latin typeface="Aptos" panose="020B0004020202020204" pitchFamily="34" charset="0"/>
                <a:ea typeface="Aptos" panose="020B0004020202020204" pitchFamily="34" charset="0"/>
                <a:cs typeface="Times New Roman" panose="02020603050405020304" pitchFamily="18" charset="0"/>
              </a:rPr>
              <a:t>the compensation of cheques between banks, in </a:t>
            </a:r>
            <a:r>
              <a:rPr lang="en-US" sz="2800" i="1" dirty="0">
                <a:effectLst/>
                <a:latin typeface="Aptos" panose="020B0004020202020204" pitchFamily="34" charset="0"/>
                <a:ea typeface="Aptos" panose="020B0004020202020204" pitchFamily="34" charset="0"/>
                <a:cs typeface="Times New Roman" panose="02020603050405020304" pitchFamily="18" charset="0"/>
              </a:rPr>
              <a:t>clearing</a:t>
            </a:r>
            <a:r>
              <a:rPr lang="en-US" sz="2800" dirty="0">
                <a:effectLst/>
                <a:latin typeface="Aptos" panose="020B0004020202020204" pitchFamily="34" charset="0"/>
                <a:ea typeface="Aptos" panose="020B0004020202020204" pitchFamily="34" charset="0"/>
                <a:cs typeface="Times New Roman" panose="02020603050405020304" pitchFamily="18" charset="0"/>
              </a:rPr>
              <a:t> </a:t>
            </a:r>
            <a:r>
              <a:rPr lang="en-US" sz="2800" i="1" dirty="0">
                <a:effectLst/>
                <a:latin typeface="Aptos" panose="020B0004020202020204" pitchFamily="34" charset="0"/>
                <a:ea typeface="Aptos" panose="020B0004020202020204" pitchFamily="34" charset="0"/>
                <a:cs typeface="Times New Roman" panose="02020603050405020304" pitchFamily="18" charset="0"/>
              </a:rPr>
              <a:t>houses</a:t>
            </a:r>
            <a:r>
              <a:rPr lang="en-US" sz="2800" dirty="0">
                <a:effectLst/>
                <a:latin typeface="Aptos" panose="020B0004020202020204" pitchFamily="34" charset="0"/>
                <a:ea typeface="Aptos" panose="020B0004020202020204" pitchFamily="34" charset="0"/>
                <a:cs typeface="Times New Roman" panose="02020603050405020304" pitchFamily="18" charset="0"/>
              </a:rPr>
              <a:t>, has as a result that </a:t>
            </a:r>
            <a:r>
              <a:rPr lang="en-US" sz="2800" b="1" dirty="0">
                <a:effectLst/>
                <a:latin typeface="Aptos" panose="020B0004020202020204" pitchFamily="34" charset="0"/>
                <a:ea typeface="Aptos" panose="020B0004020202020204" pitchFamily="34" charset="0"/>
                <a:cs typeface="Times New Roman" panose="02020603050405020304" pitchFamily="18" charset="0"/>
              </a:rPr>
              <a:t>things take place as if all exchangers had the same bank,</a:t>
            </a:r>
            <a:r>
              <a:rPr lang="en-US" sz="2800" dirty="0">
                <a:effectLst/>
                <a:latin typeface="Aptos" panose="020B0004020202020204" pitchFamily="34" charset="0"/>
                <a:ea typeface="Aptos" panose="020B0004020202020204" pitchFamily="34" charset="0"/>
                <a:cs typeface="Times New Roman" panose="02020603050405020304" pitchFamily="18" charset="0"/>
              </a:rPr>
              <a:t> in the sense that, where a cheque is brought to the credit of one client and at the same time to the debit of another</a:t>
            </a:r>
            <a:r>
              <a:rPr lang="en-US" sz="2800" b="1" dirty="0">
                <a:effectLst/>
                <a:latin typeface="Aptos" panose="020B0004020202020204" pitchFamily="34" charset="0"/>
                <a:ea typeface="Aptos" panose="020B0004020202020204" pitchFamily="34" charset="0"/>
                <a:cs typeface="Times New Roman" panose="02020603050405020304" pitchFamily="18" charset="0"/>
              </a:rPr>
              <a:t>, its handing over does not bring  </a:t>
            </a:r>
            <a:r>
              <a:rPr lang="en-US" sz="2800" b="1" dirty="0">
                <a:effectLst/>
                <a:latin typeface="Times New Roman" panose="02020603050405020304" pitchFamily="18" charset="0"/>
                <a:ea typeface="Aptos" panose="020B0004020202020204" pitchFamily="34" charset="0"/>
              </a:rPr>
              <a:t>any</a:t>
            </a:r>
            <a:r>
              <a:rPr lang="en-US" sz="2800" b="1" spc="-65"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transfer</a:t>
            </a:r>
            <a:r>
              <a:rPr lang="en-US" sz="2800" b="1" spc="5"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of</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money</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with</a:t>
            </a:r>
            <a:r>
              <a:rPr lang="en-US" sz="2800" b="1" spc="20" dirty="0">
                <a:effectLst/>
                <a:latin typeface="Times New Roman" panose="02020603050405020304" pitchFamily="18" charset="0"/>
                <a:ea typeface="Aptos" panose="020B0004020202020204" pitchFamily="34" charset="0"/>
              </a:rPr>
              <a:t> </a:t>
            </a:r>
            <a:r>
              <a:rPr lang="en-US" sz="2800" b="1" dirty="0">
                <a:effectLst/>
                <a:latin typeface="Times New Roman" panose="02020603050405020304" pitchFamily="18" charset="0"/>
                <a:ea typeface="Aptos" panose="020B0004020202020204" pitchFamily="34" charset="0"/>
              </a:rPr>
              <a:t>it;</a:t>
            </a:r>
            <a:r>
              <a:rPr lang="en-US" sz="2800" b="1" spc="35" dirty="0">
                <a:effectLst/>
                <a:latin typeface="Times New Roman" panose="02020603050405020304" pitchFamily="18" charset="0"/>
                <a:ea typeface="Aptos" panose="020B0004020202020204" pitchFamily="34" charset="0"/>
              </a:rPr>
              <a:t> </a:t>
            </a:r>
            <a:endParaRPr lang="en-US" sz="2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1724766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5946</TotalTime>
  <Words>4542</Words>
  <Application>Microsoft Office PowerPoint</Application>
  <PresentationFormat>Widescreen</PresentationFormat>
  <Paragraphs>145</Paragraphs>
  <Slides>26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Aptos</vt:lpstr>
      <vt:lpstr>Aptos Display</vt:lpstr>
      <vt:lpstr>Arial</vt:lpstr>
      <vt:lpstr>Calibri</vt:lpstr>
      <vt:lpstr>CIDFont+F2</vt:lpstr>
      <vt:lpstr>Code</vt:lpstr>
      <vt:lpstr>MSTT31988a93f9O170060I00</vt:lpstr>
      <vt:lpstr>MSTT319c623cc2O17006000</vt:lpstr>
      <vt:lpstr>MSTT31ee8b64aO172072I00</vt:lpstr>
      <vt:lpstr>MSTT31f16d5a04O16806600</vt:lpstr>
      <vt:lpstr>MSTT31f280fb10O17307200</vt:lpstr>
      <vt:lpstr>Times New Roman</vt:lpstr>
      <vt:lpstr>Office Theme</vt:lpstr>
      <vt:lpstr>            REFORM OF THE INTERNATIONAL FINANCIAL SYSTEM   </vt:lpstr>
      <vt:lpstr> Tang Dynasty (618-907) : fei ch’ien (flying money) </vt:lpstr>
      <vt:lpstr>12th century Szechuan Southern Song </vt:lpstr>
      <vt:lpstr>Medieval Flying Money</vt:lpstr>
      <vt:lpstr>  Chinese Flying Money still used today:   </vt:lpstr>
      <vt:lpstr> Hawala/Hundi </vt:lpstr>
      <vt:lpstr>Other alternatives:</vt:lpstr>
      <vt:lpstr>Lived on until the 1980s in postal payment systems</vt:lpstr>
      <vt:lpstr>Even Economic theorists noticed these clearing systems</vt:lpstr>
      <vt:lpstr>Einaudi called it “Imaginary money”</vt:lpstr>
      <vt:lpstr>Schumpeter: Treatise on Money and History of Economic Analysis</vt:lpstr>
      <vt:lpstr>Keynes: Treatise on Money chapter 1: Bank Money to Banking Principle</vt:lpstr>
      <vt:lpstr>From International Currency and Finance to “Notes on Ancient Currency“ to Tract on Monetary Reform to Treatise on Money: Banking Principle</vt:lpstr>
      <vt:lpstr>Currency Union is Banking Principle on a global scale</vt:lpstr>
      <vt:lpstr>PowerPoint Presentation</vt:lpstr>
      <vt:lpstr>PowerPoint Presentation</vt:lpstr>
      <vt:lpstr>Beyond Currency: An International Investment Fund</vt:lpstr>
      <vt:lpstr>Kalecki/Schumacher Amendment: An International Investment Pool</vt:lpstr>
      <vt:lpstr>Modern Digital Technology for a Clearing System</vt:lpstr>
      <vt:lpstr>PowerPoint Presentation</vt:lpstr>
      <vt:lpstr>The Pre-Internet Quantum Cash</vt:lpstr>
      <vt:lpstr>PowerPoint Presentation</vt:lpstr>
      <vt:lpstr>Chaum’s ecash: Minsky was a Director of Mark Twain Banks</vt:lpstr>
      <vt:lpstr>A functioning private telecommunications sector internet clearing system patterned on Keynes’s clearing proposal already exists</vt:lpstr>
      <vt:lpstr>Some Additional Considerations: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 Kregel</dc:creator>
  <cp:lastModifiedBy>J A Kregel</cp:lastModifiedBy>
  <cp:revision>42</cp:revision>
  <dcterms:created xsi:type="dcterms:W3CDTF">2024-03-12T14:32:26Z</dcterms:created>
  <dcterms:modified xsi:type="dcterms:W3CDTF">2024-07-26T18:10:09Z</dcterms:modified>
</cp:coreProperties>
</file>