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3" r:id="rId4"/>
    <p:sldId id="262" r:id="rId5"/>
    <p:sldId id="263" r:id="rId6"/>
    <p:sldId id="265" r:id="rId7"/>
    <p:sldId id="264" r:id="rId8"/>
    <p:sldId id="279" r:id="rId9"/>
    <p:sldId id="285" r:id="rId10"/>
    <p:sldId id="277" r:id="rId11"/>
    <p:sldId id="269" r:id="rId12"/>
    <p:sldId id="267" r:id="rId13"/>
    <p:sldId id="270" r:id="rId14"/>
    <p:sldId id="266" r:id="rId15"/>
    <p:sldId id="287" r:id="rId16"/>
    <p:sldId id="289" r:id="rId17"/>
    <p:sldId id="288" r:id="rId18"/>
    <p:sldId id="281"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21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FD24E-8A36-C318-38BD-E8EF97B2F7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AF03FB-4879-4938-585B-68F93B37CB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57723-DF93-7E6D-D351-137F02A2DABC}"/>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B2088EC1-773D-72B4-3BE7-97F4004E4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74C27-7D28-9BD8-FE27-BEFA707ECEF5}"/>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35620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672B9-A168-525D-9E48-D122475FE1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906348-C7A5-0061-6A5A-EBA0FCDAF4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13F91-7885-791D-88E1-842020F0BF95}"/>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B8C4AF39-57A6-A492-B59B-AEFDFCC3C7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E3BDF-8DF4-E6F2-906B-67E37627230B}"/>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8884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C9F057-B8D1-A066-D4DD-7061679AC2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3DBF7D-F1ED-18ED-4082-6B38B10EE5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0693A-D269-6367-0C51-5F0AD5A4A2E5}"/>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5E6400E2-DA54-5456-DAE2-5707A8E31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753F5-04EB-B4CE-ED5D-F66E83889382}"/>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16082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A069-B11C-D049-FC75-89AEF20A2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BA7A34-89B8-5F04-6F1B-842012FC5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F5D1AB-62F9-9444-5EE9-CBAAF25E5340}"/>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2426BB37-EA0F-1C48-2018-13D7A4927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CCCDD-C0A2-340C-EBCB-4BD686C4BD87}"/>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82783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AEF9E-B18D-75C5-1C65-0BD76CDDD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090B29-CE94-1B56-FE31-45DFF553C2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0E198C-00E5-4C8B-7B0A-5D9D95DFDA71}"/>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C2A3148E-EC3F-9BBE-7621-64E083558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5F5F8-BF61-00B8-817D-8926DA6E99D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03708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08F6C-0C21-89B9-418A-32FE89ADC8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F9A7D4-91B8-466A-DFB4-E23C5483DF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B2194F-A5C9-8253-C617-CFCBA3E4C3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3A3D6C-5B1A-8696-D0D9-68DF6E493518}"/>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6" name="Footer Placeholder 5">
            <a:extLst>
              <a:ext uri="{FF2B5EF4-FFF2-40B4-BE49-F238E27FC236}">
                <a16:creationId xmlns:a16="http://schemas.microsoft.com/office/drawing/2014/main" id="{F4FA510B-731B-AE64-501B-F29C0CF944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2CB43-B9E7-D114-8863-565C667BFCCD}"/>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11083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FDD6-77B1-2CC7-D752-CC7B9A3AC5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93CEA0-6186-E983-94D8-E6F9660475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EB0F8A-1491-F8CA-B906-F661FA1A16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8DD343-6917-0CEB-A75C-B23FA790AC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F2BDDE-50D2-9E82-E744-80E7326674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7E6BE2-CE34-19CE-FC8B-C098E52CA5FD}"/>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8" name="Footer Placeholder 7">
            <a:extLst>
              <a:ext uri="{FF2B5EF4-FFF2-40B4-BE49-F238E27FC236}">
                <a16:creationId xmlns:a16="http://schemas.microsoft.com/office/drawing/2014/main" id="{B715C881-AB85-6FC2-5F07-6FBAD24993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D3935D-3AFA-3036-7BFA-F33C7C87F46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00714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1DED-095E-15DB-6A9D-C787EC068F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74AC96-ED2C-76C0-0321-B9191FCD581F}"/>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4" name="Footer Placeholder 3">
            <a:extLst>
              <a:ext uri="{FF2B5EF4-FFF2-40B4-BE49-F238E27FC236}">
                <a16:creationId xmlns:a16="http://schemas.microsoft.com/office/drawing/2014/main" id="{9E9C6EF7-5FA6-5585-3EFB-393B166D8D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44FD31-9E3E-F05A-34D4-3557C90A3B2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65873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33A6C-CA9E-5909-7382-59EFA0E12D2C}"/>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3" name="Footer Placeholder 2">
            <a:extLst>
              <a:ext uri="{FF2B5EF4-FFF2-40B4-BE49-F238E27FC236}">
                <a16:creationId xmlns:a16="http://schemas.microsoft.com/office/drawing/2014/main" id="{8EB20CAE-A76B-C648-2F15-70280D88DC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0FFE31-E05B-E0F9-CB8F-E73A16A27EF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56086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D941B-7695-856C-9DFB-E9EF944D64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C3633-3DAD-3ED3-4DC0-75DA21669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8F6FF4-1101-D18E-66B5-EDEE7E9DA5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FB2B91-15BD-0D52-350C-220B27380318}"/>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6" name="Footer Placeholder 5">
            <a:extLst>
              <a:ext uri="{FF2B5EF4-FFF2-40B4-BE49-F238E27FC236}">
                <a16:creationId xmlns:a16="http://schemas.microsoft.com/office/drawing/2014/main" id="{D06B8489-39AE-C12C-DA2B-6B9CF97A10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71CE0F-46D5-1AB5-561F-6D55C7E8C3CE}"/>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01326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9526-05DF-0A09-DDAF-A46E15664F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92C1FD-5DC3-5F14-8F8B-2D209393B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531309-8B34-5622-F9CB-62B419FD3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27C22E-7CE3-CABE-C81B-89157C71158D}"/>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6" name="Footer Placeholder 5">
            <a:extLst>
              <a:ext uri="{FF2B5EF4-FFF2-40B4-BE49-F238E27FC236}">
                <a16:creationId xmlns:a16="http://schemas.microsoft.com/office/drawing/2014/main" id="{D8C726BE-DD59-FC23-840A-481D598023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025973-FCB1-D567-51AB-0A310366AD34}"/>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45251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DBD4B-099A-140C-87A7-A87B69D1F7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B280D5-8C9D-94E8-07CD-A912D987C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EBA6B6-BA12-145C-A124-804CAE21D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1B0B970E-2C2A-3B02-056C-2328A227E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2CADFB-96E3-14F8-CE0D-5B69DB4E7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BC64C6-61F2-4F91-BAF6-50FAAC73DFF6}" type="slidenum">
              <a:rPr lang="en-US" smtClean="0"/>
              <a:t>‹#›</a:t>
            </a:fld>
            <a:endParaRPr lang="en-US"/>
          </a:p>
        </p:txBody>
      </p:sp>
    </p:spTree>
    <p:extLst>
      <p:ext uri="{BB962C8B-B14F-4D97-AF65-F5344CB8AC3E}">
        <p14:creationId xmlns:p14="http://schemas.microsoft.com/office/powerpoint/2010/main" val="42634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38B24-8F36-5894-B629-93E94A9D4597}"/>
              </a:ext>
            </a:extLst>
          </p:cNvPr>
          <p:cNvSpPr>
            <a:spLocks noGrp="1"/>
          </p:cNvSpPr>
          <p:nvPr>
            <p:ph type="ctrTitle"/>
          </p:nvPr>
        </p:nvSpPr>
        <p:spPr>
          <a:xfrm>
            <a:off x="-103366" y="2713231"/>
            <a:ext cx="11800594" cy="2439214"/>
          </a:xfrm>
        </p:spPr>
        <p:txBody>
          <a:bodyPr>
            <a:normAutofit fontScale="90000"/>
          </a:bodyPr>
          <a:lstStyle/>
          <a:p>
            <a:r>
              <a:rPr lang="en-US" sz="4400" dirty="0"/>
              <a:t>Finance and the World Economy:</a:t>
            </a:r>
            <a:br>
              <a:rPr lang="en-US" dirty="0"/>
            </a:br>
            <a:r>
              <a:rPr lang="en-US" sz="5300" dirty="0"/>
              <a:t>Thinking about Equitable Distribution of the costs of Climate Change</a:t>
            </a:r>
            <a:br>
              <a:rPr lang="en-US" sz="5300" dirty="0"/>
            </a:br>
            <a:r>
              <a:rPr lang="en-US" sz="2700" dirty="0"/>
              <a:t>3-5 May University </a:t>
            </a:r>
            <a:r>
              <a:rPr lang="en-US" sz="2700"/>
              <a:t>of Massachusetts</a:t>
            </a:r>
            <a:r>
              <a:rPr lang="en-US" sz="2700" dirty="0"/>
              <a:t>, Amherst</a:t>
            </a:r>
          </a:p>
        </p:txBody>
      </p:sp>
      <p:sp>
        <p:nvSpPr>
          <p:cNvPr id="3" name="Subtitle 2">
            <a:extLst>
              <a:ext uri="{FF2B5EF4-FFF2-40B4-BE49-F238E27FC236}">
                <a16:creationId xmlns:a16="http://schemas.microsoft.com/office/drawing/2014/main" id="{D728BAD3-623F-7494-18C5-FAFA31C6F2A1}"/>
              </a:ext>
            </a:extLst>
          </p:cNvPr>
          <p:cNvSpPr>
            <a:spLocks noGrp="1"/>
          </p:cNvSpPr>
          <p:nvPr>
            <p:ph type="subTitle" idx="1"/>
          </p:nvPr>
        </p:nvSpPr>
        <p:spPr>
          <a:xfrm>
            <a:off x="1046507" y="5361016"/>
            <a:ext cx="9144000" cy="1015930"/>
          </a:xfrm>
        </p:spPr>
        <p:txBody>
          <a:bodyPr>
            <a:normAutofit/>
          </a:bodyPr>
          <a:lstStyle/>
          <a:p>
            <a:r>
              <a:rPr lang="en-US" sz="4400" dirty="0"/>
              <a:t>Jan Kregel</a:t>
            </a:r>
          </a:p>
        </p:txBody>
      </p:sp>
      <p:pic>
        <p:nvPicPr>
          <p:cNvPr id="6" name="Picture 5">
            <a:extLst>
              <a:ext uri="{FF2B5EF4-FFF2-40B4-BE49-F238E27FC236}">
                <a16:creationId xmlns:a16="http://schemas.microsoft.com/office/drawing/2014/main" id="{666B668D-05A2-10A2-10AE-0540C92082AC}"/>
              </a:ext>
            </a:extLst>
          </p:cNvPr>
          <p:cNvPicPr>
            <a:picLocks noChangeAspect="1"/>
          </p:cNvPicPr>
          <p:nvPr/>
        </p:nvPicPr>
        <p:blipFill>
          <a:blip r:embed="rId2"/>
          <a:stretch>
            <a:fillRect/>
          </a:stretch>
        </p:blipFill>
        <p:spPr>
          <a:xfrm>
            <a:off x="2775569" y="-72828"/>
            <a:ext cx="5314950" cy="2647784"/>
          </a:xfrm>
          <a:prstGeom prst="rect">
            <a:avLst/>
          </a:prstGeom>
        </p:spPr>
      </p:pic>
    </p:spTree>
    <p:extLst>
      <p:ext uri="{BB962C8B-B14F-4D97-AF65-F5344CB8AC3E}">
        <p14:creationId xmlns:p14="http://schemas.microsoft.com/office/powerpoint/2010/main" val="142716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BEBEC-92E0-2E80-45E0-9B1E63322F34}"/>
              </a:ext>
            </a:extLst>
          </p:cNvPr>
          <p:cNvSpPr>
            <a:spLocks noGrp="1"/>
          </p:cNvSpPr>
          <p:nvPr>
            <p:ph type="title"/>
          </p:nvPr>
        </p:nvSpPr>
        <p:spPr>
          <a:xfrm>
            <a:off x="838200" y="365125"/>
            <a:ext cx="10515600" cy="779863"/>
          </a:xfrm>
        </p:spPr>
        <p:txBody>
          <a:bodyPr/>
          <a:lstStyle/>
          <a:p>
            <a:r>
              <a:rPr lang="en-US" dirty="0"/>
              <a:t>Burden sharing</a:t>
            </a:r>
          </a:p>
        </p:txBody>
      </p:sp>
      <p:sp>
        <p:nvSpPr>
          <p:cNvPr id="3" name="Content Placeholder 2">
            <a:extLst>
              <a:ext uri="{FF2B5EF4-FFF2-40B4-BE49-F238E27FC236}">
                <a16:creationId xmlns:a16="http://schemas.microsoft.com/office/drawing/2014/main" id="{0643C7DF-4F0B-C803-F422-371F8F58B22E}"/>
              </a:ext>
            </a:extLst>
          </p:cNvPr>
          <p:cNvSpPr>
            <a:spLocks noGrp="1"/>
          </p:cNvSpPr>
          <p:nvPr>
            <p:ph idx="1"/>
          </p:nvPr>
        </p:nvSpPr>
        <p:spPr>
          <a:xfrm>
            <a:off x="771277" y="1144988"/>
            <a:ext cx="10582523" cy="5347887"/>
          </a:xfrm>
        </p:spPr>
        <p:txBody>
          <a:bodyPr>
            <a:normAutofit fontScale="92500" lnSpcReduction="20000"/>
          </a:bodyPr>
          <a:lstStyle/>
          <a:p>
            <a:r>
              <a:rPr lang="en-US" sz="2400" b="0" i="0" u="none" strike="noStrike" baseline="0" dirty="0">
                <a:solidFill>
                  <a:srgbClr val="000000"/>
                </a:solidFill>
                <a:latin typeface="Calibri" panose="020F0502020204030204" pitchFamily="34" charset="0"/>
              </a:rPr>
              <a:t>But, in the present context the common methods of dealing with the differential costs generated by the rising debt service </a:t>
            </a:r>
            <a:r>
              <a:rPr lang="en-US" sz="2400" dirty="0">
                <a:solidFill>
                  <a:srgbClr val="000000"/>
                </a:solidFill>
                <a:latin typeface="Calibri" panose="020F0502020204030204" pitchFamily="34" charset="0"/>
              </a:rPr>
              <a:t>are</a:t>
            </a:r>
            <a:r>
              <a:rPr lang="en-US" sz="2400" b="0" i="0" u="none" strike="noStrike" baseline="0" dirty="0">
                <a:solidFill>
                  <a:srgbClr val="000000"/>
                </a:solidFill>
                <a:latin typeface="Calibri" panose="020F0502020204030204" pitchFamily="34" charset="0"/>
              </a:rPr>
              <a:t> not available: debt forgiveness. </a:t>
            </a:r>
          </a:p>
          <a:p>
            <a:r>
              <a:rPr lang="en-US" sz="2400" b="0" i="0" u="none" strike="noStrike" baseline="0" dirty="0">
                <a:solidFill>
                  <a:srgbClr val="000000"/>
                </a:solidFill>
                <a:latin typeface="Calibri" panose="020F0502020204030204" pitchFamily="34" charset="0"/>
              </a:rPr>
              <a:t>No HIPIC process will solve the problems created by the pandemic-environmental-political catastrophes. </a:t>
            </a:r>
          </a:p>
          <a:p>
            <a:r>
              <a:rPr lang="en-US" sz="2400" b="0" i="0" u="none" strike="noStrike" baseline="0" dirty="0">
                <a:solidFill>
                  <a:srgbClr val="000000"/>
                </a:solidFill>
                <a:latin typeface="Calibri" panose="020F0502020204030204" pitchFamily="34" charset="0"/>
              </a:rPr>
              <a:t>The debts we are now dealing take the form of what we have borrowed from nature, in the form of environmental degradation, and which now have to be repaid. </a:t>
            </a:r>
          </a:p>
          <a:p>
            <a:r>
              <a:rPr lang="en-US" sz="2400" b="0" i="0" u="none" strike="noStrike" baseline="0" dirty="0">
                <a:solidFill>
                  <a:srgbClr val="000000"/>
                </a:solidFill>
                <a:latin typeface="Calibri" panose="020F0502020204030204" pitchFamily="34" charset="0"/>
              </a:rPr>
              <a:t>They are similar to unrequited or odious debt. Nature is not a creditor that can write off these debts, they have to be met. And they cannot be repaid in the normal sense, there is no transfer mechanism that allows this to take place as even the best COP proposals simple serve to stop the borrowing, to stabilize the borrowing from nature at some hypothetical level of temperature increase. </a:t>
            </a:r>
          </a:p>
          <a:p>
            <a:r>
              <a:rPr lang="en-US" sz="2400" b="0" i="0" u="none" strike="noStrike" baseline="0" dirty="0">
                <a:solidFill>
                  <a:srgbClr val="000000"/>
                </a:solidFill>
                <a:latin typeface="Calibri" panose="020F0502020204030204" pitchFamily="34" charset="0"/>
              </a:rPr>
              <a:t>And as </a:t>
            </a:r>
            <a:r>
              <a:rPr lang="en-US" sz="2400" b="0" i="0" u="none" strike="noStrike" baseline="0" dirty="0" err="1">
                <a:solidFill>
                  <a:srgbClr val="000000"/>
                </a:solidFill>
                <a:latin typeface="Calibri" panose="020F0502020204030204" pitchFamily="34" charset="0"/>
              </a:rPr>
              <a:t>Diamand</a:t>
            </a:r>
            <a:r>
              <a:rPr lang="en-US" sz="2400" b="0" i="0" u="none" strike="noStrike" baseline="0" dirty="0">
                <a:solidFill>
                  <a:srgbClr val="000000"/>
                </a:solidFill>
                <a:latin typeface="Calibri" panose="020F0502020204030204" pitchFamily="34" charset="0"/>
              </a:rPr>
              <a:t> and Lerner have emphasized there is no market mechanism to bring about the required measures. </a:t>
            </a:r>
          </a:p>
          <a:p>
            <a:r>
              <a:rPr lang="en-US" sz="2400" dirty="0">
                <a:solidFill>
                  <a:srgbClr val="000000"/>
                </a:solidFill>
                <a:latin typeface="Calibri" panose="020F0502020204030204" pitchFamily="34" charset="0"/>
              </a:rPr>
              <a:t>The best we can do is an equitable distribution of the costs </a:t>
            </a:r>
          </a:p>
          <a:p>
            <a:r>
              <a:rPr lang="en-US" sz="2400" dirty="0">
                <a:solidFill>
                  <a:srgbClr val="000000"/>
                </a:solidFill>
                <a:latin typeface="Calibri" panose="020F0502020204030204" pitchFamily="34" charset="0"/>
              </a:rPr>
              <a:t>Current financial arrangements place an inequitable burden on developing countries because they do not have the required fiscal space, technical capacity and are required to resort to bilateral external financing.</a:t>
            </a:r>
            <a:endParaRPr lang="en-US"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256221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ED033-B32D-37DA-F139-47D2E9B699F6}"/>
              </a:ext>
            </a:extLst>
          </p:cNvPr>
          <p:cNvSpPr>
            <a:spLocks noGrp="1"/>
          </p:cNvSpPr>
          <p:nvPr>
            <p:ph type="title"/>
          </p:nvPr>
        </p:nvSpPr>
        <p:spPr>
          <a:xfrm>
            <a:off x="838200" y="365126"/>
            <a:ext cx="10515600" cy="557225"/>
          </a:xfrm>
        </p:spPr>
        <p:txBody>
          <a:bodyPr>
            <a:normAutofit fontScale="90000"/>
          </a:bodyPr>
          <a:lstStyle/>
          <a:p>
            <a:r>
              <a:rPr lang="en-US" dirty="0"/>
              <a:t>Two </a:t>
            </a:r>
            <a:r>
              <a:rPr lang="en-US" dirty="0" err="1"/>
              <a:t>Possibilties</a:t>
            </a:r>
            <a:r>
              <a:rPr lang="en-US" dirty="0"/>
              <a:t>: 1: The Schacht Plan</a:t>
            </a:r>
          </a:p>
        </p:txBody>
      </p:sp>
      <p:sp>
        <p:nvSpPr>
          <p:cNvPr id="3" name="Content Placeholder 2">
            <a:extLst>
              <a:ext uri="{FF2B5EF4-FFF2-40B4-BE49-F238E27FC236}">
                <a16:creationId xmlns:a16="http://schemas.microsoft.com/office/drawing/2014/main" id="{7392142C-FB42-7E35-6BA2-DCEE530C0BAB}"/>
              </a:ext>
            </a:extLst>
          </p:cNvPr>
          <p:cNvSpPr>
            <a:spLocks noGrp="1"/>
          </p:cNvSpPr>
          <p:nvPr>
            <p:ph idx="1"/>
          </p:nvPr>
        </p:nvSpPr>
        <p:spPr>
          <a:xfrm>
            <a:off x="838200" y="1121134"/>
            <a:ext cx="10515600" cy="5055829"/>
          </a:xfrm>
        </p:spPr>
        <p:txBody>
          <a:bodyPr>
            <a:normAutofit/>
          </a:bodyPr>
          <a:lstStyle/>
          <a:p>
            <a:r>
              <a:rPr lang="en-US" sz="1800" b="0" i="0" u="none" strike="noStrike" baseline="0" dirty="0">
                <a:solidFill>
                  <a:srgbClr val="000000"/>
                </a:solidFill>
                <a:latin typeface="Calibri" panose="020F0502020204030204" pitchFamily="34" charset="0"/>
              </a:rPr>
              <a:t>Keynes was not the only one who patterned a global clearing system on the banking principle. While there are no costs related to clearing global deficits by credits, there is an implicit or notional cost for the creditors.</a:t>
            </a:r>
          </a:p>
          <a:p>
            <a:r>
              <a:rPr lang="en-US" sz="1800" b="0" i="0" u="none" strike="noStrike" baseline="0" dirty="0">
                <a:solidFill>
                  <a:srgbClr val="000000"/>
                </a:solidFill>
                <a:latin typeface="Calibri" panose="020F0502020204030204" pitchFamily="34" charset="0"/>
              </a:rPr>
              <a:t> Hjalmar Schacht (adopting the position of Adam Smith) noted that the massive gold supplies held after the second war could be used to finance reconstruction. He proposed a transfer of the US earmarked gold supply in Fort Knox to a special German account in the Bank for International Settlements designated for German reparations. He notes that this transfer would create no real cost to the US.</a:t>
            </a:r>
            <a:endParaRPr lang="en-US" sz="1800" dirty="0"/>
          </a:p>
          <a:p>
            <a:r>
              <a:rPr lang="en-US" sz="1800" b="0" i="0" u="none" strike="noStrike" baseline="0" dirty="0">
                <a:solidFill>
                  <a:srgbClr val="000000"/>
                </a:solidFill>
                <a:latin typeface="Calibri" panose="020F0502020204030204" pitchFamily="34" charset="0"/>
              </a:rPr>
              <a:t>A German issuing bank or institution could create a gold backed currency, the “Thaler”, equal $1 to lend to German enterprises to finance  the development of export industries to restore German balance of payments equilibrium.</a:t>
            </a:r>
          </a:p>
          <a:p>
            <a:r>
              <a:rPr lang="en-US" sz="1800" b="0" i="0" u="none" strike="noStrike" baseline="0" dirty="0">
                <a:solidFill>
                  <a:srgbClr val="000000"/>
                </a:solidFill>
                <a:latin typeface="Calibri" panose="020F0502020204030204" pitchFamily="34" charset="0"/>
              </a:rPr>
              <a:t> The foreign exchange earnings of the enterprises would be available to repay the Thaler loans. Over an expected reconstruction period of thirty years the export earnings would compensate the US for the gold credits advanced to the BIS. </a:t>
            </a:r>
          </a:p>
          <a:p>
            <a:r>
              <a:rPr lang="en-US" sz="1800" b="0" i="0" u="none" strike="noStrike" baseline="0" dirty="0">
                <a:solidFill>
                  <a:srgbClr val="000000"/>
                </a:solidFill>
                <a:latin typeface="Calibri" panose="020F0502020204030204" pitchFamily="34" charset="0"/>
              </a:rPr>
              <a:t>The plan has an additional benefit: since the US gold in Fort Knox did not generate a return, no interest be charged on the transfer of gold, while the Thaler loans would have a positive rate, with could be managed to provide an incentive to the borrower or a source of revenue which could provide additional financial resources for development. </a:t>
            </a:r>
          </a:p>
        </p:txBody>
      </p:sp>
    </p:spTree>
    <p:extLst>
      <p:ext uri="{BB962C8B-B14F-4D97-AF65-F5344CB8AC3E}">
        <p14:creationId xmlns:p14="http://schemas.microsoft.com/office/powerpoint/2010/main" val="40167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522E5-E3B2-D7E0-013C-E8BFAC32A9E4}"/>
              </a:ext>
            </a:extLst>
          </p:cNvPr>
          <p:cNvSpPr>
            <a:spLocks noGrp="1"/>
          </p:cNvSpPr>
          <p:nvPr>
            <p:ph type="title"/>
          </p:nvPr>
        </p:nvSpPr>
        <p:spPr>
          <a:xfrm>
            <a:off x="520148" y="210711"/>
            <a:ext cx="10515600" cy="935314"/>
          </a:xfrm>
        </p:spPr>
        <p:txBody>
          <a:bodyPr>
            <a:normAutofit fontScale="90000"/>
          </a:bodyPr>
          <a:lstStyle/>
          <a:p>
            <a:pPr marL="228600" marR="0" lvl="0" indent="-228600" defTabSz="914400" rtl="0" eaLnBrk="1" fontAlgn="auto" latinLnBrk="0" hangingPunct="1">
              <a:lnSpc>
                <a:spcPct val="90000"/>
              </a:lnSpc>
              <a:spcBef>
                <a:spcPts val="1000"/>
              </a:spcBef>
              <a:spcAft>
                <a:spcPts val="0"/>
              </a:spcAft>
              <a:tabLst/>
              <a:defRPr/>
            </a:pPr>
            <a:br>
              <a:rPr lang="en-US" sz="2600" dirty="0">
                <a:solidFill>
                  <a:prstClr val="black"/>
                </a:solidFill>
                <a:latin typeface="Aptos" panose="02110004020202020204"/>
                <a:ea typeface="+mn-ea"/>
                <a:cs typeface="+mn-cs"/>
              </a:rPr>
            </a:br>
            <a:br>
              <a:rPr lang="en-US" sz="2600" dirty="0">
                <a:solidFill>
                  <a:prstClr val="black"/>
                </a:solidFill>
                <a:latin typeface="Aptos" panose="02110004020202020204"/>
                <a:ea typeface="+mn-ea"/>
                <a:cs typeface="+mn-cs"/>
              </a:rPr>
            </a:br>
            <a:r>
              <a:rPr lang="en-US" sz="3100" dirty="0">
                <a:solidFill>
                  <a:prstClr val="black"/>
                </a:solidFill>
                <a:latin typeface="Aptos" panose="02110004020202020204"/>
                <a:ea typeface="+mn-ea"/>
                <a:cs typeface="+mn-cs"/>
              </a:rPr>
              <a:t>G</a:t>
            </a:r>
            <a:r>
              <a:rPr kumimoji="0" lang="en-US" sz="3100" b="0" i="0" u="none" strike="noStrike" kern="1200" cap="none" spc="0" normalizeH="0" baseline="0" noProof="0" dirty="0">
                <a:ln>
                  <a:noFill/>
                </a:ln>
                <a:solidFill>
                  <a:prstClr val="black"/>
                </a:solidFill>
                <a:effectLst/>
                <a:uLnTx/>
                <a:uFillTx/>
                <a:latin typeface="Aptos" panose="02110004020202020204"/>
                <a:ea typeface="+mn-ea"/>
                <a:cs typeface="+mn-cs"/>
              </a:rPr>
              <a:t>old holdings of some of the major central banks </a:t>
            </a:r>
            <a:br>
              <a:rPr kumimoji="0" lang="en-US" sz="31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February 2024, March 23 Price $2200 per ounce, 1 metric ton is equal to 35273.9619 ounces =  $77,602,716.18 </a:t>
            </a:r>
            <a:b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br>
            <a:b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br>
            <a:endParaRPr lang="en-US" sz="2000" dirty="0"/>
          </a:p>
        </p:txBody>
      </p:sp>
      <p:sp>
        <p:nvSpPr>
          <p:cNvPr id="3" name="Content Placeholder 2">
            <a:extLst>
              <a:ext uri="{FF2B5EF4-FFF2-40B4-BE49-F238E27FC236}">
                <a16:creationId xmlns:a16="http://schemas.microsoft.com/office/drawing/2014/main" id="{74222727-1BAB-BA33-92B8-0F586F51EFA5}"/>
              </a:ext>
            </a:extLst>
          </p:cNvPr>
          <p:cNvSpPr>
            <a:spLocks noGrp="1"/>
          </p:cNvSpPr>
          <p:nvPr>
            <p:ph idx="1"/>
          </p:nvPr>
        </p:nvSpPr>
        <p:spPr>
          <a:xfrm>
            <a:off x="838200" y="1391478"/>
            <a:ext cx="10515600" cy="5255811"/>
          </a:xfrm>
        </p:spPr>
        <p:txBody>
          <a:bodyPr>
            <a:normAutofit fontScale="92500" lnSpcReduction="20000"/>
          </a:bodyPr>
          <a:lstStyle/>
          <a:p>
            <a:r>
              <a:rPr lang="en-US" sz="2200" dirty="0"/>
              <a:t>United States: 8,133.46 metric tons (MT) = $631,178,587,941.38 </a:t>
            </a:r>
          </a:p>
          <a:p>
            <a:r>
              <a:rPr lang="en-US" sz="2200" dirty="0"/>
              <a:t>Germany: 3,355.14 MT =  $257,263,868,516.97 </a:t>
            </a:r>
          </a:p>
          <a:p>
            <a:r>
              <a:rPr lang="en-US" sz="2200" dirty="0"/>
              <a:t>Italy: 2,451.84 MT =  $190,269,443,638.77 </a:t>
            </a:r>
          </a:p>
          <a:p>
            <a:r>
              <a:rPr lang="en-US" sz="2200" dirty="0"/>
              <a:t>France: 2,436.75 MT =  $189,098,418,651.62 </a:t>
            </a:r>
          </a:p>
          <a:p>
            <a:r>
              <a:rPr lang="en-US" sz="2200" dirty="0"/>
              <a:t>Russia: 2,301.64 MT = -------</a:t>
            </a:r>
          </a:p>
          <a:p>
            <a:r>
              <a:rPr lang="en-US" sz="2200" dirty="0"/>
              <a:t>China: 2,010.51 MT =  $156,021,036,907.05 </a:t>
            </a:r>
          </a:p>
          <a:p>
            <a:r>
              <a:rPr lang="en-US" sz="2200" dirty="0"/>
              <a:t>Switzerland: 1,040 MT =  $80,706,824,827.20 </a:t>
            </a:r>
          </a:p>
          <a:p>
            <a:r>
              <a:rPr lang="en-US" sz="2200" dirty="0"/>
              <a:t>Japan: 845.97 MT =  $65,649,569,806.79 </a:t>
            </a:r>
          </a:p>
          <a:p>
            <a:r>
              <a:rPr lang="en-US" sz="2200" dirty="0"/>
              <a:t>India: 794.63 MT =  $61,663,118,276.63 </a:t>
            </a:r>
          </a:p>
          <a:p>
            <a:r>
              <a:rPr lang="en-US" sz="2200" dirty="0"/>
              <a:t>IMF: 2,814.1 MT =  $218,381,803,602.14 </a:t>
            </a:r>
          </a:p>
          <a:p>
            <a:r>
              <a:rPr lang="en-US" u="sng" dirty="0">
                <a:solidFill>
                  <a:srgbClr val="FF0000"/>
                </a:solidFill>
              </a:rPr>
              <a:t>Total    $1,850,232,672,168.55 </a:t>
            </a:r>
          </a:p>
          <a:p>
            <a:r>
              <a:rPr lang="en-US" u="sng" dirty="0">
                <a:solidFill>
                  <a:srgbClr val="FF0000"/>
                </a:solidFill>
              </a:rPr>
              <a:t>Global Estimate $2T</a:t>
            </a:r>
          </a:p>
          <a:p>
            <a:pPr marL="0" indent="0">
              <a:buNone/>
            </a:pPr>
            <a:r>
              <a:rPr lang="en-US" sz="2000" u="sng" dirty="0"/>
              <a:t>According to the most recent Global Landscape of Climate Finance report, the Paris Agreement limiting warming to 1.5C over pre-industrial levels would require US$4 trillion per year on decarbonization before the end of this decade, and over US$6 trillion per year by the 2040s. </a:t>
            </a:r>
          </a:p>
          <a:p>
            <a:endParaRPr lang="en-US" sz="2000" dirty="0"/>
          </a:p>
          <a:p>
            <a:endParaRPr lang="en-US" dirty="0"/>
          </a:p>
        </p:txBody>
      </p:sp>
    </p:spTree>
    <p:extLst>
      <p:ext uri="{BB962C8B-B14F-4D97-AF65-F5344CB8AC3E}">
        <p14:creationId xmlns:p14="http://schemas.microsoft.com/office/powerpoint/2010/main" val="3368176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ACD6C-649D-77F7-F023-C6AA70701F85}"/>
              </a:ext>
            </a:extLst>
          </p:cNvPr>
          <p:cNvSpPr>
            <a:spLocks noGrp="1"/>
          </p:cNvSpPr>
          <p:nvPr>
            <p:ph type="title"/>
          </p:nvPr>
        </p:nvSpPr>
        <p:spPr>
          <a:xfrm>
            <a:off x="755374" y="226612"/>
            <a:ext cx="10707094" cy="692398"/>
          </a:xfrm>
        </p:spPr>
        <p:txBody>
          <a:bodyPr>
            <a:normAutofit fontScale="90000"/>
          </a:bodyPr>
          <a:lstStyle/>
          <a:p>
            <a:r>
              <a:rPr lang="en-US" dirty="0"/>
              <a:t>How much Gold is in Central Bank Accounts</a:t>
            </a:r>
          </a:p>
        </p:txBody>
      </p:sp>
      <p:sp>
        <p:nvSpPr>
          <p:cNvPr id="3" name="Content Placeholder 2">
            <a:extLst>
              <a:ext uri="{FF2B5EF4-FFF2-40B4-BE49-F238E27FC236}">
                <a16:creationId xmlns:a16="http://schemas.microsoft.com/office/drawing/2014/main" id="{B50D25CD-E603-A417-ED83-06F55849B834}"/>
              </a:ext>
            </a:extLst>
          </p:cNvPr>
          <p:cNvSpPr>
            <a:spLocks noGrp="1"/>
          </p:cNvSpPr>
          <p:nvPr>
            <p:ph idx="1"/>
          </p:nvPr>
        </p:nvSpPr>
        <p:spPr>
          <a:xfrm>
            <a:off x="755374" y="1160890"/>
            <a:ext cx="10948946" cy="5470498"/>
          </a:xfrm>
        </p:spPr>
        <p:txBody>
          <a:bodyPr>
            <a:normAutofit fontScale="55000" lnSpcReduction="20000"/>
          </a:bodyPr>
          <a:lstStyle/>
          <a:p>
            <a:r>
              <a:rPr lang="en-US" sz="2900" dirty="0"/>
              <a:t>A rough estimate $1.8 T (excluding Russia). But the ABSOLUTE magnitude is not important, since financing is not the problem, </a:t>
            </a:r>
          </a:p>
          <a:p>
            <a:r>
              <a:rPr lang="en-US" sz="2900" dirty="0"/>
              <a:t>Following Schacht a Sustainable Climate Bank could be created to receive the accumulated gold holdings of Developed and Developing countries. However, credits would be for directed to climate remediation expenditures for Developing countries against approval by the Board of the Bank denominated in “Climate Thalers” backed by  gold at the Bank.  </a:t>
            </a:r>
          </a:p>
          <a:p>
            <a:r>
              <a:rPr lang="en-US" sz="2900" dirty="0"/>
              <a:t>The funding would not produce export credits, but rather climate amelioration credits in developing countries which could be offset against their earmarked gold accounts in the Bank. This is the equivalent of the redistribution involved in internal financing taken to the global level. What Lerner called the shift from the left pocket to the right pocket, only now it is at the global level.</a:t>
            </a:r>
          </a:p>
          <a:p>
            <a:r>
              <a:rPr lang="en-US" sz="2900" dirty="0"/>
              <a:t>The gold transfers would not be repaid in gold or dollar claims, but they would generate climate improving expenditure credits without direct real costs to the developing countries and improvements in conditions which would be shared globally. </a:t>
            </a:r>
          </a:p>
          <a:p>
            <a:r>
              <a:rPr lang="en-US" dirty="0"/>
              <a:t>Such a program would respond to two needs – it would allow developing countries to meet their climate costs without increasing debt service commitments to developed countries or the IMF</a:t>
            </a:r>
          </a:p>
          <a:p>
            <a:r>
              <a:rPr lang="en-US" dirty="0"/>
              <a:t>And without having to reduce domestic incomes to generate the real transfers required by debt service.</a:t>
            </a:r>
          </a:p>
          <a:p>
            <a:r>
              <a:rPr lang="en-US" dirty="0"/>
              <a:t> Second they would provide the equivalent of debt remission which would not require a reduction in developed countries income since they would be paid from the non-remunerative gold holdings. </a:t>
            </a:r>
          </a:p>
          <a:p>
            <a:r>
              <a:rPr lang="en-US" dirty="0"/>
              <a:t>In addition these changes in financing could occur without impact on the domestic monetary policies of the developed countries since these are no longer predicated on gold to back their national currency, as well as being independent of the domestic monetary policy of developing countries. There would be changes in domestic fiscal positions, but these could be easily dealt with by changing the accounting conventions for government expenditures in national accounts. For example, in the past, Germany has allowed special treatment for investment expenditures via the golden rule, and a number of economists, including Keynes, have proposed a special form of fiscal accounting to distinguish current from capital account expenditures. Expenditures to ensure a sustainable environmental future would seen to qualify as part of long-term capital account expenditures, although it is not clear how they would be calculated.</a:t>
            </a:r>
          </a:p>
          <a:p>
            <a:endParaRPr lang="en-US" dirty="0"/>
          </a:p>
        </p:txBody>
      </p:sp>
    </p:spTree>
    <p:extLst>
      <p:ext uri="{BB962C8B-B14F-4D97-AF65-F5344CB8AC3E}">
        <p14:creationId xmlns:p14="http://schemas.microsoft.com/office/powerpoint/2010/main" val="3498426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F7CA-95D0-1815-A969-7B46E3E1204B}"/>
              </a:ext>
            </a:extLst>
          </p:cNvPr>
          <p:cNvSpPr>
            <a:spLocks noGrp="1"/>
          </p:cNvSpPr>
          <p:nvPr>
            <p:ph type="title"/>
          </p:nvPr>
        </p:nvSpPr>
        <p:spPr>
          <a:xfrm>
            <a:off x="838200" y="365125"/>
            <a:ext cx="10515600" cy="795765"/>
          </a:xfrm>
        </p:spPr>
        <p:txBody>
          <a:bodyPr/>
          <a:lstStyle/>
          <a:p>
            <a:r>
              <a:rPr lang="en-US" dirty="0"/>
              <a:t>Try an Old Idea: multilateralism</a:t>
            </a:r>
          </a:p>
        </p:txBody>
      </p:sp>
      <p:sp>
        <p:nvSpPr>
          <p:cNvPr id="3" name="Content Placeholder 2">
            <a:extLst>
              <a:ext uri="{FF2B5EF4-FFF2-40B4-BE49-F238E27FC236}">
                <a16:creationId xmlns:a16="http://schemas.microsoft.com/office/drawing/2014/main" id="{3E8FFAB4-B0F1-817C-4A3A-040AD1044A17}"/>
              </a:ext>
            </a:extLst>
          </p:cNvPr>
          <p:cNvSpPr>
            <a:spLocks noGrp="1"/>
          </p:cNvSpPr>
          <p:nvPr>
            <p:ph idx="1"/>
          </p:nvPr>
        </p:nvSpPr>
        <p:spPr>
          <a:xfrm>
            <a:off x="838199" y="1272209"/>
            <a:ext cx="10643483" cy="5319422"/>
          </a:xfrm>
        </p:spPr>
        <p:txBody>
          <a:bodyPr>
            <a:normAutofit lnSpcReduction="10000"/>
          </a:bodyPr>
          <a:lstStyle/>
          <a:p>
            <a:r>
              <a:rPr lang="en-US" sz="2400" b="0" i="0" u="none" strike="noStrike" baseline="0" dirty="0">
                <a:solidFill>
                  <a:srgbClr val="000000"/>
                </a:solidFill>
                <a:latin typeface="Calibri" panose="020F0502020204030204" pitchFamily="34" charset="0"/>
              </a:rPr>
              <a:t>Since the problem is not so much the costs of meeting the challenges of global climate change – they have to be met and they are real, the basic problem is the global distribution of these costs created by the fact that developed countries can deal with them via creation of internal deficits and debt while this is not available to developing countries. This means the problem has to be dealt with on the level of a global financial institution. </a:t>
            </a:r>
          </a:p>
          <a:p>
            <a:r>
              <a:rPr lang="en-US" sz="2400" b="0" i="0" u="none" strike="noStrike" baseline="0" dirty="0">
                <a:solidFill>
                  <a:srgbClr val="000000"/>
                </a:solidFill>
                <a:latin typeface="Calibri" panose="020F0502020204030204" pitchFamily="34" charset="0"/>
              </a:rPr>
              <a:t>We could think of this as designing the global financial system on the pattern of a domestic system, so the question is simply one of looking at the equitable distribution of costs between developed and developing countries. </a:t>
            </a:r>
          </a:p>
          <a:p>
            <a:r>
              <a:rPr lang="en-US" sz="2400" dirty="0">
                <a:solidFill>
                  <a:srgbClr val="000000"/>
                </a:solidFill>
                <a:latin typeface="Calibri" panose="020F0502020204030204" pitchFamily="34" charset="0"/>
              </a:rPr>
              <a:t>This would mirror the approach </a:t>
            </a:r>
            <a:r>
              <a:rPr lang="en-US" sz="2400" b="0" i="0" u="none" strike="noStrike" baseline="0" dirty="0">
                <a:solidFill>
                  <a:srgbClr val="000000"/>
                </a:solidFill>
                <a:latin typeface="Calibri" panose="020F0502020204030204" pitchFamily="34" charset="0"/>
              </a:rPr>
              <a:t>Keynes used for a global clearing union based on the extension of what he called the “banking principle” from the national to the international level. </a:t>
            </a:r>
          </a:p>
          <a:p>
            <a:r>
              <a:rPr lang="en-US" sz="2400" b="0" i="0" u="none" strike="noStrike" baseline="0" dirty="0">
                <a:solidFill>
                  <a:srgbClr val="000000"/>
                </a:solidFill>
                <a:latin typeface="Calibri" panose="020F0502020204030204" pitchFamily="34" charset="0"/>
              </a:rPr>
              <a:t>We can think of this as the mirror of Lerner’s affirmation that government debt creating deficits cannot produce a real cost since there is always a necessary equality of debits and credits. In such a system, the debts and credits are always internal to the global clearing system and costs are redistributed.</a:t>
            </a:r>
            <a:endParaRPr lang="en-US" sz="3600" dirty="0"/>
          </a:p>
        </p:txBody>
      </p:sp>
    </p:spTree>
    <p:extLst>
      <p:ext uri="{BB962C8B-B14F-4D97-AF65-F5344CB8AC3E}">
        <p14:creationId xmlns:p14="http://schemas.microsoft.com/office/powerpoint/2010/main" val="113528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F252-0606-E296-96C8-CAF33C43CC97}"/>
              </a:ext>
            </a:extLst>
          </p:cNvPr>
          <p:cNvSpPr>
            <a:spLocks noGrp="1"/>
          </p:cNvSpPr>
          <p:nvPr>
            <p:ph type="title"/>
          </p:nvPr>
        </p:nvSpPr>
        <p:spPr>
          <a:xfrm>
            <a:off x="838200" y="365126"/>
            <a:ext cx="10515600" cy="792036"/>
          </a:xfrm>
        </p:spPr>
        <p:txBody>
          <a:bodyPr>
            <a:normAutofit/>
          </a:bodyPr>
          <a:lstStyle/>
          <a:p>
            <a:r>
              <a:rPr lang="en-US" dirty="0"/>
              <a:t>2. Multilateral International Clearing System</a:t>
            </a:r>
          </a:p>
        </p:txBody>
      </p:sp>
      <p:sp>
        <p:nvSpPr>
          <p:cNvPr id="3" name="Content Placeholder 2">
            <a:extLst>
              <a:ext uri="{FF2B5EF4-FFF2-40B4-BE49-F238E27FC236}">
                <a16:creationId xmlns:a16="http://schemas.microsoft.com/office/drawing/2014/main" id="{283B2A05-D1D6-ABC4-CD07-BCA3E900BC05}"/>
              </a:ext>
            </a:extLst>
          </p:cNvPr>
          <p:cNvSpPr>
            <a:spLocks noGrp="1"/>
          </p:cNvSpPr>
          <p:nvPr>
            <p:ph idx="1"/>
          </p:nvPr>
        </p:nvSpPr>
        <p:spPr>
          <a:xfrm>
            <a:off x="838200" y="1084333"/>
            <a:ext cx="10515600" cy="5092630"/>
          </a:xfrm>
        </p:spPr>
        <p:txBody>
          <a:bodyPr/>
          <a:lstStyle/>
          <a:p>
            <a:r>
              <a:rPr lang="en-US" dirty="0"/>
              <a:t>Original Proposal by Keynes, Schumacher, </a:t>
            </a:r>
            <a:r>
              <a:rPr lang="en-US" dirty="0" err="1"/>
              <a:t>Kalecki</a:t>
            </a:r>
            <a:r>
              <a:rPr lang="en-US" dirty="0"/>
              <a:t>, Balogh</a:t>
            </a:r>
          </a:p>
          <a:p>
            <a:r>
              <a:rPr lang="en-US" dirty="0"/>
              <a:t>Multilateral Clearing of national financial balances</a:t>
            </a:r>
          </a:p>
          <a:p>
            <a:pPr lvl="1"/>
            <a:r>
              <a:rPr lang="en-US" dirty="0"/>
              <a:t> Augmented with International Investment Board</a:t>
            </a:r>
          </a:p>
          <a:p>
            <a:pPr lvl="2"/>
            <a:r>
              <a:rPr lang="en-US" dirty="0"/>
              <a:t>Possible dedicated/directed finance to Sustainability measures  </a:t>
            </a:r>
          </a:p>
          <a:p>
            <a:pPr lvl="2"/>
            <a:r>
              <a:rPr lang="en-US" dirty="0"/>
              <a:t>Relocation of displaced populations</a:t>
            </a:r>
          </a:p>
          <a:p>
            <a:pPr lvl="1"/>
            <a:r>
              <a:rPr lang="en-US" dirty="0" err="1"/>
              <a:t>Commod</a:t>
            </a:r>
            <a:r>
              <a:rPr lang="en-US" dirty="0"/>
              <a:t> control</a:t>
            </a:r>
          </a:p>
          <a:p>
            <a:pPr lvl="2"/>
            <a:r>
              <a:rPr lang="en-US" dirty="0"/>
              <a:t>For special primary inputs to Sustainability investments</a:t>
            </a:r>
          </a:p>
          <a:p>
            <a:pPr lvl="2"/>
            <a:r>
              <a:rPr lang="en-US" dirty="0"/>
              <a:t>Relocation of Food production</a:t>
            </a:r>
          </a:p>
          <a:p>
            <a:r>
              <a:rPr lang="en-US" dirty="0"/>
              <a:t>Schumacher proposals allows retention of national currencies</a:t>
            </a:r>
          </a:p>
          <a:p>
            <a:pPr lvl="1"/>
            <a:r>
              <a:rPr lang="en-US" dirty="0"/>
              <a:t>Does not require a global currency</a:t>
            </a:r>
          </a:p>
          <a:p>
            <a:pPr lvl="2"/>
            <a:r>
              <a:rPr lang="en-US" dirty="0"/>
              <a:t>(the problem is not the US$ but US financial institutions that dominate financial flows denominated in US$)</a:t>
            </a:r>
          </a:p>
          <a:p>
            <a:endParaRPr lang="en-US" dirty="0"/>
          </a:p>
        </p:txBody>
      </p:sp>
    </p:spTree>
    <p:extLst>
      <p:ext uri="{BB962C8B-B14F-4D97-AF65-F5344CB8AC3E}">
        <p14:creationId xmlns:p14="http://schemas.microsoft.com/office/powerpoint/2010/main" val="3515213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7CBA0-0338-3716-C447-60F63B0AF5F3}"/>
              </a:ext>
            </a:extLst>
          </p:cNvPr>
          <p:cNvSpPr>
            <a:spLocks noGrp="1"/>
          </p:cNvSpPr>
          <p:nvPr>
            <p:ph type="title"/>
          </p:nvPr>
        </p:nvSpPr>
        <p:spPr>
          <a:xfrm>
            <a:off x="838200" y="262394"/>
            <a:ext cx="10515600" cy="667910"/>
          </a:xfrm>
        </p:spPr>
        <p:txBody>
          <a:bodyPr>
            <a:normAutofit/>
          </a:bodyPr>
          <a:lstStyle/>
          <a:p>
            <a:r>
              <a:rPr lang="en-US" sz="3600" dirty="0"/>
              <a:t>Schumacher Amendment: Multilateral Pool Clearing</a:t>
            </a:r>
          </a:p>
        </p:txBody>
      </p:sp>
      <p:sp>
        <p:nvSpPr>
          <p:cNvPr id="3" name="Content Placeholder 2">
            <a:extLst>
              <a:ext uri="{FF2B5EF4-FFF2-40B4-BE49-F238E27FC236}">
                <a16:creationId xmlns:a16="http://schemas.microsoft.com/office/drawing/2014/main" id="{FEF59303-3BBA-D62E-2F86-8D810C2E81F3}"/>
              </a:ext>
            </a:extLst>
          </p:cNvPr>
          <p:cNvSpPr>
            <a:spLocks noGrp="1"/>
          </p:cNvSpPr>
          <p:nvPr>
            <p:ph idx="1"/>
          </p:nvPr>
        </p:nvSpPr>
        <p:spPr>
          <a:xfrm>
            <a:off x="838200" y="1001864"/>
            <a:ext cx="10515600" cy="5677231"/>
          </a:xfrm>
        </p:spPr>
        <p:txBody>
          <a:bodyPr>
            <a:normAutofit fontScale="92500" lnSpcReduction="10000"/>
          </a:bodyPr>
          <a:lstStyle/>
          <a:p>
            <a:r>
              <a:rPr lang="en-US" sz="1800" b="0" i="0" u="none" strike="noStrike" baseline="0" dirty="0">
                <a:solidFill>
                  <a:srgbClr val="000000"/>
                </a:solidFill>
                <a:latin typeface="Calibri" panose="020F0502020204030204" pitchFamily="34" charset="0"/>
              </a:rPr>
              <a:t>Schumacher proposes a system of “Pool Clearing” in which importers settle claims in national currency by transfer to their own National Clearing Fund who informs the National Clearing Fund of the exporter who makes payment in domestic currency of the exporter. </a:t>
            </a:r>
          </a:p>
          <a:p>
            <a:r>
              <a:rPr lang="en-US" sz="1800" b="0" i="0" u="none" strike="noStrike" baseline="0" dirty="0">
                <a:solidFill>
                  <a:srgbClr val="000000"/>
                </a:solidFill>
                <a:latin typeface="Calibri" panose="020F0502020204030204" pitchFamily="34" charset="0"/>
              </a:rPr>
              <a:t>The surplus receipts of the Pool of deficit countries will invest  in domestic Treasury bills which will be held by an “International Clearing Office”  as Trustee </a:t>
            </a:r>
          </a:p>
          <a:p>
            <a:r>
              <a:rPr lang="en-US" sz="1800" b="0" i="0" u="none" strike="noStrike" baseline="0" dirty="0">
                <a:solidFill>
                  <a:srgbClr val="000000"/>
                </a:solidFill>
                <a:latin typeface="Calibri" panose="020F0502020204030204" pitchFamily="34" charset="0"/>
              </a:rPr>
              <a:t>the Pools of surplus countries are deemed to own a share in the Pool of differentiated assets equal to the size of their respective surpluses.</a:t>
            </a:r>
          </a:p>
          <a:p>
            <a:r>
              <a:rPr lang="en-US" sz="1800" b="0" i="0" u="none" strike="noStrike" baseline="0" dirty="0">
                <a:solidFill>
                  <a:srgbClr val="000000"/>
                </a:solidFill>
                <a:latin typeface="Calibri" panose="020F0502020204030204" pitchFamily="34" charset="0"/>
              </a:rPr>
              <a:t>“In this way, one might say, every national currency is made into a world currency, whereby the creation of a new world currency becomes unnecessary. </a:t>
            </a:r>
          </a:p>
          <a:p>
            <a:r>
              <a:rPr lang="en-US" sz="1800" b="0" i="0" u="none" strike="noStrike" baseline="0" dirty="0">
                <a:solidFill>
                  <a:srgbClr val="000000"/>
                </a:solidFill>
                <a:latin typeface="Calibri" panose="020F0502020204030204" pitchFamily="34" charset="0"/>
              </a:rPr>
              <a:t>Nor does the International Clearing Office—in this  connection—require any special powers; it is not an agency for control, but a purely administrative body, the central accounting office for the different National Clearing Funds. …</a:t>
            </a:r>
          </a:p>
          <a:p>
            <a:r>
              <a:rPr lang="en-US" sz="1800" b="0" i="0" u="none" strike="noStrike" baseline="0" dirty="0">
                <a:solidFill>
                  <a:srgbClr val="000000"/>
                </a:solidFill>
                <a:latin typeface="Calibri" panose="020F0502020204030204" pitchFamily="34" charset="0"/>
              </a:rPr>
              <a:t>The Clearing Pools of surplus countries become indebted to their internal money markets and acquire an equivalent share in the Pool; both their debt and their share in the Pool being equal to their trade surplus. </a:t>
            </a:r>
          </a:p>
          <a:p>
            <a:r>
              <a:rPr lang="en-US" sz="1800" b="0" i="0" u="none" strike="noStrike" baseline="0" dirty="0">
                <a:solidFill>
                  <a:srgbClr val="000000"/>
                </a:solidFill>
                <a:latin typeface="Calibri" panose="020F0502020204030204" pitchFamily="34" charset="0"/>
              </a:rPr>
              <a:t>The Clearing Funds of the deficit countries  </a:t>
            </a:r>
            <a:r>
              <a:rPr lang="en-US" sz="1800" b="0" i="0" u="none" strike="noStrike" baseline="0" dirty="0">
                <a:latin typeface="Calibri" panose="020F0502020204030204" pitchFamily="34" charset="0"/>
              </a:rPr>
              <a:t>are left with cash balances (equal to their trade deficits) invested in domestic assets held by the International Pool. </a:t>
            </a:r>
          </a:p>
          <a:p>
            <a:r>
              <a:rPr lang="en-US" sz="1800" b="0" i="0" u="none" strike="noStrike" baseline="0" dirty="0">
                <a:latin typeface="Calibri" panose="020F0502020204030204" pitchFamily="34" charset="0"/>
              </a:rPr>
              <a:t>The main force is the fact that the holding of surpluses becomes unprofitable and risky. The surplus, instead of being convertible into gold or interest-earning investments, is tied up in the Pool: it is a share in the Pool. </a:t>
            </a:r>
          </a:p>
          <a:p>
            <a:r>
              <a:rPr lang="en-US" sz="1800" b="0" i="0" u="none" strike="noStrike" baseline="0" dirty="0">
                <a:latin typeface="Calibri" panose="020F0502020204030204" pitchFamily="34" charset="0"/>
              </a:rPr>
              <a:t>And the Pool’s assets are always the weakest currencies of the world: the currencies of the countries that have been unable to earn as much as they have spent.” </a:t>
            </a:r>
          </a:p>
          <a:p>
            <a:r>
              <a:rPr lang="en-US" sz="1800" dirty="0">
                <a:latin typeface="Calibri" panose="020F0502020204030204" pitchFamily="34" charset="0"/>
              </a:rPr>
              <a:t>In the present context the Clearing Office could become the financial agent of an International Investment Board or for a </a:t>
            </a:r>
            <a:r>
              <a:rPr lang="en-US" sz="1800" dirty="0" err="1">
                <a:latin typeface="Calibri" panose="020F0502020204030204" pitchFamily="34" charset="0"/>
              </a:rPr>
              <a:t>Commod</a:t>
            </a:r>
            <a:r>
              <a:rPr lang="en-US" sz="1800" dirty="0">
                <a:latin typeface="Calibri" panose="020F0502020204030204" pitchFamily="34" charset="0"/>
              </a:rPr>
              <a:t> management system</a:t>
            </a:r>
            <a:endParaRPr lang="en-US" dirty="0"/>
          </a:p>
        </p:txBody>
      </p:sp>
    </p:spTree>
    <p:extLst>
      <p:ext uri="{BB962C8B-B14F-4D97-AF65-F5344CB8AC3E}">
        <p14:creationId xmlns:p14="http://schemas.microsoft.com/office/powerpoint/2010/main" val="744868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63AA8-D089-4024-890D-4854D966A42E}"/>
              </a:ext>
            </a:extLst>
          </p:cNvPr>
          <p:cNvSpPr>
            <a:spLocks noGrp="1"/>
          </p:cNvSpPr>
          <p:nvPr>
            <p:ph type="title"/>
          </p:nvPr>
        </p:nvSpPr>
        <p:spPr>
          <a:xfrm>
            <a:off x="838200" y="277661"/>
            <a:ext cx="10515600" cy="501567"/>
          </a:xfrm>
        </p:spPr>
        <p:txBody>
          <a:bodyPr>
            <a:normAutofit fontScale="90000"/>
          </a:bodyPr>
          <a:lstStyle/>
          <a:p>
            <a:r>
              <a:rPr lang="en-US" sz="3200" dirty="0"/>
              <a:t>We now have the technology for global netting</a:t>
            </a:r>
          </a:p>
        </p:txBody>
      </p:sp>
      <p:sp>
        <p:nvSpPr>
          <p:cNvPr id="3" name="Content Placeholder 2">
            <a:extLst>
              <a:ext uri="{FF2B5EF4-FFF2-40B4-BE49-F238E27FC236}">
                <a16:creationId xmlns:a16="http://schemas.microsoft.com/office/drawing/2014/main" id="{3D9C9718-5098-4CD6-9C95-95A608C0DA9C}"/>
              </a:ext>
            </a:extLst>
          </p:cNvPr>
          <p:cNvSpPr>
            <a:spLocks noGrp="1"/>
          </p:cNvSpPr>
          <p:nvPr>
            <p:ph idx="1"/>
          </p:nvPr>
        </p:nvSpPr>
        <p:spPr>
          <a:xfrm>
            <a:off x="384976" y="898498"/>
            <a:ext cx="10515600" cy="5454594"/>
          </a:xfrm>
        </p:spPr>
        <p:txBody>
          <a:bodyPr>
            <a:normAutofit/>
          </a:bodyPr>
          <a:lstStyle/>
          <a:p>
            <a:r>
              <a:rPr lang="en-US" dirty="0"/>
              <a:t>Digital currency</a:t>
            </a:r>
          </a:p>
          <a:p>
            <a:pPr lvl="1"/>
            <a:r>
              <a:rPr lang="en-US" dirty="0"/>
              <a:t>Will it be public or private?</a:t>
            </a:r>
          </a:p>
          <a:p>
            <a:r>
              <a:rPr lang="en-US" dirty="0"/>
              <a:t>Public: Central Bank Digital Currency </a:t>
            </a:r>
          </a:p>
          <a:p>
            <a:pPr lvl="1"/>
            <a:r>
              <a:rPr lang="en-US" dirty="0"/>
              <a:t>Private Retail accounts held at central banks </a:t>
            </a:r>
          </a:p>
          <a:p>
            <a:pPr lvl="2"/>
            <a:r>
              <a:rPr lang="en-US" dirty="0"/>
              <a:t>– domestic automatic netting</a:t>
            </a:r>
          </a:p>
          <a:p>
            <a:pPr lvl="1"/>
            <a:r>
              <a:rPr lang="en-US" dirty="0"/>
              <a:t>Central banks’ accounts held with a Global Clearing Union</a:t>
            </a:r>
          </a:p>
          <a:p>
            <a:pPr lvl="2"/>
            <a:r>
              <a:rPr lang="en-US" dirty="0"/>
              <a:t>-- automatic global netting</a:t>
            </a:r>
          </a:p>
          <a:p>
            <a:pPr lvl="1"/>
            <a:r>
              <a:rPr lang="en-US" dirty="0"/>
              <a:t>??? Do we need the central banks?</a:t>
            </a:r>
          </a:p>
          <a:p>
            <a:pPr lvl="2"/>
            <a:r>
              <a:rPr lang="en-US" dirty="0"/>
              <a:t>They provide prudent regulation of private bank liabilities and bank reserves</a:t>
            </a:r>
          </a:p>
          <a:p>
            <a:pPr lvl="2"/>
            <a:r>
              <a:rPr lang="en-US" dirty="0"/>
              <a:t>If CBDC accounts replace private bank liabilities: no need for Central Banks</a:t>
            </a:r>
          </a:p>
          <a:p>
            <a:pPr lvl="2"/>
            <a:r>
              <a:rPr lang="en-US" dirty="0"/>
              <a:t>Could be done by National Treasury/Finance Ministries</a:t>
            </a:r>
          </a:p>
          <a:p>
            <a:pPr lvl="2"/>
            <a:r>
              <a:rPr lang="en-US" dirty="0"/>
              <a:t>They all hold clearing accounts with the Clearing Union</a:t>
            </a:r>
          </a:p>
          <a:p>
            <a:pPr lvl="2"/>
            <a:r>
              <a:rPr lang="en-US" dirty="0"/>
              <a:t>Democratic creation of liquidity via national budgets</a:t>
            </a:r>
          </a:p>
          <a:p>
            <a:pPr lvl="3"/>
            <a:r>
              <a:rPr lang="en-US" dirty="0"/>
              <a:t>Preserves national currencies</a:t>
            </a:r>
          </a:p>
          <a:p>
            <a:pPr lvl="2"/>
            <a:endParaRPr lang="en-US" dirty="0"/>
          </a:p>
          <a:p>
            <a:pPr lvl="3"/>
            <a:endParaRPr lang="en-US" dirty="0"/>
          </a:p>
        </p:txBody>
      </p:sp>
    </p:spTree>
    <p:extLst>
      <p:ext uri="{BB962C8B-B14F-4D97-AF65-F5344CB8AC3E}">
        <p14:creationId xmlns:p14="http://schemas.microsoft.com/office/powerpoint/2010/main" val="2328275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7831-F430-3F13-6066-C5C543886EDB}"/>
              </a:ext>
            </a:extLst>
          </p:cNvPr>
          <p:cNvSpPr>
            <a:spLocks noGrp="1"/>
          </p:cNvSpPr>
          <p:nvPr>
            <p:ph type="title"/>
          </p:nvPr>
        </p:nvSpPr>
        <p:spPr>
          <a:xfrm>
            <a:off x="838200" y="365125"/>
            <a:ext cx="10685106" cy="1325563"/>
          </a:xfrm>
        </p:spPr>
        <p:txBody>
          <a:bodyPr/>
          <a:lstStyle/>
          <a:p>
            <a:r>
              <a:rPr lang="en-US" dirty="0"/>
              <a:t>If it is Private: A system patterned on Keynes’ clearing proposal already exists</a:t>
            </a:r>
          </a:p>
        </p:txBody>
      </p:sp>
      <p:pic>
        <p:nvPicPr>
          <p:cNvPr id="5" name="Content Placeholder 4">
            <a:extLst>
              <a:ext uri="{FF2B5EF4-FFF2-40B4-BE49-F238E27FC236}">
                <a16:creationId xmlns:a16="http://schemas.microsoft.com/office/drawing/2014/main" id="{97265F27-0585-EE13-DE92-1AC773BDDA54}"/>
              </a:ext>
            </a:extLst>
          </p:cNvPr>
          <p:cNvPicPr>
            <a:picLocks noGrp="1" noChangeAspect="1"/>
          </p:cNvPicPr>
          <p:nvPr>
            <p:ph idx="1"/>
          </p:nvPr>
        </p:nvPicPr>
        <p:blipFill>
          <a:blip r:embed="rId2"/>
          <a:stretch>
            <a:fillRect/>
          </a:stretch>
        </p:blipFill>
        <p:spPr>
          <a:xfrm>
            <a:off x="2613539" y="1825625"/>
            <a:ext cx="6964921" cy="4351338"/>
          </a:xfrm>
        </p:spPr>
      </p:pic>
    </p:spTree>
    <p:extLst>
      <p:ext uri="{BB962C8B-B14F-4D97-AF65-F5344CB8AC3E}">
        <p14:creationId xmlns:p14="http://schemas.microsoft.com/office/powerpoint/2010/main" val="682622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4C022-630E-7744-DFA6-A7AAAA319366}"/>
              </a:ext>
            </a:extLst>
          </p:cNvPr>
          <p:cNvSpPr>
            <a:spLocks noGrp="1"/>
          </p:cNvSpPr>
          <p:nvPr>
            <p:ph idx="4294967295"/>
          </p:nvPr>
        </p:nvSpPr>
        <p:spPr>
          <a:xfrm>
            <a:off x="-1" y="1156996"/>
            <a:ext cx="11299371" cy="4170783"/>
          </a:xfrm>
        </p:spPr>
        <p:txBody>
          <a:bodyPr>
            <a:normAutofit fontScale="40000" lnSpcReduction="20000"/>
          </a:bodyPr>
          <a:lstStyle/>
          <a:p>
            <a:endParaRPr lang="en-US" dirty="0"/>
          </a:p>
          <a:p>
            <a:endParaRPr lang="en-US" dirty="0"/>
          </a:p>
          <a:p>
            <a:endParaRPr lang="en-US" dirty="0"/>
          </a:p>
          <a:p>
            <a:endParaRPr lang="en-US" dirty="0"/>
          </a:p>
          <a:p>
            <a:r>
              <a:rPr lang="en-US" sz="9300" dirty="0"/>
              <a:t>Thank you</a:t>
            </a:r>
          </a:p>
          <a:p>
            <a:endParaRPr lang="en-US" sz="9300" dirty="0"/>
          </a:p>
          <a:p>
            <a:r>
              <a:rPr lang="en-US" sz="9300" dirty="0"/>
              <a:t>Read more on Modern Applications of the Clearing Union Approach </a:t>
            </a:r>
          </a:p>
          <a:p>
            <a:endParaRPr lang="en-US" sz="9300" dirty="0"/>
          </a:p>
          <a:p>
            <a:r>
              <a:rPr lang="en-US" sz="9300" dirty="0"/>
              <a:t>at jankregel.org</a:t>
            </a:r>
          </a:p>
        </p:txBody>
      </p:sp>
    </p:spTree>
    <p:extLst>
      <p:ext uri="{BB962C8B-B14F-4D97-AF65-F5344CB8AC3E}">
        <p14:creationId xmlns:p14="http://schemas.microsoft.com/office/powerpoint/2010/main" val="245925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DE201-5900-5A35-8BFC-BF5A45DFB3DF}"/>
              </a:ext>
            </a:extLst>
          </p:cNvPr>
          <p:cNvSpPr>
            <a:spLocks noGrp="1"/>
          </p:cNvSpPr>
          <p:nvPr>
            <p:ph type="title"/>
          </p:nvPr>
        </p:nvSpPr>
        <p:spPr>
          <a:xfrm>
            <a:off x="838200" y="365126"/>
            <a:ext cx="10515600" cy="907084"/>
          </a:xfrm>
        </p:spPr>
        <p:txBody>
          <a:bodyPr/>
          <a:lstStyle/>
          <a:p>
            <a:r>
              <a:rPr lang="en-US" dirty="0"/>
              <a:t>Maldistribution-- Sans Frontiers</a:t>
            </a:r>
          </a:p>
        </p:txBody>
      </p:sp>
      <p:sp>
        <p:nvSpPr>
          <p:cNvPr id="3" name="Content Placeholder 2">
            <a:extLst>
              <a:ext uri="{FF2B5EF4-FFF2-40B4-BE49-F238E27FC236}">
                <a16:creationId xmlns:a16="http://schemas.microsoft.com/office/drawing/2014/main" id="{B5DC1204-C2AE-935C-6C11-FDAAC09D8D01}"/>
              </a:ext>
            </a:extLst>
          </p:cNvPr>
          <p:cNvSpPr>
            <a:spLocks noGrp="1"/>
          </p:cNvSpPr>
          <p:nvPr>
            <p:ph idx="1"/>
          </p:nvPr>
        </p:nvSpPr>
        <p:spPr>
          <a:xfrm>
            <a:off x="683812" y="1272210"/>
            <a:ext cx="10669988" cy="5287616"/>
          </a:xfrm>
        </p:spPr>
        <p:txBody>
          <a:bodyPr>
            <a:normAutofit/>
          </a:bodyPr>
          <a:lstStyle/>
          <a:p>
            <a:r>
              <a:rPr lang="en-US" dirty="0"/>
              <a:t>Capital is globally mobile</a:t>
            </a:r>
          </a:p>
          <a:p>
            <a:pPr lvl="1"/>
            <a:r>
              <a:rPr lang="en-US" dirty="0"/>
              <a:t>We encourage global capital flows </a:t>
            </a:r>
          </a:p>
          <a:p>
            <a:pPr lvl="2"/>
            <a:r>
              <a:rPr lang="en-US" dirty="0"/>
              <a:t>– developed to developing countries</a:t>
            </a:r>
          </a:p>
          <a:p>
            <a:pPr lvl="1"/>
            <a:r>
              <a:rPr lang="en-US" dirty="0"/>
              <a:t>Source of financial instability – </a:t>
            </a:r>
            <a:r>
              <a:rPr lang="en-US" dirty="0" err="1"/>
              <a:t>Domar</a:t>
            </a:r>
            <a:r>
              <a:rPr lang="en-US" dirty="0"/>
              <a:t>-Minsky</a:t>
            </a:r>
          </a:p>
          <a:p>
            <a:r>
              <a:rPr lang="en-US" dirty="0" err="1"/>
              <a:t>Labour</a:t>
            </a:r>
            <a:r>
              <a:rPr lang="en-US" dirty="0"/>
              <a:t> is not –</a:t>
            </a:r>
          </a:p>
          <a:p>
            <a:pPr lvl="1"/>
            <a:r>
              <a:rPr lang="en-US" dirty="0"/>
              <a:t>We discourage global </a:t>
            </a:r>
            <a:r>
              <a:rPr lang="en-US" dirty="0" err="1"/>
              <a:t>labour</a:t>
            </a:r>
            <a:r>
              <a:rPr lang="en-US" dirty="0"/>
              <a:t> migration </a:t>
            </a:r>
          </a:p>
          <a:p>
            <a:pPr lvl="1"/>
            <a:r>
              <a:rPr lang="en-US" dirty="0"/>
              <a:t>Source of political instability </a:t>
            </a:r>
          </a:p>
          <a:p>
            <a:pPr lvl="2"/>
            <a:r>
              <a:rPr lang="en-US" dirty="0"/>
              <a:t>– Climate change makes it imperative</a:t>
            </a:r>
          </a:p>
          <a:p>
            <a:r>
              <a:rPr lang="en-US" dirty="0"/>
              <a:t>Information faces no constraint – digital communications</a:t>
            </a:r>
          </a:p>
          <a:p>
            <a:pPr lvl="1"/>
            <a:endParaRPr lang="en-US" dirty="0"/>
          </a:p>
        </p:txBody>
      </p:sp>
    </p:spTree>
    <p:extLst>
      <p:ext uri="{BB962C8B-B14F-4D97-AF65-F5344CB8AC3E}">
        <p14:creationId xmlns:p14="http://schemas.microsoft.com/office/powerpoint/2010/main" val="296863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F11D5-F592-AE47-3773-85C263372224}"/>
              </a:ext>
            </a:extLst>
          </p:cNvPr>
          <p:cNvSpPr>
            <a:spLocks noGrp="1"/>
          </p:cNvSpPr>
          <p:nvPr>
            <p:ph type="title"/>
          </p:nvPr>
        </p:nvSpPr>
        <p:spPr>
          <a:xfrm>
            <a:off x="838200" y="365126"/>
            <a:ext cx="10515600" cy="628788"/>
          </a:xfrm>
        </p:spPr>
        <p:txBody>
          <a:bodyPr>
            <a:normAutofit fontScale="90000"/>
          </a:bodyPr>
          <a:lstStyle/>
          <a:p>
            <a:r>
              <a:rPr lang="en-US" dirty="0"/>
              <a:t>Ability to respond to global changes</a:t>
            </a:r>
          </a:p>
        </p:txBody>
      </p:sp>
      <p:sp>
        <p:nvSpPr>
          <p:cNvPr id="3" name="Content Placeholder 2">
            <a:extLst>
              <a:ext uri="{FF2B5EF4-FFF2-40B4-BE49-F238E27FC236}">
                <a16:creationId xmlns:a16="http://schemas.microsoft.com/office/drawing/2014/main" id="{35E3D612-CE2B-A70B-E8A3-579F29A8822D}"/>
              </a:ext>
            </a:extLst>
          </p:cNvPr>
          <p:cNvSpPr>
            <a:spLocks noGrp="1"/>
          </p:cNvSpPr>
          <p:nvPr>
            <p:ph idx="1"/>
          </p:nvPr>
        </p:nvSpPr>
        <p:spPr>
          <a:xfrm>
            <a:off x="838200" y="1359673"/>
            <a:ext cx="10515600" cy="4817290"/>
          </a:xfrm>
        </p:spPr>
        <p:txBody>
          <a:bodyPr/>
          <a:lstStyle/>
          <a:p>
            <a:r>
              <a:rPr lang="en-US" dirty="0"/>
              <a:t>Natural resources are (randomly) globally mobile</a:t>
            </a:r>
          </a:p>
          <a:p>
            <a:pPr lvl="1"/>
            <a:r>
              <a:rPr lang="en-US" dirty="0"/>
              <a:t>Water in its various forms: ice  - vapor - moisture </a:t>
            </a:r>
          </a:p>
          <a:p>
            <a:pPr lvl="1"/>
            <a:r>
              <a:rPr lang="en-US" dirty="0"/>
              <a:t>Agricultural conditions</a:t>
            </a:r>
          </a:p>
          <a:p>
            <a:pPr lvl="1"/>
            <a:r>
              <a:rPr lang="en-US" dirty="0"/>
              <a:t>Gradient adjustments – public safety</a:t>
            </a:r>
          </a:p>
          <a:p>
            <a:pPr lvl="2"/>
            <a:r>
              <a:rPr lang="en-US" dirty="0"/>
              <a:t>Crisis resolution </a:t>
            </a:r>
          </a:p>
          <a:p>
            <a:r>
              <a:rPr lang="en-US" dirty="0"/>
              <a:t>Calls for Global Coordination</a:t>
            </a:r>
          </a:p>
          <a:p>
            <a:pPr lvl="1"/>
            <a:r>
              <a:rPr lang="en-US" dirty="0"/>
              <a:t>An Economic “Security Council”? </a:t>
            </a:r>
          </a:p>
          <a:p>
            <a:r>
              <a:rPr lang="en-US" dirty="0"/>
              <a:t>Ability to respond hampered by rise of </a:t>
            </a:r>
          </a:p>
          <a:p>
            <a:pPr lvl="1"/>
            <a:r>
              <a:rPr lang="en-US" dirty="0"/>
              <a:t>Nationalism-populism -- NIMBY </a:t>
            </a:r>
          </a:p>
          <a:p>
            <a:r>
              <a:rPr lang="en-US" dirty="0"/>
              <a:t>Global Financial response it hampered by an “external constraint”</a:t>
            </a:r>
          </a:p>
          <a:p>
            <a:pPr lvl="1"/>
            <a:r>
              <a:rPr lang="en-US" dirty="0"/>
              <a:t>Current account balances determined by statistics of cross border flows </a:t>
            </a:r>
          </a:p>
          <a:p>
            <a:endParaRPr lang="en-US" dirty="0"/>
          </a:p>
        </p:txBody>
      </p:sp>
    </p:spTree>
    <p:extLst>
      <p:ext uri="{BB962C8B-B14F-4D97-AF65-F5344CB8AC3E}">
        <p14:creationId xmlns:p14="http://schemas.microsoft.com/office/powerpoint/2010/main" val="235406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8A2A-3EEB-7339-444D-F0DCDDA5028B}"/>
              </a:ext>
            </a:extLst>
          </p:cNvPr>
          <p:cNvSpPr>
            <a:spLocks noGrp="1"/>
          </p:cNvSpPr>
          <p:nvPr>
            <p:ph type="title"/>
          </p:nvPr>
        </p:nvSpPr>
        <p:spPr>
          <a:xfrm>
            <a:off x="838200" y="365125"/>
            <a:ext cx="10515600" cy="732155"/>
          </a:xfrm>
        </p:spPr>
        <p:txBody>
          <a:bodyPr/>
          <a:lstStyle/>
          <a:p>
            <a:r>
              <a:rPr lang="en-US" dirty="0"/>
              <a:t>Where do these constraints come from</a:t>
            </a:r>
          </a:p>
        </p:txBody>
      </p:sp>
      <p:sp>
        <p:nvSpPr>
          <p:cNvPr id="3" name="Content Placeholder 2">
            <a:extLst>
              <a:ext uri="{FF2B5EF4-FFF2-40B4-BE49-F238E27FC236}">
                <a16:creationId xmlns:a16="http://schemas.microsoft.com/office/drawing/2014/main" id="{B6F2B3D6-590F-3A1D-3EE2-B959EBABC696}"/>
              </a:ext>
            </a:extLst>
          </p:cNvPr>
          <p:cNvSpPr>
            <a:spLocks noGrp="1"/>
          </p:cNvSpPr>
          <p:nvPr>
            <p:ph idx="1"/>
          </p:nvPr>
        </p:nvSpPr>
        <p:spPr>
          <a:xfrm>
            <a:off x="556591" y="1232452"/>
            <a:ext cx="10853531" cy="5367131"/>
          </a:xfrm>
        </p:spPr>
        <p:txBody>
          <a:bodyPr>
            <a:normAutofit/>
          </a:bodyPr>
          <a:lstStyle/>
          <a:p>
            <a:r>
              <a:rPr lang="en-US" dirty="0"/>
              <a:t>Rosenstein </a:t>
            </a:r>
            <a:r>
              <a:rPr lang="en-US" dirty="0" err="1"/>
              <a:t>Rodan</a:t>
            </a:r>
            <a:r>
              <a:rPr lang="en-US" dirty="0"/>
              <a:t> – “development”: solve the problem created by the new national economic boundaries after Versailles</a:t>
            </a:r>
          </a:p>
          <a:p>
            <a:r>
              <a:rPr lang="en-US" dirty="0"/>
              <a:t> Disrupted existing productive structures (we now call them supply chain disruptions)</a:t>
            </a:r>
          </a:p>
          <a:p>
            <a:pPr lvl="1"/>
            <a:r>
              <a:rPr lang="en-US" dirty="0"/>
              <a:t>Optimal production area ≠ optimal currency area ≠ optimal political area</a:t>
            </a:r>
          </a:p>
          <a:p>
            <a:pPr lvl="1"/>
            <a:r>
              <a:rPr lang="en-US" dirty="0"/>
              <a:t>How to develop self-sustaining productive structures in these new economic areas</a:t>
            </a:r>
          </a:p>
          <a:p>
            <a:pPr lvl="1"/>
            <a:r>
              <a:rPr lang="en-US" dirty="0"/>
              <a:t>By political creation they had unbalanced productive structures</a:t>
            </a:r>
          </a:p>
          <a:p>
            <a:pPr lvl="1"/>
            <a:r>
              <a:rPr lang="en-US" dirty="0"/>
              <a:t>First priority – internal structural production balance</a:t>
            </a:r>
          </a:p>
          <a:p>
            <a:pPr lvl="1"/>
            <a:r>
              <a:rPr lang="en-US" dirty="0"/>
              <a:t>Required a finance (a risk diversified Regional financial trust)</a:t>
            </a:r>
          </a:p>
          <a:p>
            <a:r>
              <a:rPr lang="en-US" dirty="0"/>
              <a:t>It required a Big Push, or a Big Bang or Balanced sectoral Approach</a:t>
            </a:r>
          </a:p>
          <a:p>
            <a:pPr lvl="2"/>
            <a:r>
              <a:rPr lang="en-US" dirty="0"/>
              <a:t>This was not Soviet style quantitative planning!</a:t>
            </a:r>
          </a:p>
          <a:p>
            <a:pPr lvl="2"/>
            <a:r>
              <a:rPr lang="en-US" dirty="0"/>
              <a:t>Based on recognition of substitution and complementarity in the Keynesian Multiplier</a:t>
            </a:r>
          </a:p>
          <a:p>
            <a:pPr lvl="2"/>
            <a:endParaRPr lang="en-US" dirty="0"/>
          </a:p>
        </p:txBody>
      </p:sp>
    </p:spTree>
    <p:extLst>
      <p:ext uri="{BB962C8B-B14F-4D97-AF65-F5344CB8AC3E}">
        <p14:creationId xmlns:p14="http://schemas.microsoft.com/office/powerpoint/2010/main" val="1211624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E50B-FAB9-BDB2-7728-1D9673D9CE5B}"/>
              </a:ext>
            </a:extLst>
          </p:cNvPr>
          <p:cNvSpPr>
            <a:spLocks noGrp="1"/>
          </p:cNvSpPr>
          <p:nvPr>
            <p:ph type="title"/>
          </p:nvPr>
        </p:nvSpPr>
        <p:spPr>
          <a:xfrm>
            <a:off x="838200" y="310984"/>
            <a:ext cx="10515600" cy="740106"/>
          </a:xfrm>
        </p:spPr>
        <p:txBody>
          <a:bodyPr/>
          <a:lstStyle/>
          <a:p>
            <a:r>
              <a:rPr lang="en-US" dirty="0"/>
              <a:t>The “simple” solutions</a:t>
            </a:r>
          </a:p>
        </p:txBody>
      </p:sp>
      <p:sp>
        <p:nvSpPr>
          <p:cNvPr id="3" name="Content Placeholder 2">
            <a:extLst>
              <a:ext uri="{FF2B5EF4-FFF2-40B4-BE49-F238E27FC236}">
                <a16:creationId xmlns:a16="http://schemas.microsoft.com/office/drawing/2014/main" id="{8B3C16FC-01B9-2816-AF5E-DC51BF6E3454}"/>
              </a:ext>
            </a:extLst>
          </p:cNvPr>
          <p:cNvSpPr>
            <a:spLocks noGrp="1"/>
          </p:cNvSpPr>
          <p:nvPr>
            <p:ph idx="1"/>
          </p:nvPr>
        </p:nvSpPr>
        <p:spPr>
          <a:xfrm>
            <a:off x="838200" y="1144988"/>
            <a:ext cx="10515600" cy="5402028"/>
          </a:xfrm>
        </p:spPr>
        <p:txBody>
          <a:bodyPr>
            <a:normAutofit lnSpcReduction="10000"/>
          </a:bodyPr>
          <a:lstStyle/>
          <a:p>
            <a:r>
              <a:rPr lang="en-US" dirty="0"/>
              <a:t>Remove external balance constraints</a:t>
            </a:r>
          </a:p>
          <a:p>
            <a:pPr lvl="1"/>
            <a:r>
              <a:rPr lang="en-US" dirty="0"/>
              <a:t>Eliminate national boundaries: Regional associations</a:t>
            </a:r>
          </a:p>
          <a:p>
            <a:pPr lvl="1"/>
            <a:r>
              <a:rPr lang="en-US" dirty="0"/>
              <a:t>Reduce trade impediments</a:t>
            </a:r>
          </a:p>
          <a:p>
            <a:r>
              <a:rPr lang="en-US" dirty="0"/>
              <a:t>Remove “financial constraint”</a:t>
            </a:r>
          </a:p>
          <a:p>
            <a:pPr lvl="1"/>
            <a:r>
              <a:rPr lang="en-US" dirty="0"/>
              <a:t>Capital controls (on inflows)</a:t>
            </a:r>
          </a:p>
          <a:p>
            <a:pPr lvl="1"/>
            <a:r>
              <a:rPr lang="en-US" dirty="0"/>
              <a:t>Eliminate national currencies</a:t>
            </a:r>
          </a:p>
          <a:p>
            <a:pPr lvl="2"/>
            <a:r>
              <a:rPr lang="en-US" dirty="0"/>
              <a:t>Eliminate exchange rates – common currency areas</a:t>
            </a:r>
          </a:p>
          <a:p>
            <a:pPr lvl="2"/>
            <a:r>
              <a:rPr lang="en-US" dirty="0"/>
              <a:t>Basket/Commodity currencies</a:t>
            </a:r>
          </a:p>
          <a:p>
            <a:pPr lvl="1"/>
            <a:r>
              <a:rPr lang="en-US" dirty="0"/>
              <a:t>Multiple exchange rate regimes</a:t>
            </a:r>
          </a:p>
          <a:p>
            <a:pPr lvl="1"/>
            <a:r>
              <a:rPr lang="en-US" dirty="0"/>
              <a:t>Replace the US$: with what? Another national currency?</a:t>
            </a:r>
          </a:p>
          <a:p>
            <a:r>
              <a:rPr lang="en-US" dirty="0"/>
              <a:t>But: International Financial Architecture is based on Bilateral Debt</a:t>
            </a:r>
          </a:p>
          <a:p>
            <a:r>
              <a:rPr lang="en-US" dirty="0"/>
              <a:t>The   problem is to remove the Ponzi finance of external constraints</a:t>
            </a:r>
          </a:p>
          <a:p>
            <a:endParaRPr lang="en-US" dirty="0"/>
          </a:p>
        </p:txBody>
      </p:sp>
    </p:spTree>
    <p:extLst>
      <p:ext uri="{BB962C8B-B14F-4D97-AF65-F5344CB8AC3E}">
        <p14:creationId xmlns:p14="http://schemas.microsoft.com/office/powerpoint/2010/main" val="1628280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A9F83-4F65-0C9F-2CF1-1D39430286C7}"/>
              </a:ext>
            </a:extLst>
          </p:cNvPr>
          <p:cNvSpPr>
            <a:spLocks noGrp="1"/>
          </p:cNvSpPr>
          <p:nvPr>
            <p:ph type="title"/>
          </p:nvPr>
        </p:nvSpPr>
        <p:spPr>
          <a:xfrm>
            <a:off x="838200" y="365125"/>
            <a:ext cx="10515600" cy="819619"/>
          </a:xfrm>
        </p:spPr>
        <p:txBody>
          <a:bodyPr>
            <a:normAutofit/>
          </a:bodyPr>
          <a:lstStyle/>
          <a:p>
            <a:r>
              <a:rPr lang="en-US" dirty="0"/>
              <a:t>it is not only a “border” problem</a:t>
            </a:r>
          </a:p>
        </p:txBody>
      </p:sp>
      <p:sp>
        <p:nvSpPr>
          <p:cNvPr id="3" name="Content Placeholder 2">
            <a:extLst>
              <a:ext uri="{FF2B5EF4-FFF2-40B4-BE49-F238E27FC236}">
                <a16:creationId xmlns:a16="http://schemas.microsoft.com/office/drawing/2014/main" id="{B295518F-01C1-A63F-C5E9-9BDA8659A75B}"/>
              </a:ext>
            </a:extLst>
          </p:cNvPr>
          <p:cNvSpPr>
            <a:spLocks noGrp="1"/>
          </p:cNvSpPr>
          <p:nvPr>
            <p:ph idx="1"/>
          </p:nvPr>
        </p:nvSpPr>
        <p:spPr>
          <a:xfrm>
            <a:off x="838200" y="1184744"/>
            <a:ext cx="10515600" cy="5390985"/>
          </a:xfrm>
        </p:spPr>
        <p:txBody>
          <a:bodyPr>
            <a:normAutofit fontScale="92500" lnSpcReduction="10000"/>
          </a:bodyPr>
          <a:lstStyle/>
          <a:p>
            <a:r>
              <a:rPr lang="en-US" dirty="0"/>
              <a:t>Climate Damage is a debt pusher – it forces countries to borrow</a:t>
            </a:r>
          </a:p>
          <a:p>
            <a:pPr lvl="1"/>
            <a:r>
              <a:rPr lang="en-US" dirty="0"/>
              <a:t>Banks create money out of nothing; climate change creates debt out of nothing</a:t>
            </a:r>
          </a:p>
          <a:p>
            <a:pPr lvl="1"/>
            <a:r>
              <a:rPr lang="en-US" dirty="0"/>
              <a:t>Think of a hurricane as a mafia offer you can’t refuse</a:t>
            </a:r>
          </a:p>
          <a:p>
            <a:pPr lvl="1"/>
            <a:r>
              <a:rPr lang="en-US" dirty="0"/>
              <a:t>Or as a debt to “Gaia” accumulated over time</a:t>
            </a:r>
          </a:p>
          <a:p>
            <a:r>
              <a:rPr lang="en-US" dirty="0"/>
              <a:t>Accumulates faster for countries with lower means to Remediate</a:t>
            </a:r>
          </a:p>
          <a:p>
            <a:pPr lvl="1"/>
            <a:r>
              <a:rPr lang="en-US" dirty="0"/>
              <a:t>Geography: SIDS, Production: climate dependent Agriculture</a:t>
            </a:r>
          </a:p>
          <a:p>
            <a:r>
              <a:rPr lang="en-US" dirty="0"/>
              <a:t>No Policy remedies: Good macro policies won’t help</a:t>
            </a:r>
          </a:p>
          <a:p>
            <a:r>
              <a:rPr lang="en-US" dirty="0"/>
              <a:t>Not only generates a Maldistribution of debt</a:t>
            </a:r>
          </a:p>
          <a:p>
            <a:pPr lvl="1"/>
            <a:r>
              <a:rPr lang="en-US" dirty="0"/>
              <a:t>But also of populations, of water: drought, flood, turbulence</a:t>
            </a:r>
          </a:p>
          <a:p>
            <a:pPr lvl="1"/>
            <a:r>
              <a:rPr lang="en-US" dirty="0"/>
              <a:t>We can do something about the people, not the water </a:t>
            </a:r>
          </a:p>
          <a:p>
            <a:r>
              <a:rPr lang="en-US" dirty="0"/>
              <a:t>But emergency financing remains on a bilateral basis</a:t>
            </a:r>
          </a:p>
          <a:p>
            <a:r>
              <a:rPr lang="en-US" dirty="0"/>
              <a:t>And remediation creates contingent debt with no debt service</a:t>
            </a:r>
          </a:p>
          <a:p>
            <a:r>
              <a:rPr lang="en-US" dirty="0"/>
              <a:t>Is there an asset to match the Climate debt</a:t>
            </a:r>
          </a:p>
          <a:p>
            <a:endParaRPr lang="en-US" dirty="0"/>
          </a:p>
        </p:txBody>
      </p:sp>
    </p:spTree>
    <p:extLst>
      <p:ext uri="{BB962C8B-B14F-4D97-AF65-F5344CB8AC3E}">
        <p14:creationId xmlns:p14="http://schemas.microsoft.com/office/powerpoint/2010/main" val="163999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9CBE7-D0B8-4117-660F-8207C577DA5D}"/>
              </a:ext>
            </a:extLst>
          </p:cNvPr>
          <p:cNvSpPr>
            <a:spLocks noGrp="1"/>
          </p:cNvSpPr>
          <p:nvPr>
            <p:ph type="title"/>
          </p:nvPr>
        </p:nvSpPr>
        <p:spPr>
          <a:xfrm>
            <a:off x="838200" y="365126"/>
            <a:ext cx="10515600" cy="676496"/>
          </a:xfrm>
        </p:spPr>
        <p:txBody>
          <a:bodyPr>
            <a:normAutofit fontScale="90000"/>
          </a:bodyPr>
          <a:lstStyle/>
          <a:p>
            <a:r>
              <a:rPr lang="en-US" dirty="0"/>
              <a:t>How does this system deal with Climate Change?</a:t>
            </a:r>
          </a:p>
        </p:txBody>
      </p:sp>
      <p:sp>
        <p:nvSpPr>
          <p:cNvPr id="3" name="Content Placeholder 2">
            <a:extLst>
              <a:ext uri="{FF2B5EF4-FFF2-40B4-BE49-F238E27FC236}">
                <a16:creationId xmlns:a16="http://schemas.microsoft.com/office/drawing/2014/main" id="{368A5729-0248-45F0-BED6-B9A731ED470D}"/>
              </a:ext>
            </a:extLst>
          </p:cNvPr>
          <p:cNvSpPr>
            <a:spLocks noGrp="1"/>
          </p:cNvSpPr>
          <p:nvPr>
            <p:ph idx="1"/>
          </p:nvPr>
        </p:nvSpPr>
        <p:spPr>
          <a:xfrm>
            <a:off x="838200" y="1105231"/>
            <a:ext cx="10683240" cy="5557962"/>
          </a:xfrm>
        </p:spPr>
        <p:txBody>
          <a:bodyPr>
            <a:normAutofit lnSpcReduction="10000"/>
          </a:bodyPr>
          <a:lstStyle/>
          <a:p>
            <a:r>
              <a:rPr lang="en-US" dirty="0"/>
              <a:t>Remediation/Reparation of Environmental Damage</a:t>
            </a:r>
          </a:p>
          <a:p>
            <a:pPr lvl="1"/>
            <a:r>
              <a:rPr lang="en-US" dirty="0"/>
              <a:t>For low-income countries requires extraordinary budget expenditures</a:t>
            </a:r>
          </a:p>
          <a:p>
            <a:pPr lvl="1"/>
            <a:r>
              <a:rPr lang="en-US" dirty="0"/>
              <a:t>Think of the hurricane as a “Sovereign” Climate creditor</a:t>
            </a:r>
          </a:p>
          <a:p>
            <a:pPr lvl="1"/>
            <a:r>
              <a:rPr lang="en-US" dirty="0"/>
              <a:t>Reparation may require imports of foreign technology/materials: foreign borrowing</a:t>
            </a:r>
          </a:p>
          <a:p>
            <a:r>
              <a:rPr lang="en-US" dirty="0"/>
              <a:t>This creates a contingent or “double debt” burden</a:t>
            </a:r>
          </a:p>
          <a:p>
            <a:pPr lvl="1"/>
            <a:r>
              <a:rPr lang="en-US" dirty="0"/>
              <a:t>No SDRM is possible with the hurricane – you have to pay now with emergency services and repairs</a:t>
            </a:r>
          </a:p>
          <a:p>
            <a:pPr lvl="1"/>
            <a:r>
              <a:rPr lang="en-US" dirty="0"/>
              <a:t>So no temporal restructuring is possible</a:t>
            </a:r>
          </a:p>
          <a:p>
            <a:pPr lvl="1"/>
            <a:r>
              <a:rPr lang="en-US" dirty="0"/>
              <a:t>No SDRM is possible with Sovereign creditor “Gaia” </a:t>
            </a:r>
          </a:p>
          <a:p>
            <a:pPr lvl="1"/>
            <a:r>
              <a:rPr lang="en-US" dirty="0"/>
              <a:t>The response is Climate remediation </a:t>
            </a:r>
          </a:p>
          <a:p>
            <a:pPr lvl="2"/>
            <a:r>
              <a:rPr lang="en-US" dirty="0"/>
              <a:t>Which requires borrowing from developed countries </a:t>
            </a:r>
          </a:p>
          <a:p>
            <a:pPr lvl="2"/>
            <a:r>
              <a:rPr lang="en-US" dirty="0"/>
              <a:t>Climate Improvement does not generate debt service</a:t>
            </a:r>
          </a:p>
          <a:p>
            <a:r>
              <a:rPr lang="en-US" dirty="0"/>
              <a:t>It is pure Ponzi finance</a:t>
            </a:r>
          </a:p>
          <a:p>
            <a:pPr lvl="1"/>
            <a:endParaRPr lang="en-US" dirty="0"/>
          </a:p>
          <a:p>
            <a:pPr lvl="1"/>
            <a:endParaRPr lang="en-US" dirty="0"/>
          </a:p>
        </p:txBody>
      </p:sp>
    </p:spTree>
    <p:extLst>
      <p:ext uri="{BB962C8B-B14F-4D97-AF65-F5344CB8AC3E}">
        <p14:creationId xmlns:p14="http://schemas.microsoft.com/office/powerpoint/2010/main" val="2714796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4032B-6CF8-58DB-E9F6-032E903AFE8B}"/>
              </a:ext>
            </a:extLst>
          </p:cNvPr>
          <p:cNvSpPr>
            <a:spLocks noGrp="1"/>
          </p:cNvSpPr>
          <p:nvPr>
            <p:ph type="title"/>
          </p:nvPr>
        </p:nvSpPr>
        <p:spPr>
          <a:xfrm>
            <a:off x="838200" y="298175"/>
            <a:ext cx="10515600" cy="532737"/>
          </a:xfrm>
        </p:spPr>
        <p:txBody>
          <a:bodyPr>
            <a:noAutofit/>
          </a:bodyPr>
          <a:lstStyle/>
          <a:p>
            <a:r>
              <a:rPr lang="en-US" sz="3200" dirty="0"/>
              <a:t>Global </a:t>
            </a:r>
            <a:r>
              <a:rPr lang="en-US" sz="3200" dirty="0" err="1"/>
              <a:t>MalDistribution</a:t>
            </a:r>
            <a:r>
              <a:rPr lang="en-US" sz="3200" dirty="0"/>
              <a:t> of “Fiscal Policy Space”</a:t>
            </a:r>
          </a:p>
        </p:txBody>
      </p:sp>
      <p:sp>
        <p:nvSpPr>
          <p:cNvPr id="3" name="Content Placeholder 2">
            <a:extLst>
              <a:ext uri="{FF2B5EF4-FFF2-40B4-BE49-F238E27FC236}">
                <a16:creationId xmlns:a16="http://schemas.microsoft.com/office/drawing/2014/main" id="{83C6C327-5DF2-F81B-7728-B784A49E56FD}"/>
              </a:ext>
            </a:extLst>
          </p:cNvPr>
          <p:cNvSpPr>
            <a:spLocks noGrp="1"/>
          </p:cNvSpPr>
          <p:nvPr>
            <p:ph idx="1"/>
          </p:nvPr>
        </p:nvSpPr>
        <p:spPr>
          <a:xfrm>
            <a:off x="397565" y="1160890"/>
            <a:ext cx="11179533" cy="5398935"/>
          </a:xfrm>
        </p:spPr>
        <p:txBody>
          <a:bodyPr>
            <a:noAutofit/>
          </a:bodyPr>
          <a:lstStyle/>
          <a:p>
            <a:r>
              <a:rPr lang="en-US" sz="2400" dirty="0">
                <a:solidFill>
                  <a:srgbClr val="000000"/>
                </a:solidFill>
                <a:latin typeface="Calibri" panose="020F0502020204030204" pitchFamily="34" charset="0"/>
              </a:rPr>
              <a:t>While remediation costs of climate damage is random across borders, the fiscal space to respond is not. </a:t>
            </a:r>
            <a:endParaRPr lang="en-US" sz="2400" b="0" i="0" u="none" strike="noStrike" baseline="0" dirty="0">
              <a:solidFill>
                <a:srgbClr val="000000"/>
              </a:solidFill>
              <a:latin typeface="Calibri" panose="020F0502020204030204" pitchFamily="34" charset="0"/>
            </a:endParaRPr>
          </a:p>
          <a:p>
            <a:r>
              <a:rPr lang="en-US" sz="2400" b="0" i="0" u="none" strike="noStrike" baseline="0" dirty="0">
                <a:solidFill>
                  <a:srgbClr val="000000"/>
                </a:solidFill>
                <a:latin typeface="Calibri" panose="020F0502020204030204" pitchFamily="34" charset="0"/>
              </a:rPr>
              <a:t>Developed countries have the fiscal space to use traditional “Keynesian” expenditure policies to support domestic incomes. </a:t>
            </a:r>
          </a:p>
          <a:p>
            <a:r>
              <a:rPr lang="en-US" sz="2400" b="0" i="0" u="none" strike="noStrike" baseline="0" dirty="0">
                <a:solidFill>
                  <a:srgbClr val="000000"/>
                </a:solidFill>
                <a:latin typeface="Calibri" panose="020F0502020204030204" pitchFamily="34" charset="0"/>
              </a:rPr>
              <a:t>Lerner</a:t>
            </a:r>
            <a:r>
              <a:rPr lang="en-US" sz="2400" dirty="0">
                <a:solidFill>
                  <a:srgbClr val="000000"/>
                </a:solidFill>
                <a:latin typeface="Calibri" panose="020F0502020204030204" pitchFamily="34" charset="0"/>
              </a:rPr>
              <a:t>:</a:t>
            </a:r>
            <a:r>
              <a:rPr lang="en-US" sz="2400" b="0" i="0" u="none" strike="noStrike" baseline="0" dirty="0">
                <a:solidFill>
                  <a:srgbClr val="000000"/>
                </a:solidFill>
                <a:latin typeface="Calibri" panose="020F0502020204030204" pitchFamily="34" charset="0"/>
              </a:rPr>
              <a:t> the major impact of internal borrowing is domestic redistribution of income; . “The proper analogy to the incurrence of internally held national debt is not an individual borrowing from another individual but an individual borrowing money from one of his pockets to put it into another. ” </a:t>
            </a:r>
          </a:p>
          <a:p>
            <a:r>
              <a:rPr lang="en-US" sz="2400" b="0" i="0" u="none" strike="noStrike" baseline="0" dirty="0">
                <a:solidFill>
                  <a:srgbClr val="000000"/>
                </a:solidFill>
                <a:latin typeface="Calibri" panose="020F0502020204030204" pitchFamily="34" charset="0"/>
              </a:rPr>
              <a:t>The basic difference between internal and external deficits: “Increasing debt to other countries or to the citizens of other countries does indicate impoverishment of the borrowing country and enrichment of the lending country. … The country cannot by monetary manipulations consume more than it can produce.”</a:t>
            </a:r>
          </a:p>
        </p:txBody>
      </p:sp>
    </p:spTree>
    <p:extLst>
      <p:ext uri="{BB962C8B-B14F-4D97-AF65-F5344CB8AC3E}">
        <p14:creationId xmlns:p14="http://schemas.microsoft.com/office/powerpoint/2010/main" val="37024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4032B-6CF8-58DB-E9F6-032E903AFE8B}"/>
              </a:ext>
            </a:extLst>
          </p:cNvPr>
          <p:cNvSpPr>
            <a:spLocks noGrp="1"/>
          </p:cNvSpPr>
          <p:nvPr>
            <p:ph type="title"/>
          </p:nvPr>
        </p:nvSpPr>
        <p:spPr>
          <a:xfrm>
            <a:off x="838200" y="298175"/>
            <a:ext cx="10515600" cy="532737"/>
          </a:xfrm>
        </p:spPr>
        <p:txBody>
          <a:bodyPr>
            <a:noAutofit/>
          </a:bodyPr>
          <a:lstStyle/>
          <a:p>
            <a:r>
              <a:rPr lang="en-US" sz="3200" dirty="0"/>
              <a:t>Remedy the Global </a:t>
            </a:r>
            <a:r>
              <a:rPr lang="en-US" sz="3200" dirty="0" err="1"/>
              <a:t>MalDistribution</a:t>
            </a:r>
            <a:r>
              <a:rPr lang="en-US" sz="3200" dirty="0"/>
              <a:t> of “Fiscal Space”</a:t>
            </a:r>
          </a:p>
        </p:txBody>
      </p:sp>
      <p:sp>
        <p:nvSpPr>
          <p:cNvPr id="3" name="Content Placeholder 2">
            <a:extLst>
              <a:ext uri="{FF2B5EF4-FFF2-40B4-BE49-F238E27FC236}">
                <a16:creationId xmlns:a16="http://schemas.microsoft.com/office/drawing/2014/main" id="{83C6C327-5DF2-F81B-7728-B784A49E56FD}"/>
              </a:ext>
            </a:extLst>
          </p:cNvPr>
          <p:cNvSpPr>
            <a:spLocks noGrp="1"/>
          </p:cNvSpPr>
          <p:nvPr>
            <p:ph idx="1"/>
          </p:nvPr>
        </p:nvSpPr>
        <p:spPr>
          <a:xfrm>
            <a:off x="524785" y="1097280"/>
            <a:ext cx="11052313" cy="5462545"/>
          </a:xfrm>
        </p:spPr>
        <p:txBody>
          <a:bodyPr>
            <a:normAutofit fontScale="92500"/>
          </a:bodyPr>
          <a:lstStyle/>
          <a:p>
            <a:r>
              <a:rPr lang="en-US" sz="1800" dirty="0">
                <a:solidFill>
                  <a:srgbClr val="000000"/>
                </a:solidFill>
                <a:latin typeface="Calibri" panose="020F0502020204030204" pitchFamily="34" charset="0"/>
              </a:rPr>
              <a:t>While climate damage is random across borders, the fiscal space to respond and offset the internal costs is not. </a:t>
            </a:r>
            <a:endParaRPr lang="en-US" sz="1800" b="0" i="0" u="none" strike="noStrike" baseline="0" dirty="0">
              <a:solidFill>
                <a:srgbClr val="000000"/>
              </a:solidFill>
              <a:latin typeface="Calibri" panose="020F0502020204030204" pitchFamily="34" charset="0"/>
            </a:endParaRPr>
          </a:p>
          <a:p>
            <a:r>
              <a:rPr lang="en-US" sz="1800" b="1" i="0" u="sng" strike="noStrike" baseline="0" dirty="0">
                <a:solidFill>
                  <a:srgbClr val="000000"/>
                </a:solidFill>
                <a:latin typeface="Calibri" panose="020F0502020204030204" pitchFamily="34" charset="0"/>
              </a:rPr>
              <a:t>For Developed countries</a:t>
            </a:r>
          </a:p>
          <a:p>
            <a:r>
              <a:rPr lang="en-US" sz="1800" b="0" i="0" u="none" strike="noStrike" baseline="0" dirty="0">
                <a:solidFill>
                  <a:srgbClr val="000000"/>
                </a:solidFill>
                <a:latin typeface="Calibri" panose="020F0502020204030204" pitchFamily="34" charset="0"/>
              </a:rPr>
              <a:t> 	Traditional “Keynesian” expenditure policies can be used to respond to climate change. </a:t>
            </a:r>
          </a:p>
          <a:p>
            <a:pPr lvl="1"/>
            <a:r>
              <a:rPr lang="en-US" sz="1800" dirty="0">
                <a:solidFill>
                  <a:srgbClr val="000000"/>
                </a:solidFill>
                <a:latin typeface="Calibri" panose="020F0502020204030204" pitchFamily="34" charset="0"/>
              </a:rPr>
              <a:t>As Lerner pointed out long ago, as long as debt is held internally the major impact is one of domestic redistribution of income:. “The proper analogy to the incurrence of internally held national debt is not an individual borrowing from another individual but an individual borrowing money from one of his pockets to put it into another. ” </a:t>
            </a:r>
          </a:p>
          <a:p>
            <a:r>
              <a:rPr lang="en-US" sz="1800" b="1" i="1" u="sng" strike="noStrike" baseline="0" dirty="0">
                <a:solidFill>
                  <a:srgbClr val="000000"/>
                </a:solidFill>
                <a:latin typeface="Calibri" panose="020F0502020204030204" pitchFamily="34" charset="0"/>
              </a:rPr>
              <a:t>For Developing Countries</a:t>
            </a:r>
          </a:p>
          <a:p>
            <a:pPr lvl="1"/>
            <a:r>
              <a:rPr lang="en-US" sz="1800" dirty="0">
                <a:solidFill>
                  <a:srgbClr val="000000"/>
                </a:solidFill>
                <a:latin typeface="Calibri" panose="020F0502020204030204" pitchFamily="34" charset="0"/>
              </a:rPr>
              <a:t> who have limited fiscal space and rely on foreign borrowing: </a:t>
            </a:r>
          </a:p>
          <a:p>
            <a:pPr lvl="1"/>
            <a:r>
              <a:rPr lang="en-US" sz="1800" dirty="0">
                <a:solidFill>
                  <a:srgbClr val="000000"/>
                </a:solidFill>
                <a:latin typeface="Calibri" panose="020F0502020204030204" pitchFamily="34" charset="0"/>
              </a:rPr>
              <a:t>“Increasing debt to other countries or to the citizens of other countries does indicate impoverishment of the borrowing country and enrichment of the lending country. … The country cannot by monetary manipulations consume more than it can produce.”</a:t>
            </a:r>
          </a:p>
          <a:p>
            <a:pPr lvl="1"/>
            <a:r>
              <a:rPr lang="en-US" sz="1400" b="0" i="0" u="none" strike="noStrike" baseline="0" dirty="0">
                <a:solidFill>
                  <a:srgbClr val="000000"/>
                </a:solidFill>
                <a:latin typeface="Calibri" panose="020F0502020204030204" pitchFamily="34" charset="0"/>
              </a:rPr>
              <a:t>“repayment {of foreign currency debt} will constitute a real burden on the country just as the borrowing provided a real benefit quite different from any benefit that can accrue from internal borrowing. When the time comes to make the repayment there may be great inconvenience which could lead to default. But none of these considerations is at all applicable to internally held national debt which from the point of view of the nation cancels out.” </a:t>
            </a:r>
          </a:p>
          <a:p>
            <a:r>
              <a:rPr lang="en-US" sz="1800" b="1" i="0" u="none" strike="noStrike" baseline="0" dirty="0">
                <a:solidFill>
                  <a:srgbClr val="000000"/>
                </a:solidFill>
                <a:latin typeface="Calibri" panose="020F0502020204030204" pitchFamily="34" charset="0"/>
              </a:rPr>
              <a:t>This means that there is a differential burden on developing countries responding to the crisis in terms of the real costs of servicing the external debt. </a:t>
            </a:r>
          </a:p>
          <a:p>
            <a:r>
              <a:rPr lang="en-US" sz="1800" b="1" i="0" u="none" strike="noStrike" baseline="0" dirty="0">
                <a:solidFill>
                  <a:srgbClr val="000000"/>
                </a:solidFill>
                <a:latin typeface="Calibri" panose="020F0502020204030204" pitchFamily="34" charset="0"/>
              </a:rPr>
              <a:t>While debt ratios have been further aggravated in all countries by the increasing interest rates led by developed countries’ central banks to offset the impact of these events on inflation rates, </a:t>
            </a:r>
          </a:p>
          <a:p>
            <a:r>
              <a:rPr lang="en-US" sz="1800" b="1" i="0" u="none" strike="noStrike" baseline="0" dirty="0">
                <a:solidFill>
                  <a:srgbClr val="000000"/>
                </a:solidFill>
                <a:latin typeface="Calibri" panose="020F0502020204030204" pitchFamily="34" charset="0"/>
              </a:rPr>
              <a:t>this further increasing the differential burden placed on developing related to developed countries. </a:t>
            </a:r>
          </a:p>
        </p:txBody>
      </p:sp>
    </p:spTree>
    <p:extLst>
      <p:ext uri="{BB962C8B-B14F-4D97-AF65-F5344CB8AC3E}">
        <p14:creationId xmlns:p14="http://schemas.microsoft.com/office/powerpoint/2010/main" val="1614647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6229</TotalTime>
  <Words>2929</Words>
  <Application>Microsoft Office PowerPoint</Application>
  <PresentationFormat>Widescreen</PresentationFormat>
  <Paragraphs>182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Aptos Display</vt:lpstr>
      <vt:lpstr>Arial</vt:lpstr>
      <vt:lpstr>Calibri</vt:lpstr>
      <vt:lpstr>Office Theme</vt:lpstr>
      <vt:lpstr>Finance and the World Economy: Thinking about Equitable Distribution of the costs of Climate Change 3-5 May University of Massachusetts, Amherst</vt:lpstr>
      <vt:lpstr>Maldistribution-- Sans Frontiers</vt:lpstr>
      <vt:lpstr>Ability to respond to global changes</vt:lpstr>
      <vt:lpstr>Where do these constraints come from</vt:lpstr>
      <vt:lpstr>The “simple” solutions</vt:lpstr>
      <vt:lpstr>it is not only a “border” problem</vt:lpstr>
      <vt:lpstr>How does this system deal with Climate Change?</vt:lpstr>
      <vt:lpstr>Global MalDistribution of “Fiscal Policy Space”</vt:lpstr>
      <vt:lpstr>Remedy the Global MalDistribution of “Fiscal Space”</vt:lpstr>
      <vt:lpstr>Burden sharing</vt:lpstr>
      <vt:lpstr>Two Possibilties: 1: The Schacht Plan</vt:lpstr>
      <vt:lpstr>  Gold holdings of some of the major central banks  February 2024, March 23 Price $2200 per ounce, 1 metric ton is equal to 35273.9619 ounces =  $77,602,716.18   </vt:lpstr>
      <vt:lpstr>How much Gold is in Central Bank Accounts</vt:lpstr>
      <vt:lpstr>Try an Old Idea: multilateralism</vt:lpstr>
      <vt:lpstr>2. Multilateral International Clearing System</vt:lpstr>
      <vt:lpstr>Schumacher Amendment: Multilateral Pool Clearing</vt:lpstr>
      <vt:lpstr>We now have the technology for global netting</vt:lpstr>
      <vt:lpstr>If it is Private: A system patterned on Keynes’ clearing proposal already exists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Mathematics of Debt</dc:title>
  <dc:creator>J A Kregel</dc:creator>
  <cp:lastModifiedBy>J A Kregel</cp:lastModifiedBy>
  <cp:revision>39</cp:revision>
  <dcterms:created xsi:type="dcterms:W3CDTF">2024-03-22T21:06:05Z</dcterms:created>
  <dcterms:modified xsi:type="dcterms:W3CDTF">2024-04-17T15:42:54Z</dcterms:modified>
</cp:coreProperties>
</file>