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79" r:id="rId12"/>
    <p:sldId id="272" r:id="rId13"/>
    <p:sldId id="273" r:id="rId14"/>
    <p:sldId id="274" r:id="rId15"/>
    <p:sldId id="275" r:id="rId16"/>
    <p:sldId id="277" r:id="rId17"/>
    <p:sldId id="266" r:id="rId18"/>
    <p:sldId id="271" r:id="rId19"/>
    <p:sldId id="289" r:id="rId20"/>
    <p:sldId id="288" r:id="rId21"/>
    <p:sldId id="281" r:id="rId22"/>
    <p:sldId id="28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0" d="100"/>
          <a:sy n="120" d="100"/>
        </p:scale>
        <p:origin x="17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FD24E-8A36-C318-38BD-E8EF97B2F7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AF03FB-4879-4938-585B-68F93B37CB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357723-DF93-7E6D-D351-137F02A2DABC}"/>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5" name="Footer Placeholder 4">
            <a:extLst>
              <a:ext uri="{FF2B5EF4-FFF2-40B4-BE49-F238E27FC236}">
                <a16:creationId xmlns:a16="http://schemas.microsoft.com/office/drawing/2014/main" id="{B2088EC1-773D-72B4-3BE7-97F4004E4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74C27-7D28-9BD8-FE27-BEFA707ECEF5}"/>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356204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672B9-A168-525D-9E48-D122475FE1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906348-C7A5-0061-6A5A-EBA0FCDAF4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B13F91-7885-791D-88E1-842020F0BF95}"/>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5" name="Footer Placeholder 4">
            <a:extLst>
              <a:ext uri="{FF2B5EF4-FFF2-40B4-BE49-F238E27FC236}">
                <a16:creationId xmlns:a16="http://schemas.microsoft.com/office/drawing/2014/main" id="{B8C4AF39-57A6-A492-B59B-AEFDFCC3C7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0E3BDF-8DF4-E6F2-906B-67E37627230B}"/>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8884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C9F057-B8D1-A066-D4DD-7061679AC2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3DBF7D-F1ED-18ED-4082-6B38B10EE5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70693A-D269-6367-0C51-5F0AD5A4A2E5}"/>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5" name="Footer Placeholder 4">
            <a:extLst>
              <a:ext uri="{FF2B5EF4-FFF2-40B4-BE49-F238E27FC236}">
                <a16:creationId xmlns:a16="http://schemas.microsoft.com/office/drawing/2014/main" id="{5E6400E2-DA54-5456-DAE2-5707A8E31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F753F5-04EB-B4CE-ED5D-F66E83889382}"/>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160824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2A069-B11C-D049-FC75-89AEF20A26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BA7A34-89B8-5F04-6F1B-842012FC54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F5D1AB-62F9-9444-5EE9-CBAAF25E5340}"/>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5" name="Footer Placeholder 4">
            <a:extLst>
              <a:ext uri="{FF2B5EF4-FFF2-40B4-BE49-F238E27FC236}">
                <a16:creationId xmlns:a16="http://schemas.microsoft.com/office/drawing/2014/main" id="{2426BB37-EA0F-1C48-2018-13D7A4927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CCCDD-C0A2-340C-EBCB-4BD686C4BD87}"/>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827839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AEF9E-B18D-75C5-1C65-0BD76CDDD5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090B29-CE94-1B56-FE31-45DFF553C2A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0E198C-00E5-4C8B-7B0A-5D9D95DFDA71}"/>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5" name="Footer Placeholder 4">
            <a:extLst>
              <a:ext uri="{FF2B5EF4-FFF2-40B4-BE49-F238E27FC236}">
                <a16:creationId xmlns:a16="http://schemas.microsoft.com/office/drawing/2014/main" id="{C2A3148E-EC3F-9BBE-7621-64E083558A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A5F5F8-BF61-00B8-817D-8926DA6E99DA}"/>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037087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08F6C-0C21-89B9-418A-32FE89ADC8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F9A7D4-91B8-466A-DFB4-E23C5483DF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B2194F-A5C9-8253-C617-CFCBA3E4C3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3A3D6C-5B1A-8696-D0D9-68DF6E493518}"/>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6" name="Footer Placeholder 5">
            <a:extLst>
              <a:ext uri="{FF2B5EF4-FFF2-40B4-BE49-F238E27FC236}">
                <a16:creationId xmlns:a16="http://schemas.microsoft.com/office/drawing/2014/main" id="{F4FA510B-731B-AE64-501B-F29C0CF944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F2CB43-B9E7-D114-8863-565C667BFCCD}"/>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3110832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4FDD6-77B1-2CC7-D752-CC7B9A3AC5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93CEA0-6186-E983-94D8-E6F9660475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EB0F8A-1491-F8CA-B906-F661FA1A16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8DD343-6917-0CEB-A75C-B23FA790AC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F2BDDE-50D2-9E82-E744-80E7326674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7E6BE2-CE34-19CE-FC8B-C098E52CA5FD}"/>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8" name="Footer Placeholder 7">
            <a:extLst>
              <a:ext uri="{FF2B5EF4-FFF2-40B4-BE49-F238E27FC236}">
                <a16:creationId xmlns:a16="http://schemas.microsoft.com/office/drawing/2014/main" id="{B715C881-AB85-6FC2-5F07-6FBAD24993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D3935D-3AFA-3036-7BFA-F33C7C87F46A}"/>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007145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D1DED-095E-15DB-6A9D-C787EC068FE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74AC96-ED2C-76C0-0321-B9191FCD581F}"/>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4" name="Footer Placeholder 3">
            <a:extLst>
              <a:ext uri="{FF2B5EF4-FFF2-40B4-BE49-F238E27FC236}">
                <a16:creationId xmlns:a16="http://schemas.microsoft.com/office/drawing/2014/main" id="{9E9C6EF7-5FA6-5585-3EFB-393B166D8D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44FD31-9E3E-F05A-34D4-3557C90A3B2A}"/>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65873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433A6C-CA9E-5909-7382-59EFA0E12D2C}"/>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3" name="Footer Placeholder 2">
            <a:extLst>
              <a:ext uri="{FF2B5EF4-FFF2-40B4-BE49-F238E27FC236}">
                <a16:creationId xmlns:a16="http://schemas.microsoft.com/office/drawing/2014/main" id="{8EB20CAE-A76B-C648-2F15-70280D88DC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0FFE31-E05B-E0F9-CB8F-E73A16A27EFA}"/>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560865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D941B-7695-856C-9DFB-E9EF944D64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9C3633-3DAD-3ED3-4DC0-75DA216691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8F6FF4-1101-D18E-66B5-EDEE7E9DA5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FB2B91-15BD-0D52-350C-220B27380318}"/>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6" name="Footer Placeholder 5">
            <a:extLst>
              <a:ext uri="{FF2B5EF4-FFF2-40B4-BE49-F238E27FC236}">
                <a16:creationId xmlns:a16="http://schemas.microsoft.com/office/drawing/2014/main" id="{D06B8489-39AE-C12C-DA2B-6B9CF97A10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71CE0F-46D5-1AB5-561F-6D55C7E8C3CE}"/>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2013263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C9526-05DF-0A09-DDAF-A46E15664F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92C1FD-5DC3-5F14-8F8B-2D209393B1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531309-8B34-5622-F9CB-62B419FD3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27C22E-7CE3-CABE-C81B-89157C71158D}"/>
              </a:ext>
            </a:extLst>
          </p:cNvPr>
          <p:cNvSpPr>
            <a:spLocks noGrp="1"/>
          </p:cNvSpPr>
          <p:nvPr>
            <p:ph type="dt" sz="half" idx="10"/>
          </p:nvPr>
        </p:nvSpPr>
        <p:spPr/>
        <p:txBody>
          <a:bodyPr/>
          <a:lstStyle/>
          <a:p>
            <a:fld id="{8033483F-9D4B-4EEB-8212-986642C114EE}" type="datetimeFigureOut">
              <a:rPr lang="en-US" smtClean="0"/>
              <a:t>4/17/2024</a:t>
            </a:fld>
            <a:endParaRPr lang="en-US"/>
          </a:p>
        </p:txBody>
      </p:sp>
      <p:sp>
        <p:nvSpPr>
          <p:cNvPr id="6" name="Footer Placeholder 5">
            <a:extLst>
              <a:ext uri="{FF2B5EF4-FFF2-40B4-BE49-F238E27FC236}">
                <a16:creationId xmlns:a16="http://schemas.microsoft.com/office/drawing/2014/main" id="{D8C726BE-DD59-FC23-840A-481D598023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025973-FCB1-D567-51AB-0A310366AD34}"/>
              </a:ext>
            </a:extLst>
          </p:cNvPr>
          <p:cNvSpPr>
            <a:spLocks noGrp="1"/>
          </p:cNvSpPr>
          <p:nvPr>
            <p:ph type="sldNum" sz="quarter" idx="12"/>
          </p:nvPr>
        </p:nvSpPr>
        <p:spPr/>
        <p:txBody>
          <a:bodyPr/>
          <a:lstStyle/>
          <a:p>
            <a:fld id="{02BC64C6-61F2-4F91-BAF6-50FAAC73DFF6}" type="slidenum">
              <a:rPr lang="en-US" smtClean="0"/>
              <a:t>‹#›</a:t>
            </a:fld>
            <a:endParaRPr lang="en-US"/>
          </a:p>
        </p:txBody>
      </p:sp>
    </p:spTree>
    <p:extLst>
      <p:ext uri="{BB962C8B-B14F-4D97-AF65-F5344CB8AC3E}">
        <p14:creationId xmlns:p14="http://schemas.microsoft.com/office/powerpoint/2010/main" val="452519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7DBD4B-099A-140C-87A7-A87B69D1F7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B280D5-8C9D-94E8-07CD-A912D987C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EBA6B6-BA12-145C-A124-804CAE21D6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033483F-9D4B-4EEB-8212-986642C114EE}" type="datetimeFigureOut">
              <a:rPr lang="en-US" smtClean="0"/>
              <a:t>4/17/2024</a:t>
            </a:fld>
            <a:endParaRPr lang="en-US"/>
          </a:p>
        </p:txBody>
      </p:sp>
      <p:sp>
        <p:nvSpPr>
          <p:cNvPr id="5" name="Footer Placeholder 4">
            <a:extLst>
              <a:ext uri="{FF2B5EF4-FFF2-40B4-BE49-F238E27FC236}">
                <a16:creationId xmlns:a16="http://schemas.microsoft.com/office/drawing/2014/main" id="{1B0B970E-2C2A-3B02-056C-2328A227E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12CADFB-96E3-14F8-CE0D-5B69DB4E77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2BC64C6-61F2-4F91-BAF6-50FAAC73DFF6}" type="slidenum">
              <a:rPr lang="en-US" smtClean="0"/>
              <a:t>‹#›</a:t>
            </a:fld>
            <a:endParaRPr lang="en-US"/>
          </a:p>
        </p:txBody>
      </p:sp>
    </p:spTree>
    <p:extLst>
      <p:ext uri="{BB962C8B-B14F-4D97-AF65-F5344CB8AC3E}">
        <p14:creationId xmlns:p14="http://schemas.microsoft.com/office/powerpoint/2010/main" val="42634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38B24-8F36-5894-B629-93E94A9D4597}"/>
              </a:ext>
            </a:extLst>
          </p:cNvPr>
          <p:cNvSpPr>
            <a:spLocks noGrp="1"/>
          </p:cNvSpPr>
          <p:nvPr>
            <p:ph type="ctrTitle"/>
          </p:nvPr>
        </p:nvSpPr>
        <p:spPr>
          <a:xfrm>
            <a:off x="5828306" y="270345"/>
            <a:ext cx="4499678" cy="4174434"/>
          </a:xfrm>
        </p:spPr>
        <p:txBody>
          <a:bodyPr>
            <a:normAutofit fontScale="90000"/>
          </a:bodyPr>
          <a:lstStyle/>
          <a:p>
            <a:r>
              <a:rPr lang="en-US" sz="4800" dirty="0"/>
              <a:t>Debt and Development Finance in Challenging Times: Thinking about Distribution</a:t>
            </a:r>
          </a:p>
        </p:txBody>
      </p:sp>
      <p:sp>
        <p:nvSpPr>
          <p:cNvPr id="3" name="Subtitle 2">
            <a:extLst>
              <a:ext uri="{FF2B5EF4-FFF2-40B4-BE49-F238E27FC236}">
                <a16:creationId xmlns:a16="http://schemas.microsoft.com/office/drawing/2014/main" id="{D728BAD3-623F-7494-18C5-FAFA31C6F2A1}"/>
              </a:ext>
            </a:extLst>
          </p:cNvPr>
          <p:cNvSpPr>
            <a:spLocks noGrp="1"/>
          </p:cNvSpPr>
          <p:nvPr>
            <p:ph type="subTitle" idx="1"/>
          </p:nvPr>
        </p:nvSpPr>
        <p:spPr>
          <a:xfrm>
            <a:off x="1046507" y="5361016"/>
            <a:ext cx="9144000" cy="1015930"/>
          </a:xfrm>
        </p:spPr>
        <p:txBody>
          <a:bodyPr>
            <a:normAutofit/>
          </a:bodyPr>
          <a:lstStyle/>
          <a:p>
            <a:r>
              <a:rPr lang="en-US" sz="4400" dirty="0"/>
              <a:t>Jan Kregel</a:t>
            </a:r>
          </a:p>
        </p:txBody>
      </p:sp>
      <p:pic>
        <p:nvPicPr>
          <p:cNvPr id="5" name="Picture 4">
            <a:extLst>
              <a:ext uri="{FF2B5EF4-FFF2-40B4-BE49-F238E27FC236}">
                <a16:creationId xmlns:a16="http://schemas.microsoft.com/office/drawing/2014/main" id="{D6438117-5655-8304-BE73-87583A255969}"/>
              </a:ext>
            </a:extLst>
          </p:cNvPr>
          <p:cNvPicPr>
            <a:picLocks noChangeAspect="1"/>
          </p:cNvPicPr>
          <p:nvPr/>
        </p:nvPicPr>
        <p:blipFill>
          <a:blip r:embed="rId2"/>
          <a:stretch>
            <a:fillRect/>
          </a:stretch>
        </p:blipFill>
        <p:spPr>
          <a:xfrm>
            <a:off x="1046507" y="270345"/>
            <a:ext cx="4002506" cy="4357299"/>
          </a:xfrm>
          <a:prstGeom prst="rect">
            <a:avLst/>
          </a:prstGeom>
        </p:spPr>
      </p:pic>
    </p:spTree>
    <p:extLst>
      <p:ext uri="{BB962C8B-B14F-4D97-AF65-F5344CB8AC3E}">
        <p14:creationId xmlns:p14="http://schemas.microsoft.com/office/powerpoint/2010/main" val="1427165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9CBE7-D0B8-4117-660F-8207C577DA5D}"/>
              </a:ext>
            </a:extLst>
          </p:cNvPr>
          <p:cNvSpPr>
            <a:spLocks noGrp="1"/>
          </p:cNvSpPr>
          <p:nvPr>
            <p:ph type="title"/>
          </p:nvPr>
        </p:nvSpPr>
        <p:spPr>
          <a:xfrm>
            <a:off x="838200" y="365126"/>
            <a:ext cx="10515600" cy="676496"/>
          </a:xfrm>
        </p:spPr>
        <p:txBody>
          <a:bodyPr>
            <a:normAutofit fontScale="90000"/>
          </a:bodyPr>
          <a:lstStyle/>
          <a:p>
            <a:r>
              <a:rPr lang="en-US" dirty="0"/>
              <a:t>How does this system deal with Climate Change?</a:t>
            </a:r>
          </a:p>
        </p:txBody>
      </p:sp>
      <p:sp>
        <p:nvSpPr>
          <p:cNvPr id="3" name="Content Placeholder 2">
            <a:extLst>
              <a:ext uri="{FF2B5EF4-FFF2-40B4-BE49-F238E27FC236}">
                <a16:creationId xmlns:a16="http://schemas.microsoft.com/office/drawing/2014/main" id="{368A5729-0248-45F0-BED6-B9A731ED470D}"/>
              </a:ext>
            </a:extLst>
          </p:cNvPr>
          <p:cNvSpPr>
            <a:spLocks noGrp="1"/>
          </p:cNvSpPr>
          <p:nvPr>
            <p:ph idx="1"/>
          </p:nvPr>
        </p:nvSpPr>
        <p:spPr>
          <a:xfrm>
            <a:off x="838200" y="1335819"/>
            <a:ext cx="10683240" cy="5080884"/>
          </a:xfrm>
        </p:spPr>
        <p:txBody>
          <a:bodyPr/>
          <a:lstStyle/>
          <a:p>
            <a:r>
              <a:rPr lang="en-US" dirty="0"/>
              <a:t>Remediation/Reparation of Environmental Damage</a:t>
            </a:r>
          </a:p>
          <a:p>
            <a:pPr lvl="1"/>
            <a:r>
              <a:rPr lang="en-US" dirty="0"/>
              <a:t>For low-income countries requires extraordinary budget expenditures</a:t>
            </a:r>
          </a:p>
          <a:p>
            <a:pPr lvl="1"/>
            <a:r>
              <a:rPr lang="en-US" dirty="0"/>
              <a:t>Think of the hurricane as the “Sovereign” Climate creditor and the country as the debtor </a:t>
            </a:r>
          </a:p>
          <a:p>
            <a:pPr lvl="1"/>
            <a:r>
              <a:rPr lang="en-US" dirty="0"/>
              <a:t>And may require imports of foreign technology/materials: foreign borrowing</a:t>
            </a:r>
          </a:p>
          <a:p>
            <a:r>
              <a:rPr lang="en-US" dirty="0"/>
              <a:t>This creates a contingent or “double debt” burden</a:t>
            </a:r>
          </a:p>
          <a:p>
            <a:pPr lvl="1"/>
            <a:r>
              <a:rPr lang="en-US" dirty="0"/>
              <a:t>No SDRM is possible with the hurricane – you have to pay now with emergency services and repairs</a:t>
            </a:r>
          </a:p>
          <a:p>
            <a:pPr lvl="1"/>
            <a:r>
              <a:rPr lang="en-US" dirty="0"/>
              <a:t>So no temporal restructuring is possible</a:t>
            </a:r>
          </a:p>
          <a:p>
            <a:pPr lvl="1"/>
            <a:r>
              <a:rPr lang="en-US" dirty="0"/>
              <a:t>No SDRM is possible with a foreign creditor since no exports generated </a:t>
            </a:r>
          </a:p>
          <a:p>
            <a:pPr lvl="2"/>
            <a:r>
              <a:rPr lang="en-US" dirty="0"/>
              <a:t>It is pure Ponzi finance</a:t>
            </a:r>
          </a:p>
          <a:p>
            <a:pPr lvl="1"/>
            <a:endParaRPr lang="en-US" dirty="0"/>
          </a:p>
          <a:p>
            <a:pPr lvl="1"/>
            <a:endParaRPr lang="en-US" dirty="0"/>
          </a:p>
        </p:txBody>
      </p:sp>
    </p:spTree>
    <p:extLst>
      <p:ext uri="{BB962C8B-B14F-4D97-AF65-F5344CB8AC3E}">
        <p14:creationId xmlns:p14="http://schemas.microsoft.com/office/powerpoint/2010/main" val="2714796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4032B-6CF8-58DB-E9F6-032E903AFE8B}"/>
              </a:ext>
            </a:extLst>
          </p:cNvPr>
          <p:cNvSpPr>
            <a:spLocks noGrp="1"/>
          </p:cNvSpPr>
          <p:nvPr>
            <p:ph type="title"/>
          </p:nvPr>
        </p:nvSpPr>
        <p:spPr>
          <a:xfrm>
            <a:off x="838200" y="298175"/>
            <a:ext cx="10515600" cy="532737"/>
          </a:xfrm>
        </p:spPr>
        <p:txBody>
          <a:bodyPr>
            <a:noAutofit/>
          </a:bodyPr>
          <a:lstStyle/>
          <a:p>
            <a:r>
              <a:rPr lang="en-US" sz="3200" dirty="0"/>
              <a:t>Global </a:t>
            </a:r>
            <a:r>
              <a:rPr lang="en-US" sz="3200" dirty="0" err="1"/>
              <a:t>MalDistribution</a:t>
            </a:r>
            <a:r>
              <a:rPr lang="en-US" sz="3200" dirty="0"/>
              <a:t> of “Fiscal Space”</a:t>
            </a:r>
          </a:p>
        </p:txBody>
      </p:sp>
      <p:sp>
        <p:nvSpPr>
          <p:cNvPr id="3" name="Content Placeholder 2">
            <a:extLst>
              <a:ext uri="{FF2B5EF4-FFF2-40B4-BE49-F238E27FC236}">
                <a16:creationId xmlns:a16="http://schemas.microsoft.com/office/drawing/2014/main" id="{83C6C327-5DF2-F81B-7728-B784A49E56FD}"/>
              </a:ext>
            </a:extLst>
          </p:cNvPr>
          <p:cNvSpPr>
            <a:spLocks noGrp="1"/>
          </p:cNvSpPr>
          <p:nvPr>
            <p:ph idx="1"/>
          </p:nvPr>
        </p:nvSpPr>
        <p:spPr>
          <a:xfrm>
            <a:off x="524785" y="1097280"/>
            <a:ext cx="11052313" cy="5462545"/>
          </a:xfrm>
        </p:spPr>
        <p:txBody>
          <a:bodyPr>
            <a:normAutofit/>
          </a:bodyPr>
          <a:lstStyle/>
          <a:p>
            <a:r>
              <a:rPr lang="en-US" sz="1800" dirty="0">
                <a:solidFill>
                  <a:srgbClr val="000000"/>
                </a:solidFill>
                <a:latin typeface="Calibri" panose="020F0502020204030204" pitchFamily="34" charset="0"/>
              </a:rPr>
              <a:t>While climate damage is random across borders, the fiscal space to respond and offset the internal costs is not. </a:t>
            </a:r>
            <a:endParaRPr lang="en-US" sz="1800" b="0" i="0" u="none" strike="noStrike" baseline="0" dirty="0">
              <a:solidFill>
                <a:srgbClr val="000000"/>
              </a:solidFill>
              <a:latin typeface="Calibri" panose="020F0502020204030204" pitchFamily="34" charset="0"/>
            </a:endParaRPr>
          </a:p>
          <a:p>
            <a:r>
              <a:rPr lang="en-US" sz="1800" b="0" i="0" u="none" strike="noStrike" baseline="0" dirty="0">
                <a:solidFill>
                  <a:srgbClr val="000000"/>
                </a:solidFill>
                <a:latin typeface="Calibri" panose="020F0502020204030204" pitchFamily="34" charset="0"/>
              </a:rPr>
              <a:t>Developed countries have the fiscal space to use traditional “Keynesian” expenditure policies to support domestic incomes. But, as Lerner pointed out long ago, as long as debt is held internally the major impact is one of domestic redistribution of income; . “The proper analogy to the incurrence of internally held national debt is not an individual borrowing from another individual but an individual borrowing money from one of his pockets to put it into another. ” </a:t>
            </a:r>
          </a:p>
          <a:p>
            <a:r>
              <a:rPr lang="en-US" sz="1800" b="0" i="0" u="none" strike="noStrike" baseline="0" dirty="0">
                <a:solidFill>
                  <a:srgbClr val="000000"/>
                </a:solidFill>
                <a:latin typeface="Calibri" panose="020F0502020204030204" pitchFamily="34" charset="0"/>
              </a:rPr>
              <a:t>But he also noted a basic difference between internal and external deficits: “Increasing debt to other countries or to the citizens of other countries does indicate impoverishment of the borrowing country and enrichment of the lending country. … The country cannot by monetary manipulations consume more than it can produce.”</a:t>
            </a:r>
          </a:p>
          <a:p>
            <a:r>
              <a:rPr lang="en-US" sz="1800" b="0" i="0" u="none" strike="noStrike" baseline="0" dirty="0">
                <a:solidFill>
                  <a:srgbClr val="000000"/>
                </a:solidFill>
                <a:latin typeface="Calibri" panose="020F0502020204030204" pitchFamily="34" charset="0"/>
              </a:rPr>
              <a:t>“repayment {of foreign currency debt} will constitute a real burden on the country just as the borrowing provided a real benefit quite different from any benefit that can accrue from internal borrowing. When the time comes to make the repayment there may be great inconvenience which could lead to default. But none of these considerations is at all applicable to internally held national debt which from the point of view of the nation cancels out.” </a:t>
            </a:r>
          </a:p>
          <a:p>
            <a:r>
              <a:rPr lang="en-US" sz="1800" b="1" i="0" u="none" strike="noStrike" baseline="0" dirty="0">
                <a:solidFill>
                  <a:srgbClr val="000000"/>
                </a:solidFill>
                <a:latin typeface="Calibri" panose="020F0502020204030204" pitchFamily="34" charset="0"/>
              </a:rPr>
              <a:t>This means that there is a differential burden on developing countries responding to the crisis in terms of the real costs of servicing the external debt. While debt ratios have been further aggravated in all countries by the increasing interest rates led by developed countries’ central banks to offset the impact of these events on inflation rates, this further increasing the differential burden placed on developing related to developed countries. </a:t>
            </a:r>
          </a:p>
        </p:txBody>
      </p:sp>
    </p:spTree>
    <p:extLst>
      <p:ext uri="{BB962C8B-B14F-4D97-AF65-F5344CB8AC3E}">
        <p14:creationId xmlns:p14="http://schemas.microsoft.com/office/powerpoint/2010/main" val="37024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14CAC-0E95-D89E-96C6-CA8FAB053172}"/>
              </a:ext>
            </a:extLst>
          </p:cNvPr>
          <p:cNvSpPr>
            <a:spLocks noGrp="1"/>
          </p:cNvSpPr>
          <p:nvPr>
            <p:ph type="title"/>
          </p:nvPr>
        </p:nvSpPr>
        <p:spPr>
          <a:xfrm>
            <a:off x="838200" y="365126"/>
            <a:ext cx="10515600" cy="771912"/>
          </a:xfrm>
        </p:spPr>
        <p:txBody>
          <a:bodyPr/>
          <a:lstStyle/>
          <a:p>
            <a:r>
              <a:rPr lang="en-US" dirty="0"/>
              <a:t>Why Keynesian deficit spending won’t work</a:t>
            </a:r>
          </a:p>
        </p:txBody>
      </p:sp>
      <p:sp>
        <p:nvSpPr>
          <p:cNvPr id="3" name="Content Placeholder 2">
            <a:extLst>
              <a:ext uri="{FF2B5EF4-FFF2-40B4-BE49-F238E27FC236}">
                <a16:creationId xmlns:a16="http://schemas.microsoft.com/office/drawing/2014/main" id="{DF9DFE70-43A3-39C6-C6D5-2AB14EE6EA4B}"/>
              </a:ext>
            </a:extLst>
          </p:cNvPr>
          <p:cNvSpPr>
            <a:spLocks noGrp="1"/>
          </p:cNvSpPr>
          <p:nvPr>
            <p:ph idx="1"/>
          </p:nvPr>
        </p:nvSpPr>
        <p:spPr>
          <a:xfrm>
            <a:off x="655320" y="1288112"/>
            <a:ext cx="10515600" cy="4857046"/>
          </a:xfrm>
        </p:spPr>
        <p:txBody>
          <a:bodyPr>
            <a:normAutofit/>
          </a:bodyPr>
          <a:lstStyle/>
          <a:p>
            <a:r>
              <a:rPr lang="en-US" sz="2400" b="0" i="0" u="none" strike="noStrike" baseline="0" dirty="0">
                <a:solidFill>
                  <a:srgbClr val="000000"/>
                </a:solidFill>
                <a:latin typeface="Calibri" panose="020F0502020204030204" pitchFamily="34" charset="0"/>
              </a:rPr>
              <a:t>The conclusion is that the resolution to the remediation of climate damage via “Keynesian” policies is not the appropriate solution because it produces an inequitable burden across countries at different level of development without providing a solution to the real problems in the required structural adjustments. </a:t>
            </a:r>
          </a:p>
          <a:p>
            <a:r>
              <a:rPr lang="en-US" sz="2400" b="0" i="0" u="none" strike="noStrike" baseline="0" dirty="0">
                <a:solidFill>
                  <a:srgbClr val="000000"/>
                </a:solidFill>
                <a:latin typeface="Calibri" panose="020F0502020204030204" pitchFamily="34" charset="0"/>
              </a:rPr>
              <a:t>In simple terms the problems that are created by the impact of economic </a:t>
            </a:r>
            <a:r>
              <a:rPr lang="en-US" sz="2400" b="0" i="0" u="none" strike="noStrike" baseline="0" dirty="0" err="1">
                <a:solidFill>
                  <a:srgbClr val="000000"/>
                </a:solidFill>
                <a:latin typeface="Calibri" panose="020F0502020204030204" pitchFamily="34" charset="0"/>
              </a:rPr>
              <a:t>behaviour</a:t>
            </a:r>
            <a:r>
              <a:rPr lang="en-US" sz="2400" b="0" i="0" u="none" strike="noStrike" baseline="0" dirty="0">
                <a:solidFill>
                  <a:srgbClr val="000000"/>
                </a:solidFill>
                <a:latin typeface="Calibri" panose="020F0502020204030204" pitchFamily="34" charset="0"/>
              </a:rPr>
              <a:t> on the environment may be described more specifically as follows:  </a:t>
            </a:r>
          </a:p>
          <a:p>
            <a:r>
              <a:rPr lang="en-US" sz="2400" b="0" i="0" u="none" strike="noStrike" baseline="0" dirty="0">
                <a:solidFill>
                  <a:srgbClr val="000000"/>
                </a:solidFill>
                <a:latin typeface="Calibri" panose="020F0502020204030204" pitchFamily="34" charset="0"/>
              </a:rPr>
              <a:t>A redistribution of global water supplies </a:t>
            </a:r>
          </a:p>
          <a:p>
            <a:pPr lvl="1"/>
            <a:r>
              <a:rPr lang="en-US" sz="1800" b="0" i="0" u="none" strike="noStrike" baseline="0" dirty="0">
                <a:solidFill>
                  <a:srgbClr val="000000"/>
                </a:solidFill>
                <a:latin typeface="Calibri" panose="020F0502020204030204" pitchFamily="34" charset="0"/>
              </a:rPr>
              <a:t>from continental ice to liquid ocean, </a:t>
            </a:r>
          </a:p>
          <a:p>
            <a:pPr lvl="1"/>
            <a:r>
              <a:rPr lang="en-US" sz="1800" b="0" i="0" u="none" strike="noStrike" baseline="0" dirty="0">
                <a:solidFill>
                  <a:srgbClr val="000000"/>
                </a:solidFill>
                <a:latin typeface="Calibri" panose="020F0502020204030204" pitchFamily="34" charset="0"/>
              </a:rPr>
              <a:t>from liquid oceans to atmospheric moisture to peak storm redistribution</a:t>
            </a:r>
          </a:p>
          <a:p>
            <a:pPr lvl="1"/>
            <a:r>
              <a:rPr lang="en-US" sz="1800" b="0" i="0" u="none" strike="noStrike" baseline="0" dirty="0">
                <a:solidFill>
                  <a:srgbClr val="000000"/>
                </a:solidFill>
                <a:latin typeface="Calibri" panose="020F0502020204030204" pitchFamily="34" charset="0"/>
              </a:rPr>
              <a:t>to flood or drought. </a:t>
            </a:r>
          </a:p>
          <a:p>
            <a:r>
              <a:rPr lang="en-US" sz="2400" b="0" i="0" u="none" strike="noStrike" baseline="0" dirty="0">
                <a:solidFill>
                  <a:srgbClr val="000000"/>
                </a:solidFill>
                <a:latin typeface="Calibri" panose="020F0502020204030204" pitchFamily="34" charset="0"/>
              </a:rPr>
              <a:t>A redistribution of arable land for food production </a:t>
            </a:r>
          </a:p>
          <a:p>
            <a:r>
              <a:rPr lang="en-US" sz="2400" b="0" i="0" u="none" strike="noStrike" baseline="0" dirty="0">
                <a:solidFill>
                  <a:srgbClr val="000000"/>
                </a:solidFill>
                <a:latin typeface="Calibri" panose="020F0502020204030204" pitchFamily="34" charset="0"/>
              </a:rPr>
              <a:t>A redistribution of the global population.</a:t>
            </a:r>
            <a:endParaRPr lang="en-US" sz="3600" dirty="0"/>
          </a:p>
        </p:txBody>
      </p:sp>
    </p:spTree>
    <p:extLst>
      <p:ext uri="{BB962C8B-B14F-4D97-AF65-F5344CB8AC3E}">
        <p14:creationId xmlns:p14="http://schemas.microsoft.com/office/powerpoint/2010/main" val="2554764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F5007-E730-86B8-30A5-8C876E009FAF}"/>
              </a:ext>
            </a:extLst>
          </p:cNvPr>
          <p:cNvSpPr>
            <a:spLocks noGrp="1"/>
          </p:cNvSpPr>
          <p:nvPr>
            <p:ph type="title"/>
          </p:nvPr>
        </p:nvSpPr>
        <p:spPr>
          <a:xfrm>
            <a:off x="838200" y="365126"/>
            <a:ext cx="10515600" cy="716252"/>
          </a:xfrm>
        </p:spPr>
        <p:txBody>
          <a:bodyPr/>
          <a:lstStyle/>
          <a:p>
            <a:r>
              <a:rPr lang="en-US" dirty="0"/>
              <a:t>A transfer problem</a:t>
            </a:r>
          </a:p>
        </p:txBody>
      </p:sp>
      <p:sp>
        <p:nvSpPr>
          <p:cNvPr id="3" name="Content Placeholder 2">
            <a:extLst>
              <a:ext uri="{FF2B5EF4-FFF2-40B4-BE49-F238E27FC236}">
                <a16:creationId xmlns:a16="http://schemas.microsoft.com/office/drawing/2014/main" id="{10469AE9-85D3-47CD-1E63-C9993D503E8D}"/>
              </a:ext>
            </a:extLst>
          </p:cNvPr>
          <p:cNvSpPr>
            <a:spLocks noGrp="1"/>
          </p:cNvSpPr>
          <p:nvPr>
            <p:ph idx="1"/>
          </p:nvPr>
        </p:nvSpPr>
        <p:spPr>
          <a:xfrm>
            <a:off x="508883" y="1419942"/>
            <a:ext cx="10844917" cy="5072932"/>
          </a:xfrm>
        </p:spPr>
        <p:txBody>
          <a:bodyPr>
            <a:normAutofit/>
          </a:bodyPr>
          <a:lstStyle/>
          <a:p>
            <a:r>
              <a:rPr lang="en-US" sz="1800" b="0" i="0" u="none" strike="noStrike" baseline="0" dirty="0">
                <a:solidFill>
                  <a:srgbClr val="000000"/>
                </a:solidFill>
                <a:latin typeface="Calibri" panose="020F0502020204030204" pitchFamily="34" charset="0"/>
              </a:rPr>
              <a:t>Keynes provides a suggestion on how to manage the problem: “if our central controls succeed in establishing an </a:t>
            </a:r>
            <a:r>
              <a:rPr lang="en-US" sz="1800" b="1" i="0" u="none" strike="noStrike" baseline="0" dirty="0">
                <a:solidFill>
                  <a:srgbClr val="000000"/>
                </a:solidFill>
                <a:latin typeface="Calibri" panose="020F0502020204030204" pitchFamily="34" charset="0"/>
              </a:rPr>
              <a:t>aggregate volume of output corresponding to full employment</a:t>
            </a:r>
            <a:r>
              <a:rPr lang="en-US" sz="1800" b="0" i="0" u="none" strike="noStrike" baseline="0" dirty="0">
                <a:solidFill>
                  <a:srgbClr val="000000"/>
                </a:solidFill>
                <a:latin typeface="Calibri" panose="020F0502020204030204" pitchFamily="34" charset="0"/>
              </a:rPr>
              <a:t> as nearly as is practicable, the classical theory comes into its own again from this point onwards. If we </a:t>
            </a:r>
            <a:r>
              <a:rPr lang="en-US" sz="1800" b="1" i="0" u="none" strike="noStrike" baseline="0" dirty="0">
                <a:solidFill>
                  <a:srgbClr val="000000"/>
                </a:solidFill>
                <a:latin typeface="Calibri" panose="020F0502020204030204" pitchFamily="34" charset="0"/>
              </a:rPr>
              <a:t>suppose the volume of output to be given</a:t>
            </a:r>
            <a:r>
              <a:rPr lang="en-US" sz="1800" b="0" i="0" u="none" strike="noStrike" baseline="0" dirty="0">
                <a:solidFill>
                  <a:srgbClr val="000000"/>
                </a:solidFill>
                <a:latin typeface="Calibri" panose="020F0502020204030204" pitchFamily="34" charset="0"/>
              </a:rPr>
              <a:t>, i.e. to be determined by forces outside the classical scheme of thought, then there is no objection to be raised against the classical analysis of the manner in which private self-interest will </a:t>
            </a:r>
            <a:r>
              <a:rPr lang="en-US" sz="1800" b="1" i="0" u="none" strike="noStrike" baseline="0" dirty="0">
                <a:solidFill>
                  <a:srgbClr val="000000"/>
                </a:solidFill>
                <a:latin typeface="Calibri" panose="020F0502020204030204" pitchFamily="34" charset="0"/>
              </a:rPr>
              <a:t>determine what in particular is produced</a:t>
            </a:r>
            <a:r>
              <a:rPr lang="en-US" sz="1800" b="0" i="0" u="none" strike="noStrike" baseline="0" dirty="0">
                <a:solidFill>
                  <a:srgbClr val="000000"/>
                </a:solidFill>
                <a:latin typeface="Calibri" panose="020F0502020204030204" pitchFamily="34" charset="0"/>
              </a:rPr>
              <a:t>, in what proportions the factors of production will be combined to produce it, and how the value of the final product will be distributed between them…. Thus, apart from the necessity of central controls to bring about an adjustment between the propensity to consume and the inducement to invest, there is no more reason to socialize economic life than there was before”.</a:t>
            </a:r>
          </a:p>
          <a:p>
            <a:r>
              <a:rPr lang="en-US" sz="1800" b="0" i="0" u="none" strike="noStrike" baseline="0" dirty="0">
                <a:solidFill>
                  <a:srgbClr val="000000"/>
                </a:solidFill>
                <a:latin typeface="Calibri" panose="020F0502020204030204" pitchFamily="34" charset="0"/>
              </a:rPr>
              <a:t>If we substitute the words “sustainable environment” for “aggregate volume of output corresponding to full employment” and “volume of output to be given” we have</a:t>
            </a:r>
          </a:p>
          <a:p>
            <a:r>
              <a:rPr lang="en-US" sz="1800" b="0" i="0" u="none" strike="noStrike" baseline="0" dirty="0">
                <a:solidFill>
                  <a:srgbClr val="000000"/>
                </a:solidFill>
                <a:latin typeface="Calibri" panose="020F0502020204030204" pitchFamily="34" charset="0"/>
              </a:rPr>
              <a:t>When the supplies elasticities are not sufficiently high to produce structural adjustment or when the time constraint does not allow for market adjustment then the government is charged to intervene to provide the required changes in productive structure in which the private sector can continue to operate to “determine what in particular will be produced.” </a:t>
            </a:r>
          </a:p>
          <a:p>
            <a:r>
              <a:rPr lang="en-US" sz="1800" b="0" i="0" u="none" strike="noStrike" baseline="0" dirty="0">
                <a:solidFill>
                  <a:srgbClr val="000000"/>
                </a:solidFill>
                <a:latin typeface="Calibri" panose="020F0502020204030204" pitchFamily="34" charset="0"/>
              </a:rPr>
              <a:t>Government managing the adjustment may be impeded by the financial architecture– the debts we are facing cannot be written off, and they are in general cross border which means transfers are impossible.</a:t>
            </a:r>
            <a:endParaRPr lang="en-US" dirty="0"/>
          </a:p>
        </p:txBody>
      </p:sp>
    </p:spTree>
    <p:extLst>
      <p:ext uri="{BB962C8B-B14F-4D97-AF65-F5344CB8AC3E}">
        <p14:creationId xmlns:p14="http://schemas.microsoft.com/office/powerpoint/2010/main" val="2827363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D05BC-9C39-E3B4-CB5E-5D86392505EF}"/>
              </a:ext>
            </a:extLst>
          </p:cNvPr>
          <p:cNvSpPr>
            <a:spLocks noGrp="1"/>
          </p:cNvSpPr>
          <p:nvPr>
            <p:ph type="title"/>
          </p:nvPr>
        </p:nvSpPr>
        <p:spPr>
          <a:xfrm>
            <a:off x="838200" y="365126"/>
            <a:ext cx="10515600" cy="724204"/>
          </a:xfrm>
        </p:spPr>
        <p:txBody>
          <a:bodyPr/>
          <a:lstStyle/>
          <a:p>
            <a:r>
              <a:rPr lang="en-US" dirty="0"/>
              <a:t>We are facing structural adjustment problems</a:t>
            </a:r>
          </a:p>
        </p:txBody>
      </p:sp>
      <p:sp>
        <p:nvSpPr>
          <p:cNvPr id="3" name="Content Placeholder 2">
            <a:extLst>
              <a:ext uri="{FF2B5EF4-FFF2-40B4-BE49-F238E27FC236}">
                <a16:creationId xmlns:a16="http://schemas.microsoft.com/office/drawing/2014/main" id="{A7B14838-62DF-83D8-799E-D098318C5F17}"/>
              </a:ext>
            </a:extLst>
          </p:cNvPr>
          <p:cNvSpPr>
            <a:spLocks noGrp="1"/>
          </p:cNvSpPr>
          <p:nvPr>
            <p:ph idx="1"/>
          </p:nvPr>
        </p:nvSpPr>
        <p:spPr>
          <a:xfrm>
            <a:off x="620202" y="1327868"/>
            <a:ext cx="10733598" cy="5311471"/>
          </a:xfrm>
        </p:spPr>
        <p:txBody>
          <a:bodyPr>
            <a:normAutofit/>
          </a:bodyPr>
          <a:lstStyle/>
          <a:p>
            <a:r>
              <a:rPr lang="en-US" sz="1800" b="0" i="0" u="none" strike="noStrike" baseline="0" dirty="0">
                <a:solidFill>
                  <a:srgbClr val="000000"/>
                </a:solidFill>
                <a:latin typeface="Calibri" panose="020F0502020204030204" pitchFamily="34" charset="0"/>
              </a:rPr>
              <a:t>Schumpeter </a:t>
            </a:r>
            <a:r>
              <a:rPr lang="en-US" sz="1800" b="0" i="0" u="none" strike="noStrike" baseline="0" dirty="0" err="1">
                <a:solidFill>
                  <a:srgbClr val="000000"/>
                </a:solidFill>
                <a:latin typeface="Calibri" panose="020F0502020204030204" pitchFamily="34" charset="0"/>
              </a:rPr>
              <a:t>criticised</a:t>
            </a:r>
            <a:r>
              <a:rPr lang="en-US" sz="1800" b="0" i="0" u="none" strike="noStrike" baseline="0" dirty="0">
                <a:solidFill>
                  <a:srgbClr val="000000"/>
                </a:solidFill>
                <a:latin typeface="Calibri" panose="020F0502020204030204" pitchFamily="34" charset="0"/>
              </a:rPr>
              <a:t> Keynes’ </a:t>
            </a:r>
            <a:r>
              <a:rPr lang="en-US" sz="1800" b="0" i="1" u="none" strike="noStrike" baseline="0" dirty="0">
                <a:solidFill>
                  <a:srgbClr val="000000"/>
                </a:solidFill>
                <a:latin typeface="Calibri" panose="020F0502020204030204" pitchFamily="34" charset="0"/>
              </a:rPr>
              <a:t>General Theory </a:t>
            </a:r>
            <a:r>
              <a:rPr lang="en-US" sz="1800" b="0" i="0" u="none" strike="noStrike" baseline="0" dirty="0">
                <a:solidFill>
                  <a:srgbClr val="000000"/>
                </a:solidFill>
                <a:latin typeface="Calibri" panose="020F0502020204030204" pitchFamily="34" charset="0"/>
              </a:rPr>
              <a:t>for the simplifying assumption that the structure of production was independent of the level of effective demand. The analysis of the impact of demand on the sectoral composition of output was ignored. Yet, the resolution of the crises we face today will require changes in the economic structure, not in ensuring the full utilization of a given productive structure which is the objective of the Keynes’s theory. </a:t>
            </a:r>
          </a:p>
          <a:p>
            <a:r>
              <a:rPr lang="en-US" sz="1800" b="0" i="0" u="none" strike="noStrike" baseline="0" dirty="0">
                <a:solidFill>
                  <a:srgbClr val="000000"/>
                </a:solidFill>
                <a:latin typeface="Calibri" panose="020F0502020204030204" pitchFamily="34" charset="0"/>
              </a:rPr>
              <a:t>The production structure was addressed by Keynes in </a:t>
            </a:r>
            <a:r>
              <a:rPr lang="en-US" sz="1800" b="0" i="1" u="none" strike="noStrike" baseline="0" dirty="0">
                <a:solidFill>
                  <a:srgbClr val="000000"/>
                </a:solidFill>
                <a:latin typeface="Calibri" panose="020F0502020204030204" pitchFamily="34" charset="0"/>
              </a:rPr>
              <a:t>How to Pay for the War</a:t>
            </a:r>
            <a:r>
              <a:rPr lang="en-US" sz="1800" b="0" i="0" u="none" strike="noStrike" baseline="0" dirty="0">
                <a:solidFill>
                  <a:srgbClr val="000000"/>
                </a:solidFill>
                <a:latin typeface="Calibri" panose="020F0502020204030204" pitchFamily="34" charset="0"/>
              </a:rPr>
              <a:t>, there the question was primarily the appropriate balance between saving and investment to reduce production of consumption relative to investment in military goods. </a:t>
            </a:r>
          </a:p>
          <a:p>
            <a:r>
              <a:rPr lang="en-US" sz="1800" b="0" i="0" u="none" strike="noStrike" baseline="0" dirty="0">
                <a:solidFill>
                  <a:srgbClr val="000000"/>
                </a:solidFill>
                <a:latin typeface="Calibri" panose="020F0502020204030204" pitchFamily="34" charset="0"/>
              </a:rPr>
              <a:t>Joan Robinson’s elaboration of disguised unemployment broached the question of the sectoral distribution of employment when she noted that a shift in workers across sectors with productivity differentials could affect productivity and the definition of full employment output given the productive structure. </a:t>
            </a:r>
          </a:p>
          <a:p>
            <a:r>
              <a:rPr lang="en-US" sz="1800" b="0" i="0" u="none" strike="noStrike" baseline="0" dirty="0">
                <a:solidFill>
                  <a:srgbClr val="000000"/>
                </a:solidFill>
                <a:latin typeface="Calibri" panose="020F0502020204030204" pitchFamily="34" charset="0"/>
              </a:rPr>
              <a:t>It was left to VKRV Rao and others to extend this insight to analysis of developing economies in a model that was based on the sectoral structure of production that occurred when a manufacturing sector was created to absorb underemployed peasant </a:t>
            </a:r>
            <a:r>
              <a:rPr lang="en-US" sz="1800" b="0" i="0" u="none" strike="noStrike" baseline="0" dirty="0" err="1">
                <a:solidFill>
                  <a:srgbClr val="000000"/>
                </a:solidFill>
                <a:latin typeface="Calibri" panose="020F0502020204030204" pitchFamily="34" charset="0"/>
              </a:rPr>
              <a:t>labour</a:t>
            </a:r>
            <a:r>
              <a:rPr lang="en-US" sz="1800" b="0" i="0" u="none" strike="noStrike" baseline="0" dirty="0">
                <a:solidFill>
                  <a:srgbClr val="000000"/>
                </a:solidFill>
                <a:latin typeface="Calibri" panose="020F0502020204030204" pitchFamily="34" charset="0"/>
              </a:rPr>
              <a:t>. </a:t>
            </a:r>
          </a:p>
          <a:p>
            <a:r>
              <a:rPr lang="en-US" sz="1800" b="0" i="0" u="none" strike="noStrike" baseline="0" dirty="0">
                <a:solidFill>
                  <a:srgbClr val="000000"/>
                </a:solidFill>
                <a:latin typeface="Calibri" panose="020F0502020204030204" pitchFamily="34" charset="0"/>
              </a:rPr>
              <a:t>This process was eventually enshrined in Arthur Lewis’ “classical” model of unlimited supplies of </a:t>
            </a:r>
            <a:r>
              <a:rPr lang="en-US" sz="1800" b="0" i="0" u="none" strike="noStrike" baseline="0" dirty="0" err="1">
                <a:solidFill>
                  <a:srgbClr val="000000"/>
                </a:solidFill>
                <a:latin typeface="Calibri" panose="020F0502020204030204" pitchFamily="34" charset="0"/>
              </a:rPr>
              <a:t>labour</a:t>
            </a:r>
            <a:r>
              <a:rPr lang="en-US" sz="1800" b="0" i="0" u="none" strike="noStrike" baseline="0" dirty="0">
                <a:solidFill>
                  <a:srgbClr val="000000"/>
                </a:solidFill>
                <a:latin typeface="Calibri" panose="020F0502020204030204" pitchFamily="34" charset="0"/>
              </a:rPr>
              <a:t>.</a:t>
            </a:r>
            <a:endParaRPr lang="en-US" dirty="0"/>
          </a:p>
        </p:txBody>
      </p:sp>
    </p:spTree>
    <p:extLst>
      <p:ext uri="{BB962C8B-B14F-4D97-AF65-F5344CB8AC3E}">
        <p14:creationId xmlns:p14="http://schemas.microsoft.com/office/powerpoint/2010/main" val="2434297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36E00-08A2-1C31-F2A1-E38CF0797FD2}"/>
              </a:ext>
            </a:extLst>
          </p:cNvPr>
          <p:cNvSpPr>
            <a:spLocks noGrp="1"/>
          </p:cNvSpPr>
          <p:nvPr>
            <p:ph type="title"/>
          </p:nvPr>
        </p:nvSpPr>
        <p:spPr>
          <a:xfrm>
            <a:off x="838200" y="365126"/>
            <a:ext cx="10515600" cy="763960"/>
          </a:xfrm>
        </p:spPr>
        <p:txBody>
          <a:bodyPr>
            <a:normAutofit/>
          </a:bodyPr>
          <a:lstStyle/>
          <a:p>
            <a:r>
              <a:rPr lang="en-US" sz="3600" dirty="0"/>
              <a:t>Structural Adjustment?</a:t>
            </a:r>
          </a:p>
        </p:txBody>
      </p:sp>
      <p:sp>
        <p:nvSpPr>
          <p:cNvPr id="3" name="Content Placeholder 2">
            <a:extLst>
              <a:ext uri="{FF2B5EF4-FFF2-40B4-BE49-F238E27FC236}">
                <a16:creationId xmlns:a16="http://schemas.microsoft.com/office/drawing/2014/main" id="{6AFB5810-8472-AEAD-924F-2A0266811848}"/>
              </a:ext>
            </a:extLst>
          </p:cNvPr>
          <p:cNvSpPr>
            <a:spLocks noGrp="1"/>
          </p:cNvSpPr>
          <p:nvPr>
            <p:ph idx="1"/>
          </p:nvPr>
        </p:nvSpPr>
        <p:spPr>
          <a:xfrm>
            <a:off x="838200" y="1415331"/>
            <a:ext cx="10515600" cy="5271715"/>
          </a:xfrm>
        </p:spPr>
        <p:txBody>
          <a:bodyPr>
            <a:normAutofit/>
          </a:bodyPr>
          <a:lstStyle/>
          <a:p>
            <a:r>
              <a:rPr lang="en-US" sz="1800" b="0" i="0" u="none" strike="noStrike" baseline="0" dirty="0">
                <a:solidFill>
                  <a:srgbClr val="000000"/>
                </a:solidFill>
                <a:latin typeface="Calibri" panose="020F0502020204030204" pitchFamily="34" charset="0"/>
              </a:rPr>
              <a:t>For the majority of the development pioneers a balanced production structure could be supported by government expenditure via the multiplier increasing productivity, focusing on the importance of changes in the sectoral composition of output to include manufacturing where the potential for innovation was greatest. </a:t>
            </a:r>
          </a:p>
          <a:p>
            <a:r>
              <a:rPr lang="en-US" sz="1800" b="0" i="0" u="none" strike="noStrike" baseline="0" dirty="0">
                <a:solidFill>
                  <a:srgbClr val="000000"/>
                </a:solidFill>
                <a:latin typeface="Calibri" panose="020F0502020204030204" pitchFamily="34" charset="0"/>
              </a:rPr>
              <a:t>The difficulty in achieving these changes in the structure of production was highlighted by the historical evolution of the terms of trade which led to discussion of the global structure of production in Myrdal’s emphasis of cumulative causation and the </a:t>
            </a:r>
            <a:r>
              <a:rPr lang="en-US" sz="1800" b="0" i="0" u="none" strike="noStrike" baseline="0" dirty="0" err="1">
                <a:solidFill>
                  <a:srgbClr val="000000"/>
                </a:solidFill>
                <a:latin typeface="Calibri" panose="020F0502020204030204" pitchFamily="34" charset="0"/>
              </a:rPr>
              <a:t>Prebisch</a:t>
            </a:r>
            <a:r>
              <a:rPr lang="en-US" sz="1800" b="0" i="0" u="none" strike="noStrike" baseline="0" dirty="0">
                <a:solidFill>
                  <a:srgbClr val="000000"/>
                </a:solidFill>
                <a:latin typeface="Calibri" panose="020F0502020204030204" pitchFamily="34" charset="0"/>
              </a:rPr>
              <a:t>-Furtado theories of relations between the </a:t>
            </a:r>
            <a:r>
              <a:rPr lang="en-US" sz="1800" b="0" i="0" u="none" strike="noStrike" baseline="0" dirty="0" err="1">
                <a:solidFill>
                  <a:srgbClr val="000000"/>
                </a:solidFill>
                <a:latin typeface="Calibri" panose="020F0502020204030204" pitchFamily="34" charset="0"/>
              </a:rPr>
              <a:t>centre</a:t>
            </a:r>
            <a:r>
              <a:rPr lang="en-US" sz="1800" b="0" i="0" u="none" strike="noStrike" baseline="0" dirty="0">
                <a:solidFill>
                  <a:srgbClr val="000000"/>
                </a:solidFill>
                <a:latin typeface="Calibri" panose="020F0502020204030204" pitchFamily="34" charset="0"/>
              </a:rPr>
              <a:t> and periphery. This approach linked the changes in the domestic and international structures of production in the discussion of the international division of </a:t>
            </a:r>
            <a:r>
              <a:rPr lang="en-US" sz="1800" b="0" i="0" u="none" strike="noStrike" baseline="0" dirty="0" err="1">
                <a:solidFill>
                  <a:srgbClr val="000000"/>
                </a:solidFill>
                <a:latin typeface="Calibri" panose="020F0502020204030204" pitchFamily="34" charset="0"/>
              </a:rPr>
              <a:t>labour</a:t>
            </a:r>
            <a:r>
              <a:rPr lang="en-US" sz="1800" b="0" i="0" u="none" strike="noStrike" baseline="0" dirty="0">
                <a:solidFill>
                  <a:srgbClr val="000000"/>
                </a:solidFill>
                <a:latin typeface="Calibri" panose="020F0502020204030204" pitchFamily="34" charset="0"/>
              </a:rPr>
              <a:t>. Structural adjustments had to be global. </a:t>
            </a:r>
          </a:p>
          <a:p>
            <a:r>
              <a:rPr lang="en-US" sz="1800" b="0" i="0" u="none" strike="noStrike" baseline="0" dirty="0">
                <a:solidFill>
                  <a:srgbClr val="000000"/>
                </a:solidFill>
                <a:latin typeface="Calibri" panose="020F0502020204030204" pitchFamily="34" charset="0"/>
              </a:rPr>
              <a:t>The application of these issues was generalized in Marcelo </a:t>
            </a:r>
            <a:r>
              <a:rPr lang="en-US" sz="1800" b="0" i="0" u="none" strike="noStrike" baseline="0" dirty="0" err="1">
                <a:solidFill>
                  <a:srgbClr val="000000"/>
                </a:solidFill>
                <a:latin typeface="Calibri" panose="020F0502020204030204" pitchFamily="34" charset="0"/>
              </a:rPr>
              <a:t>Diamand’s</a:t>
            </a:r>
            <a:r>
              <a:rPr lang="en-US" sz="1800" b="0" i="0" u="none" strike="noStrike" baseline="0" dirty="0">
                <a:solidFill>
                  <a:srgbClr val="000000"/>
                </a:solidFill>
                <a:latin typeface="Calibri" panose="020F0502020204030204" pitchFamily="34" charset="0"/>
              </a:rPr>
              <a:t> theory of Unbalanced Productive Structure. </a:t>
            </a:r>
            <a:r>
              <a:rPr lang="en-US" sz="1800" b="0" i="0" u="none" strike="noStrike" baseline="0" dirty="0" err="1">
                <a:solidFill>
                  <a:srgbClr val="000000"/>
                </a:solidFill>
                <a:latin typeface="Calibri" panose="020F0502020204030204" pitchFamily="34" charset="0"/>
              </a:rPr>
              <a:t>Diamand’s</a:t>
            </a:r>
            <a:r>
              <a:rPr lang="en-US" sz="1800" b="0" i="0" u="none" strike="noStrike" baseline="0" dirty="0">
                <a:solidFill>
                  <a:srgbClr val="000000"/>
                </a:solidFill>
                <a:latin typeface="Calibri" panose="020F0502020204030204" pitchFamily="34" charset="0"/>
              </a:rPr>
              <a:t> message is not so much the imbalances in integrated processes of production which produce bottlenecks as it is the difficulty of market mechanisms to effectuate adjustment when faced with bottlenecks or other supply constraints. Both Lerner and </a:t>
            </a:r>
            <a:r>
              <a:rPr lang="en-US" sz="1800" b="0" i="0" u="none" strike="noStrike" baseline="0" dirty="0" err="1">
                <a:solidFill>
                  <a:srgbClr val="000000"/>
                </a:solidFill>
                <a:latin typeface="Calibri" panose="020F0502020204030204" pitchFamily="34" charset="0"/>
              </a:rPr>
              <a:t>Prebisch</a:t>
            </a:r>
            <a:r>
              <a:rPr lang="en-US" sz="1800" b="0" i="0" u="none" strike="noStrike" baseline="0" dirty="0">
                <a:solidFill>
                  <a:srgbClr val="000000"/>
                </a:solidFill>
                <a:latin typeface="Calibri" panose="020F0502020204030204" pitchFamily="34" charset="0"/>
              </a:rPr>
              <a:t> had already noted the importance of appropriate supply elasticities in the market process in adjustment to sectoral imbalances. </a:t>
            </a:r>
          </a:p>
          <a:p>
            <a:r>
              <a:rPr lang="en-US" sz="1800" b="0" i="0" u="none" strike="noStrike" baseline="0" dirty="0" err="1">
                <a:solidFill>
                  <a:srgbClr val="000000"/>
                </a:solidFill>
                <a:latin typeface="Calibri" panose="020F0502020204030204" pitchFamily="34" charset="0"/>
              </a:rPr>
              <a:t>Diamand</a:t>
            </a:r>
            <a:r>
              <a:rPr lang="en-US" sz="1800" b="0" i="0" u="none" strike="noStrike" baseline="0" dirty="0">
                <a:solidFill>
                  <a:srgbClr val="000000"/>
                </a:solidFill>
                <a:latin typeface="Calibri" panose="020F0502020204030204" pitchFamily="34" charset="0"/>
              </a:rPr>
              <a:t> applied this approach to the 1970s oil crisis where much as today there was little supply response to a substantial increase in prices so adjustment was to quantity of available resources; </a:t>
            </a:r>
          </a:p>
          <a:p>
            <a:r>
              <a:rPr lang="en-US" sz="1800" b="0" i="0" u="none" strike="noStrike" baseline="0" dirty="0">
                <a:solidFill>
                  <a:srgbClr val="000000"/>
                </a:solidFill>
                <a:latin typeface="Calibri" panose="020F0502020204030204" pitchFamily="34" charset="0"/>
              </a:rPr>
              <a:t>the corollary was a redistribution of income from the general population to the owner of the inelastic resource. If you need a visible confirmation, profits at Aramco, or any other energy company.</a:t>
            </a:r>
            <a:endParaRPr lang="en-US" dirty="0"/>
          </a:p>
        </p:txBody>
      </p:sp>
    </p:spTree>
    <p:extLst>
      <p:ext uri="{BB962C8B-B14F-4D97-AF65-F5344CB8AC3E}">
        <p14:creationId xmlns:p14="http://schemas.microsoft.com/office/powerpoint/2010/main" val="4178108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BEBEC-92E0-2E80-45E0-9B1E63322F34}"/>
              </a:ext>
            </a:extLst>
          </p:cNvPr>
          <p:cNvSpPr>
            <a:spLocks noGrp="1"/>
          </p:cNvSpPr>
          <p:nvPr>
            <p:ph type="title"/>
          </p:nvPr>
        </p:nvSpPr>
        <p:spPr>
          <a:xfrm>
            <a:off x="838200" y="365125"/>
            <a:ext cx="10515600" cy="779863"/>
          </a:xfrm>
        </p:spPr>
        <p:txBody>
          <a:bodyPr/>
          <a:lstStyle/>
          <a:p>
            <a:r>
              <a:rPr lang="en-US" dirty="0"/>
              <a:t>Burden sharing</a:t>
            </a:r>
          </a:p>
        </p:txBody>
      </p:sp>
      <p:sp>
        <p:nvSpPr>
          <p:cNvPr id="3" name="Content Placeholder 2">
            <a:extLst>
              <a:ext uri="{FF2B5EF4-FFF2-40B4-BE49-F238E27FC236}">
                <a16:creationId xmlns:a16="http://schemas.microsoft.com/office/drawing/2014/main" id="{0643C7DF-4F0B-C803-F422-371F8F58B22E}"/>
              </a:ext>
            </a:extLst>
          </p:cNvPr>
          <p:cNvSpPr>
            <a:spLocks noGrp="1"/>
          </p:cNvSpPr>
          <p:nvPr>
            <p:ph idx="1"/>
          </p:nvPr>
        </p:nvSpPr>
        <p:spPr>
          <a:xfrm>
            <a:off x="838200" y="1502797"/>
            <a:ext cx="10515600" cy="4674166"/>
          </a:xfrm>
        </p:spPr>
        <p:txBody>
          <a:bodyPr>
            <a:normAutofit fontScale="92500" lnSpcReduction="20000"/>
          </a:bodyPr>
          <a:lstStyle/>
          <a:p>
            <a:r>
              <a:rPr lang="en-US" sz="2400" b="0" i="0" u="none" strike="noStrike" baseline="0" dirty="0">
                <a:solidFill>
                  <a:srgbClr val="000000"/>
                </a:solidFill>
                <a:latin typeface="Calibri" panose="020F0502020204030204" pitchFamily="34" charset="0"/>
              </a:rPr>
              <a:t>But, in the present context the common methods of dealing with the differential costs generated by the rising debt service is not available: debt forgiveness. </a:t>
            </a:r>
          </a:p>
          <a:p>
            <a:r>
              <a:rPr lang="en-US" sz="2400" b="0" i="0" u="none" strike="noStrike" baseline="0" dirty="0">
                <a:solidFill>
                  <a:srgbClr val="000000"/>
                </a:solidFill>
                <a:latin typeface="Calibri" panose="020F0502020204030204" pitchFamily="34" charset="0"/>
              </a:rPr>
              <a:t>No HIPIC process will solve the problems created by the pandemic-environmental-political catastrophes. The debts we are now dealing take the form of what we have borrowed from nature, in the form of environmental degradation, and which now have to be repaid. </a:t>
            </a:r>
            <a:endParaRPr lang="en-US" sz="2400" dirty="0">
              <a:solidFill>
                <a:srgbClr val="000000"/>
              </a:solidFill>
              <a:latin typeface="Calibri" panose="020F0502020204030204" pitchFamily="34" charset="0"/>
            </a:endParaRPr>
          </a:p>
          <a:p>
            <a:r>
              <a:rPr lang="en-US" sz="2400" b="0" i="0" u="none" strike="noStrike" baseline="0" dirty="0">
                <a:solidFill>
                  <a:srgbClr val="000000"/>
                </a:solidFill>
                <a:latin typeface="Calibri" panose="020F0502020204030204" pitchFamily="34" charset="0"/>
              </a:rPr>
              <a:t>They are similar to unrequited or odious debt. Nature is not a creditor that can write off these debts, they have to be met. And they cannot be repaid in the normal sense, there is no transfer mechanism that allows this to take place as even the best COP proposals simple serve to stop the borrowing, to stabilize the borrowing from nature at some hypothetical level of temperature increase. </a:t>
            </a:r>
          </a:p>
          <a:p>
            <a:r>
              <a:rPr lang="en-US" sz="2400" b="0" i="0" u="none" strike="noStrike" baseline="0" dirty="0">
                <a:solidFill>
                  <a:srgbClr val="000000"/>
                </a:solidFill>
                <a:latin typeface="Calibri" panose="020F0502020204030204" pitchFamily="34" charset="0"/>
              </a:rPr>
              <a:t>And as </a:t>
            </a:r>
            <a:r>
              <a:rPr lang="en-US" sz="2400" b="0" i="0" u="none" strike="noStrike" baseline="0" dirty="0" err="1">
                <a:solidFill>
                  <a:srgbClr val="000000"/>
                </a:solidFill>
                <a:latin typeface="Calibri" panose="020F0502020204030204" pitchFamily="34" charset="0"/>
              </a:rPr>
              <a:t>Diamand</a:t>
            </a:r>
            <a:r>
              <a:rPr lang="en-US" sz="2400" b="0" i="0" u="none" strike="noStrike" baseline="0" dirty="0">
                <a:solidFill>
                  <a:srgbClr val="000000"/>
                </a:solidFill>
                <a:latin typeface="Calibri" panose="020F0502020204030204" pitchFamily="34" charset="0"/>
              </a:rPr>
              <a:t> and Lerner have emphasized there is no market mechanism to bring about the required measures. </a:t>
            </a:r>
          </a:p>
          <a:p>
            <a:r>
              <a:rPr lang="en-US" sz="2400" dirty="0">
                <a:solidFill>
                  <a:srgbClr val="000000"/>
                </a:solidFill>
                <a:latin typeface="Calibri" panose="020F0502020204030204" pitchFamily="34" charset="0"/>
              </a:rPr>
              <a:t>The best we can do is an equitable distribution of the costs and the current financial arrangements place an inequitable burden on developing countries because they do not have the required fiscal space, technical capacity and are required to resort to bilateral external financing.</a:t>
            </a:r>
            <a:endParaRPr lang="en-US" sz="240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256221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1F7CA-95D0-1815-A969-7B46E3E1204B}"/>
              </a:ext>
            </a:extLst>
          </p:cNvPr>
          <p:cNvSpPr>
            <a:spLocks noGrp="1"/>
          </p:cNvSpPr>
          <p:nvPr>
            <p:ph type="title"/>
          </p:nvPr>
        </p:nvSpPr>
        <p:spPr>
          <a:xfrm>
            <a:off x="838200" y="365125"/>
            <a:ext cx="10515600" cy="795765"/>
          </a:xfrm>
        </p:spPr>
        <p:txBody>
          <a:bodyPr/>
          <a:lstStyle/>
          <a:p>
            <a:r>
              <a:rPr lang="en-US" dirty="0"/>
              <a:t>Try an Old Idea</a:t>
            </a:r>
          </a:p>
        </p:txBody>
      </p:sp>
      <p:sp>
        <p:nvSpPr>
          <p:cNvPr id="3" name="Content Placeholder 2">
            <a:extLst>
              <a:ext uri="{FF2B5EF4-FFF2-40B4-BE49-F238E27FC236}">
                <a16:creationId xmlns:a16="http://schemas.microsoft.com/office/drawing/2014/main" id="{3E8FFAB4-B0F1-817C-4A3A-040AD1044A17}"/>
              </a:ext>
            </a:extLst>
          </p:cNvPr>
          <p:cNvSpPr>
            <a:spLocks noGrp="1"/>
          </p:cNvSpPr>
          <p:nvPr>
            <p:ph idx="1"/>
          </p:nvPr>
        </p:nvSpPr>
        <p:spPr>
          <a:xfrm>
            <a:off x="838199" y="1272209"/>
            <a:ext cx="10643483" cy="5319422"/>
          </a:xfrm>
        </p:spPr>
        <p:txBody>
          <a:bodyPr>
            <a:normAutofit lnSpcReduction="10000"/>
          </a:bodyPr>
          <a:lstStyle/>
          <a:p>
            <a:r>
              <a:rPr lang="en-US" sz="2400" b="0" i="0" u="none" strike="noStrike" baseline="0" dirty="0">
                <a:solidFill>
                  <a:srgbClr val="000000"/>
                </a:solidFill>
                <a:latin typeface="Calibri" panose="020F0502020204030204" pitchFamily="34" charset="0"/>
              </a:rPr>
              <a:t>Since the problem is not so much the costs of meeting the challenges of global climate change – they have to be met and they are real, </a:t>
            </a:r>
          </a:p>
          <a:p>
            <a:r>
              <a:rPr lang="en-US" sz="2400" b="0" i="0" u="none" strike="noStrike" baseline="0" dirty="0">
                <a:solidFill>
                  <a:srgbClr val="000000"/>
                </a:solidFill>
                <a:latin typeface="Calibri" panose="020F0502020204030204" pitchFamily="34" charset="0"/>
              </a:rPr>
              <a:t>the basic problem is the global distribution of these costs created by the fact that developed countries can deal with them via creation of internal deficits and debt while this is not available to developing countries. This means the problem has to be dealt with on the level of a global financial institutions. </a:t>
            </a:r>
          </a:p>
          <a:p>
            <a:r>
              <a:rPr lang="en-US" sz="2400" b="0" i="0" u="none" strike="noStrike" baseline="0" dirty="0">
                <a:solidFill>
                  <a:srgbClr val="000000"/>
                </a:solidFill>
                <a:latin typeface="Calibri" panose="020F0502020204030204" pitchFamily="34" charset="0"/>
              </a:rPr>
              <a:t>We could think of this as designing the global financial system on the pattern of a domestic system, so the question is simply one of looking at the equitable distribution of costs between developed and developing countries. </a:t>
            </a:r>
          </a:p>
          <a:p>
            <a:r>
              <a:rPr lang="en-US" sz="2400" dirty="0">
                <a:solidFill>
                  <a:srgbClr val="000000"/>
                </a:solidFill>
                <a:latin typeface="Calibri" panose="020F0502020204030204" pitchFamily="34" charset="0"/>
              </a:rPr>
              <a:t>This would mirror the approach </a:t>
            </a:r>
            <a:r>
              <a:rPr lang="en-US" sz="2400" b="0" i="0" u="none" strike="noStrike" baseline="0" dirty="0">
                <a:solidFill>
                  <a:srgbClr val="000000"/>
                </a:solidFill>
                <a:latin typeface="Calibri" panose="020F0502020204030204" pitchFamily="34" charset="0"/>
              </a:rPr>
              <a:t>Keynes used for a global clearing union based on the extension of what he called the “banking principle” from the national to the international level. </a:t>
            </a:r>
          </a:p>
          <a:p>
            <a:r>
              <a:rPr lang="en-US" sz="2400" b="0" i="0" u="none" strike="noStrike" baseline="0" dirty="0">
                <a:solidFill>
                  <a:srgbClr val="000000"/>
                </a:solidFill>
                <a:latin typeface="Calibri" panose="020F0502020204030204" pitchFamily="34" charset="0"/>
              </a:rPr>
              <a:t>We can think of this as the mirror of Lerner’s affirmation that government debt creating deficits cannot produce a real cost since there is always a necessary equality of debits and credits. In such a system, the debts and credits are always internal to the global clearing system.</a:t>
            </a:r>
            <a:endParaRPr lang="en-US" sz="3600" dirty="0"/>
          </a:p>
        </p:txBody>
      </p:sp>
    </p:spTree>
    <p:extLst>
      <p:ext uri="{BB962C8B-B14F-4D97-AF65-F5344CB8AC3E}">
        <p14:creationId xmlns:p14="http://schemas.microsoft.com/office/powerpoint/2010/main" val="1135289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81F10-62D0-47E1-A372-BCCB45015C19}"/>
              </a:ext>
            </a:extLst>
          </p:cNvPr>
          <p:cNvSpPr>
            <a:spLocks noGrp="1"/>
          </p:cNvSpPr>
          <p:nvPr>
            <p:ph type="title"/>
          </p:nvPr>
        </p:nvSpPr>
        <p:spPr/>
        <p:txBody>
          <a:bodyPr/>
          <a:lstStyle/>
          <a:p>
            <a:r>
              <a:rPr lang="en-US" dirty="0"/>
              <a:t>How would Clearing Operate?</a:t>
            </a:r>
          </a:p>
        </p:txBody>
      </p:sp>
      <p:sp>
        <p:nvSpPr>
          <p:cNvPr id="3" name="Content Placeholder 2">
            <a:extLst>
              <a:ext uri="{FF2B5EF4-FFF2-40B4-BE49-F238E27FC236}">
                <a16:creationId xmlns:a16="http://schemas.microsoft.com/office/drawing/2014/main" id="{2443B4ED-ED9D-F416-197A-EC3D3FF6735D}"/>
              </a:ext>
            </a:extLst>
          </p:cNvPr>
          <p:cNvSpPr>
            <a:spLocks noGrp="1"/>
          </p:cNvSpPr>
          <p:nvPr>
            <p:ph idx="1"/>
          </p:nvPr>
        </p:nvSpPr>
        <p:spPr/>
        <p:txBody>
          <a:bodyPr>
            <a:normAutofit/>
          </a:bodyPr>
          <a:lstStyle/>
          <a:p>
            <a:r>
              <a:rPr lang="en-US" dirty="0"/>
              <a:t>Schumacher made an important amendments to Keynes Clearing plan</a:t>
            </a:r>
          </a:p>
          <a:p>
            <a:r>
              <a:rPr lang="en-US" dirty="0"/>
              <a:t>It preserves national currencies, while eliminating the $</a:t>
            </a:r>
          </a:p>
          <a:p>
            <a:r>
              <a:rPr lang="en-US" dirty="0"/>
              <a:t>It eliminates bilateral debt relations, but retains multilateral balance: It does not require reserves or a capital base</a:t>
            </a:r>
          </a:p>
          <a:p>
            <a:r>
              <a:rPr lang="en-US" dirty="0"/>
              <a:t>Easily implemented with digital currency technology </a:t>
            </a:r>
          </a:p>
          <a:p>
            <a:pPr lvl="1"/>
            <a:r>
              <a:rPr lang="en-US" dirty="0"/>
              <a:t>Built on Layer One distributed ledger technology</a:t>
            </a:r>
          </a:p>
          <a:p>
            <a:r>
              <a:rPr lang="en-US" dirty="0"/>
              <a:t>It opens the possibility for an International Investment Authority which could be dedicated to Environmental Sustainability</a:t>
            </a:r>
          </a:p>
          <a:p>
            <a:pPr lvl="1"/>
            <a:endParaRPr lang="en-US" dirty="0"/>
          </a:p>
        </p:txBody>
      </p:sp>
    </p:spTree>
    <p:extLst>
      <p:ext uri="{BB962C8B-B14F-4D97-AF65-F5344CB8AC3E}">
        <p14:creationId xmlns:p14="http://schemas.microsoft.com/office/powerpoint/2010/main" val="3288393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7CBA0-0338-3716-C447-60F63B0AF5F3}"/>
              </a:ext>
            </a:extLst>
          </p:cNvPr>
          <p:cNvSpPr>
            <a:spLocks noGrp="1"/>
          </p:cNvSpPr>
          <p:nvPr>
            <p:ph type="title"/>
          </p:nvPr>
        </p:nvSpPr>
        <p:spPr>
          <a:xfrm>
            <a:off x="838200" y="262394"/>
            <a:ext cx="10515600" cy="667910"/>
          </a:xfrm>
        </p:spPr>
        <p:txBody>
          <a:bodyPr>
            <a:normAutofit/>
          </a:bodyPr>
          <a:lstStyle/>
          <a:p>
            <a:r>
              <a:rPr lang="en-US" sz="3600" dirty="0"/>
              <a:t>Schumacher Amendment: Multilateral Pool Clearing</a:t>
            </a:r>
          </a:p>
        </p:txBody>
      </p:sp>
      <p:sp>
        <p:nvSpPr>
          <p:cNvPr id="3" name="Content Placeholder 2">
            <a:extLst>
              <a:ext uri="{FF2B5EF4-FFF2-40B4-BE49-F238E27FC236}">
                <a16:creationId xmlns:a16="http://schemas.microsoft.com/office/drawing/2014/main" id="{FEF59303-3BBA-D62E-2F86-8D810C2E81F3}"/>
              </a:ext>
            </a:extLst>
          </p:cNvPr>
          <p:cNvSpPr>
            <a:spLocks noGrp="1"/>
          </p:cNvSpPr>
          <p:nvPr>
            <p:ph idx="1"/>
          </p:nvPr>
        </p:nvSpPr>
        <p:spPr>
          <a:xfrm>
            <a:off x="838200" y="1001864"/>
            <a:ext cx="10515600" cy="5677231"/>
          </a:xfrm>
        </p:spPr>
        <p:txBody>
          <a:bodyPr>
            <a:normAutofit fontScale="92500" lnSpcReduction="10000"/>
          </a:bodyPr>
          <a:lstStyle/>
          <a:p>
            <a:r>
              <a:rPr lang="en-US" sz="1800" b="0" i="0" u="none" strike="noStrike" baseline="0" dirty="0">
                <a:solidFill>
                  <a:srgbClr val="000000"/>
                </a:solidFill>
                <a:latin typeface="Calibri" panose="020F0502020204030204" pitchFamily="34" charset="0"/>
              </a:rPr>
              <a:t>Schumacher proposes a system of “Pool Clearing” in which importers settle claims in national currency by transfer to their own National Clearing Fund who informs the National Clearing Fund of the exporter who makes payment in domestic currency of the exporter. </a:t>
            </a:r>
          </a:p>
          <a:p>
            <a:r>
              <a:rPr lang="en-US" sz="1800" b="0" i="0" u="none" strike="noStrike" baseline="0" dirty="0">
                <a:solidFill>
                  <a:srgbClr val="000000"/>
                </a:solidFill>
                <a:latin typeface="Calibri" panose="020F0502020204030204" pitchFamily="34" charset="0"/>
              </a:rPr>
              <a:t>The surplus receipts of the Pool of deficit countries will invest  in domestic Treasury bills which will be held by an “International Clearing Office”  as Trustee </a:t>
            </a:r>
          </a:p>
          <a:p>
            <a:r>
              <a:rPr lang="en-US" sz="1800" b="0" i="0" u="none" strike="noStrike" baseline="0" dirty="0">
                <a:solidFill>
                  <a:srgbClr val="000000"/>
                </a:solidFill>
                <a:latin typeface="Calibri" panose="020F0502020204030204" pitchFamily="34" charset="0"/>
              </a:rPr>
              <a:t>the Pools of surplus countries are deemed to own a share in the Pool of differentiated assets equal to the size of their respective surpluses.</a:t>
            </a:r>
          </a:p>
          <a:p>
            <a:r>
              <a:rPr lang="en-US" sz="1800" b="0" i="0" u="none" strike="noStrike" baseline="0" dirty="0">
                <a:solidFill>
                  <a:srgbClr val="000000"/>
                </a:solidFill>
                <a:latin typeface="Calibri" panose="020F0502020204030204" pitchFamily="34" charset="0"/>
              </a:rPr>
              <a:t>“In this way, one might say, every national currency is made into a world currency, whereby the creation of a new world currency becomes unnecessary. </a:t>
            </a:r>
          </a:p>
          <a:p>
            <a:r>
              <a:rPr lang="en-US" sz="1800" b="0" i="0" u="none" strike="noStrike" baseline="0" dirty="0">
                <a:solidFill>
                  <a:srgbClr val="000000"/>
                </a:solidFill>
                <a:latin typeface="Calibri" panose="020F0502020204030204" pitchFamily="34" charset="0"/>
              </a:rPr>
              <a:t>Nor does the International Clearing Office—in this  connection—require any special powers; it is not an agency for control, but a purely administrative body, the central accounting office for the different National Clearing Funds. …</a:t>
            </a:r>
          </a:p>
          <a:p>
            <a:r>
              <a:rPr lang="en-US" sz="1800" b="0" i="0" u="none" strike="noStrike" baseline="0" dirty="0">
                <a:solidFill>
                  <a:srgbClr val="000000"/>
                </a:solidFill>
                <a:latin typeface="Calibri" panose="020F0502020204030204" pitchFamily="34" charset="0"/>
              </a:rPr>
              <a:t>The Clearing Pools of surplus countries become indebted to their internal money markets and acquire an equivalent share in the Pool; both their debt and their share in the Pool being equal to their trade surplus. </a:t>
            </a:r>
          </a:p>
          <a:p>
            <a:r>
              <a:rPr lang="en-US" sz="1800" b="0" i="0" u="none" strike="noStrike" baseline="0" dirty="0">
                <a:solidFill>
                  <a:srgbClr val="000000"/>
                </a:solidFill>
                <a:latin typeface="Calibri" panose="020F0502020204030204" pitchFamily="34" charset="0"/>
              </a:rPr>
              <a:t>The Clearing Funds of the deficit countries  </a:t>
            </a:r>
            <a:r>
              <a:rPr lang="en-US" sz="1800" b="0" i="0" u="none" strike="noStrike" baseline="0" dirty="0">
                <a:latin typeface="Calibri" panose="020F0502020204030204" pitchFamily="34" charset="0"/>
              </a:rPr>
              <a:t>are left with cash balances (equal to their trade deficits) invested in domestic assets held by the International Pool. </a:t>
            </a:r>
          </a:p>
          <a:p>
            <a:r>
              <a:rPr lang="en-US" sz="1800" b="0" i="0" u="none" strike="noStrike" baseline="0" dirty="0">
                <a:latin typeface="Calibri" panose="020F0502020204030204" pitchFamily="34" charset="0"/>
              </a:rPr>
              <a:t>The main force is the fact that the holding of surpluses becomes unprofitable and risky. The surplus, instead of being convertible into gold or interest-earning investments, is tied up in the Pool: it is a share in the Pool. </a:t>
            </a:r>
          </a:p>
          <a:p>
            <a:r>
              <a:rPr lang="en-US" sz="1800" b="0" i="0" u="none" strike="noStrike" baseline="0" dirty="0">
                <a:latin typeface="Calibri" panose="020F0502020204030204" pitchFamily="34" charset="0"/>
              </a:rPr>
              <a:t>And the Pool’s assets are always the weakest currencies of the world: the currencies of the countries that have been unable to earn as much as they have spent.” </a:t>
            </a:r>
          </a:p>
          <a:p>
            <a:r>
              <a:rPr lang="en-US" sz="1800" dirty="0">
                <a:latin typeface="Calibri" panose="020F0502020204030204" pitchFamily="34" charset="0"/>
              </a:rPr>
              <a:t>In the present context the Clearing Office could become the financial agent of an International Investment Board or for a </a:t>
            </a:r>
            <a:r>
              <a:rPr lang="en-US" sz="1800" dirty="0" err="1">
                <a:latin typeface="Calibri" panose="020F0502020204030204" pitchFamily="34" charset="0"/>
              </a:rPr>
              <a:t>Commod</a:t>
            </a:r>
            <a:r>
              <a:rPr lang="en-US" sz="1800" dirty="0">
                <a:latin typeface="Calibri" panose="020F0502020204030204" pitchFamily="34" charset="0"/>
              </a:rPr>
              <a:t> management system</a:t>
            </a:r>
            <a:endParaRPr lang="en-US" dirty="0"/>
          </a:p>
        </p:txBody>
      </p:sp>
    </p:spTree>
    <p:extLst>
      <p:ext uri="{BB962C8B-B14F-4D97-AF65-F5344CB8AC3E}">
        <p14:creationId xmlns:p14="http://schemas.microsoft.com/office/powerpoint/2010/main" val="744868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84FED-971A-8FC8-09B7-4C09E600BFCD}"/>
              </a:ext>
            </a:extLst>
          </p:cNvPr>
          <p:cNvSpPr>
            <a:spLocks noGrp="1"/>
          </p:cNvSpPr>
          <p:nvPr>
            <p:ph type="title"/>
          </p:nvPr>
        </p:nvSpPr>
        <p:spPr>
          <a:xfrm>
            <a:off x="452562" y="214052"/>
            <a:ext cx="10901238" cy="740106"/>
          </a:xfrm>
        </p:spPr>
        <p:txBody>
          <a:bodyPr>
            <a:noAutofit/>
          </a:bodyPr>
          <a:lstStyle/>
          <a:p>
            <a:r>
              <a:rPr lang="en-US" sz="3600" dirty="0"/>
              <a:t>Cognitive Dissonance and Post War Financial Architecture</a:t>
            </a:r>
          </a:p>
        </p:txBody>
      </p:sp>
      <p:sp>
        <p:nvSpPr>
          <p:cNvPr id="3" name="Content Placeholder 2">
            <a:extLst>
              <a:ext uri="{FF2B5EF4-FFF2-40B4-BE49-F238E27FC236}">
                <a16:creationId xmlns:a16="http://schemas.microsoft.com/office/drawing/2014/main" id="{49139FA6-FFB5-3565-2EE8-5114D4AFDA6A}"/>
              </a:ext>
            </a:extLst>
          </p:cNvPr>
          <p:cNvSpPr>
            <a:spLocks noGrp="1"/>
          </p:cNvSpPr>
          <p:nvPr>
            <p:ph idx="1"/>
          </p:nvPr>
        </p:nvSpPr>
        <p:spPr>
          <a:xfrm>
            <a:off x="628153" y="1049572"/>
            <a:ext cx="10901238" cy="5653378"/>
          </a:xfrm>
        </p:spPr>
        <p:txBody>
          <a:bodyPr>
            <a:normAutofit/>
          </a:bodyPr>
          <a:lstStyle/>
          <a:p>
            <a:r>
              <a:rPr lang="en-US" dirty="0"/>
              <a:t>Bretton Woods objective: Eliminate Beggar my </a:t>
            </a:r>
            <a:r>
              <a:rPr lang="en-US" dirty="0" err="1"/>
              <a:t>Neighbour</a:t>
            </a:r>
            <a:r>
              <a:rPr lang="en-US" dirty="0"/>
              <a:t> policies</a:t>
            </a:r>
          </a:p>
          <a:p>
            <a:pPr lvl="1"/>
            <a:r>
              <a:rPr lang="en-US" dirty="0"/>
              <a:t>Stability of Exchange rates</a:t>
            </a:r>
          </a:p>
          <a:p>
            <a:pPr lvl="1"/>
            <a:r>
              <a:rPr lang="en-US" dirty="0"/>
              <a:t>Stable rates of exchange in terms of $/Gold</a:t>
            </a:r>
          </a:p>
          <a:p>
            <a:r>
              <a:rPr lang="en-US" dirty="0"/>
              <a:t>Think of a country as a bank: issuing national currency </a:t>
            </a:r>
          </a:p>
          <a:p>
            <a:r>
              <a:rPr lang="en-US" dirty="0"/>
              <a:t>It has to guarantee the external value relative to $/Gold</a:t>
            </a:r>
          </a:p>
          <a:p>
            <a:r>
              <a:rPr lang="en-US" dirty="0"/>
              <a:t>A private bank holds central bank reserves, the country holds $/Gold reserves</a:t>
            </a:r>
          </a:p>
          <a:p>
            <a:pPr lvl="1"/>
            <a:r>
              <a:rPr lang="en-US" dirty="0"/>
              <a:t>The central bank can create domestic currency reserves </a:t>
            </a:r>
          </a:p>
          <a:p>
            <a:pPr lvl="1"/>
            <a:r>
              <a:rPr lang="en-US" dirty="0"/>
              <a:t>But $/Gold reserves have to be earned through and external account surplus</a:t>
            </a:r>
          </a:p>
          <a:p>
            <a:pPr lvl="2"/>
            <a:r>
              <a:rPr lang="en-US" dirty="0"/>
              <a:t>Or: Sales of domestic assets or foreign Borrowing or an IMF Program</a:t>
            </a:r>
          </a:p>
          <a:p>
            <a:r>
              <a:rPr lang="en-US" dirty="0"/>
              <a:t>Stable Exchange Rate = Stable Foreign Reserve Balance= Balanced Multilateral Current Account</a:t>
            </a:r>
          </a:p>
        </p:txBody>
      </p:sp>
    </p:spTree>
    <p:extLst>
      <p:ext uri="{BB962C8B-B14F-4D97-AF65-F5344CB8AC3E}">
        <p14:creationId xmlns:p14="http://schemas.microsoft.com/office/powerpoint/2010/main" val="5440034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63AA8-D089-4024-890D-4854D966A42E}"/>
              </a:ext>
            </a:extLst>
          </p:cNvPr>
          <p:cNvSpPr>
            <a:spLocks noGrp="1"/>
          </p:cNvSpPr>
          <p:nvPr>
            <p:ph type="title"/>
          </p:nvPr>
        </p:nvSpPr>
        <p:spPr>
          <a:xfrm>
            <a:off x="838200" y="277661"/>
            <a:ext cx="10515600" cy="501567"/>
          </a:xfrm>
        </p:spPr>
        <p:txBody>
          <a:bodyPr>
            <a:normAutofit fontScale="90000"/>
          </a:bodyPr>
          <a:lstStyle/>
          <a:p>
            <a:r>
              <a:rPr lang="en-US" sz="3200" dirty="0"/>
              <a:t>We now have the technology for global netting</a:t>
            </a:r>
          </a:p>
        </p:txBody>
      </p:sp>
      <p:sp>
        <p:nvSpPr>
          <p:cNvPr id="3" name="Content Placeholder 2">
            <a:extLst>
              <a:ext uri="{FF2B5EF4-FFF2-40B4-BE49-F238E27FC236}">
                <a16:creationId xmlns:a16="http://schemas.microsoft.com/office/drawing/2014/main" id="{3D9C9718-5098-4CD6-9C95-95A608C0DA9C}"/>
              </a:ext>
            </a:extLst>
          </p:cNvPr>
          <p:cNvSpPr>
            <a:spLocks noGrp="1"/>
          </p:cNvSpPr>
          <p:nvPr>
            <p:ph idx="1"/>
          </p:nvPr>
        </p:nvSpPr>
        <p:spPr>
          <a:xfrm>
            <a:off x="384976" y="898498"/>
            <a:ext cx="10515600" cy="5454594"/>
          </a:xfrm>
        </p:spPr>
        <p:txBody>
          <a:bodyPr>
            <a:normAutofit/>
          </a:bodyPr>
          <a:lstStyle/>
          <a:p>
            <a:r>
              <a:rPr lang="en-US" dirty="0"/>
              <a:t>Digital currency</a:t>
            </a:r>
          </a:p>
          <a:p>
            <a:pPr lvl="1"/>
            <a:r>
              <a:rPr lang="en-US" dirty="0"/>
              <a:t>Will it be public or private?</a:t>
            </a:r>
          </a:p>
          <a:p>
            <a:r>
              <a:rPr lang="en-US" dirty="0"/>
              <a:t>Public: Central Bank Digital Currency </a:t>
            </a:r>
          </a:p>
          <a:p>
            <a:pPr lvl="1"/>
            <a:r>
              <a:rPr lang="en-US" dirty="0"/>
              <a:t>Private Retail accounts held at central banks </a:t>
            </a:r>
          </a:p>
          <a:p>
            <a:pPr lvl="2"/>
            <a:r>
              <a:rPr lang="en-US" dirty="0"/>
              <a:t>– domestic automatic netting</a:t>
            </a:r>
          </a:p>
          <a:p>
            <a:pPr lvl="1"/>
            <a:r>
              <a:rPr lang="en-US" dirty="0"/>
              <a:t>Central banks’ accounts held with a Global Clearing Union</a:t>
            </a:r>
          </a:p>
          <a:p>
            <a:pPr lvl="2"/>
            <a:r>
              <a:rPr lang="en-US" dirty="0"/>
              <a:t>-- automatic global netting</a:t>
            </a:r>
          </a:p>
          <a:p>
            <a:pPr lvl="1"/>
            <a:r>
              <a:rPr lang="en-US" dirty="0"/>
              <a:t>??? Do we need the central banks?</a:t>
            </a:r>
          </a:p>
          <a:p>
            <a:pPr lvl="2"/>
            <a:r>
              <a:rPr lang="en-US" dirty="0"/>
              <a:t>They provide prudent regulation of private bank liabilities and bank reserves</a:t>
            </a:r>
          </a:p>
          <a:p>
            <a:pPr lvl="2"/>
            <a:r>
              <a:rPr lang="en-US" dirty="0"/>
              <a:t>If CBDC accounts replace private bank liabilities: no need for Central Banks</a:t>
            </a:r>
          </a:p>
          <a:p>
            <a:pPr lvl="2"/>
            <a:r>
              <a:rPr lang="en-US" dirty="0"/>
              <a:t>Could be done by National Treasury/Finance Ministries</a:t>
            </a:r>
          </a:p>
          <a:p>
            <a:pPr lvl="2"/>
            <a:r>
              <a:rPr lang="en-US" dirty="0"/>
              <a:t>They all hold clearing accounts with the Clearing Union</a:t>
            </a:r>
          </a:p>
          <a:p>
            <a:pPr lvl="2"/>
            <a:r>
              <a:rPr lang="en-US" dirty="0"/>
              <a:t>Democratic creation of liquidity via national budgets</a:t>
            </a:r>
          </a:p>
          <a:p>
            <a:pPr lvl="3"/>
            <a:r>
              <a:rPr lang="en-US" dirty="0"/>
              <a:t>Preserves national currencies</a:t>
            </a:r>
          </a:p>
          <a:p>
            <a:pPr lvl="2"/>
            <a:endParaRPr lang="en-US" dirty="0"/>
          </a:p>
          <a:p>
            <a:pPr lvl="3"/>
            <a:endParaRPr lang="en-US" dirty="0"/>
          </a:p>
        </p:txBody>
      </p:sp>
    </p:spTree>
    <p:extLst>
      <p:ext uri="{BB962C8B-B14F-4D97-AF65-F5344CB8AC3E}">
        <p14:creationId xmlns:p14="http://schemas.microsoft.com/office/powerpoint/2010/main" val="2328275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17831-F430-3F13-6066-C5C543886EDB}"/>
              </a:ext>
            </a:extLst>
          </p:cNvPr>
          <p:cNvSpPr>
            <a:spLocks noGrp="1"/>
          </p:cNvSpPr>
          <p:nvPr>
            <p:ph type="title"/>
          </p:nvPr>
        </p:nvSpPr>
        <p:spPr>
          <a:xfrm>
            <a:off x="397565" y="365125"/>
            <a:ext cx="11219291" cy="1113818"/>
          </a:xfrm>
        </p:spPr>
        <p:txBody>
          <a:bodyPr>
            <a:normAutofit fontScale="90000"/>
          </a:bodyPr>
          <a:lstStyle/>
          <a:p>
            <a:r>
              <a:rPr lang="en-US" dirty="0"/>
              <a:t>Or Private? A proven private sector clearing system patterned on Keynes’s proposal already exists</a:t>
            </a:r>
          </a:p>
        </p:txBody>
      </p:sp>
      <p:pic>
        <p:nvPicPr>
          <p:cNvPr id="5" name="Content Placeholder 4">
            <a:extLst>
              <a:ext uri="{FF2B5EF4-FFF2-40B4-BE49-F238E27FC236}">
                <a16:creationId xmlns:a16="http://schemas.microsoft.com/office/drawing/2014/main" id="{97265F27-0585-EE13-DE92-1AC773BDDA54}"/>
              </a:ext>
            </a:extLst>
          </p:cNvPr>
          <p:cNvPicPr>
            <a:picLocks noGrp="1" noChangeAspect="1"/>
          </p:cNvPicPr>
          <p:nvPr>
            <p:ph idx="1"/>
          </p:nvPr>
        </p:nvPicPr>
        <p:blipFill>
          <a:blip r:embed="rId2"/>
          <a:stretch>
            <a:fillRect/>
          </a:stretch>
        </p:blipFill>
        <p:spPr>
          <a:xfrm>
            <a:off x="2613539" y="1825625"/>
            <a:ext cx="6964921" cy="4351338"/>
          </a:xfrm>
        </p:spPr>
      </p:pic>
    </p:spTree>
    <p:extLst>
      <p:ext uri="{BB962C8B-B14F-4D97-AF65-F5344CB8AC3E}">
        <p14:creationId xmlns:p14="http://schemas.microsoft.com/office/powerpoint/2010/main" val="3345895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4C022-630E-7744-DFA6-A7AAAA319366}"/>
              </a:ext>
            </a:extLst>
          </p:cNvPr>
          <p:cNvSpPr>
            <a:spLocks noGrp="1"/>
          </p:cNvSpPr>
          <p:nvPr>
            <p:ph idx="4294967295"/>
          </p:nvPr>
        </p:nvSpPr>
        <p:spPr>
          <a:xfrm>
            <a:off x="-1" y="1156996"/>
            <a:ext cx="11299371" cy="4170783"/>
          </a:xfrm>
        </p:spPr>
        <p:txBody>
          <a:bodyPr>
            <a:normAutofit fontScale="40000" lnSpcReduction="20000"/>
          </a:bodyPr>
          <a:lstStyle/>
          <a:p>
            <a:endParaRPr lang="en-US" dirty="0"/>
          </a:p>
          <a:p>
            <a:endParaRPr lang="en-US" dirty="0"/>
          </a:p>
          <a:p>
            <a:endParaRPr lang="en-US" dirty="0"/>
          </a:p>
          <a:p>
            <a:endParaRPr lang="en-US" dirty="0"/>
          </a:p>
          <a:p>
            <a:r>
              <a:rPr lang="en-US" sz="9300" dirty="0"/>
              <a:t>Thank you</a:t>
            </a:r>
          </a:p>
          <a:p>
            <a:endParaRPr lang="en-US" sz="9300" dirty="0"/>
          </a:p>
          <a:p>
            <a:r>
              <a:rPr lang="en-US" sz="9300" dirty="0"/>
              <a:t>Read more on Modern Applications of the Clearing Union Approach </a:t>
            </a:r>
          </a:p>
          <a:p>
            <a:endParaRPr lang="en-US" sz="9300" dirty="0"/>
          </a:p>
          <a:p>
            <a:r>
              <a:rPr lang="en-US" sz="9300" dirty="0"/>
              <a:t>at jankregel.org</a:t>
            </a:r>
          </a:p>
        </p:txBody>
      </p:sp>
    </p:spTree>
    <p:extLst>
      <p:ext uri="{BB962C8B-B14F-4D97-AF65-F5344CB8AC3E}">
        <p14:creationId xmlns:p14="http://schemas.microsoft.com/office/powerpoint/2010/main" val="2459250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F4AC3-DD4E-C91B-AF33-557C8C270B98}"/>
              </a:ext>
            </a:extLst>
          </p:cNvPr>
          <p:cNvSpPr>
            <a:spLocks noGrp="1"/>
          </p:cNvSpPr>
          <p:nvPr>
            <p:ph type="title"/>
          </p:nvPr>
        </p:nvSpPr>
        <p:spPr>
          <a:xfrm>
            <a:off x="838200" y="365125"/>
            <a:ext cx="10515600" cy="795765"/>
          </a:xfrm>
        </p:spPr>
        <p:txBody>
          <a:bodyPr>
            <a:normAutofit/>
          </a:bodyPr>
          <a:lstStyle/>
          <a:p>
            <a:r>
              <a:rPr kumimoji="0" lang="en-US" sz="3600" b="0" i="0" u="none" strike="noStrike" kern="1200" cap="none" spc="0" normalizeH="0" baseline="0" noProof="0" dirty="0">
                <a:ln>
                  <a:noFill/>
                </a:ln>
                <a:solidFill>
                  <a:prstClr val="black"/>
                </a:solidFill>
                <a:effectLst/>
                <a:uLnTx/>
                <a:uFillTx/>
                <a:latin typeface="Aptos Display" panose="02110004020202020204"/>
                <a:ea typeface="+mj-ea"/>
                <a:cs typeface="+mj-cs"/>
              </a:rPr>
              <a:t>Cognitive Dissonance and Development Finance</a:t>
            </a:r>
            <a:endParaRPr lang="en-US" sz="3600" dirty="0"/>
          </a:p>
        </p:txBody>
      </p:sp>
      <p:sp>
        <p:nvSpPr>
          <p:cNvPr id="3" name="Content Placeholder 2">
            <a:extLst>
              <a:ext uri="{FF2B5EF4-FFF2-40B4-BE49-F238E27FC236}">
                <a16:creationId xmlns:a16="http://schemas.microsoft.com/office/drawing/2014/main" id="{B13D1472-436A-FBA6-8FCD-FBADECE55F44}"/>
              </a:ext>
            </a:extLst>
          </p:cNvPr>
          <p:cNvSpPr>
            <a:spLocks noGrp="1"/>
          </p:cNvSpPr>
          <p:nvPr>
            <p:ph idx="1"/>
          </p:nvPr>
        </p:nvSpPr>
        <p:spPr>
          <a:xfrm>
            <a:off x="620202" y="1288111"/>
            <a:ext cx="10733598" cy="5375082"/>
          </a:xfrm>
        </p:spPr>
        <p:txBody>
          <a:bodyPr>
            <a:normAutofit/>
          </a:bodyPr>
          <a:lstStyle/>
          <a:p>
            <a:r>
              <a:rPr lang="en-US" dirty="0"/>
              <a:t>UN Development Decade (1961 – linked to Alliance for Progress)</a:t>
            </a:r>
          </a:p>
          <a:p>
            <a:r>
              <a:rPr lang="en-US" dirty="0"/>
              <a:t>UNCTAD I (1964) G-77 (UNCTAD II) Development Finance Target:</a:t>
            </a:r>
          </a:p>
          <a:p>
            <a:pPr lvl="1"/>
            <a:r>
              <a:rPr lang="en-US" dirty="0"/>
              <a:t>0.7% of Developed countries GDP to finance Developing countries purchase of developed country exports</a:t>
            </a:r>
          </a:p>
          <a:p>
            <a:r>
              <a:rPr lang="en-US" dirty="0"/>
              <a:t>Developed country export surplus = Developing countries deficit</a:t>
            </a:r>
          </a:p>
          <a:p>
            <a:r>
              <a:rPr lang="en-US" dirty="0"/>
              <a:t>Import led development =Debt based development = “Borrow your way to development”</a:t>
            </a:r>
          </a:p>
          <a:p>
            <a:r>
              <a:rPr lang="en-US" dirty="0"/>
              <a:t>But Exchange rate stability requires External Balance within the limits of Forex reserves</a:t>
            </a:r>
          </a:p>
        </p:txBody>
      </p:sp>
    </p:spTree>
    <p:extLst>
      <p:ext uri="{BB962C8B-B14F-4D97-AF65-F5344CB8AC3E}">
        <p14:creationId xmlns:p14="http://schemas.microsoft.com/office/powerpoint/2010/main" val="356610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266E6-C122-9AF8-2E56-DA79D174DEF9}"/>
              </a:ext>
            </a:extLst>
          </p:cNvPr>
          <p:cNvSpPr>
            <a:spLocks noGrp="1"/>
          </p:cNvSpPr>
          <p:nvPr>
            <p:ph type="title"/>
          </p:nvPr>
        </p:nvSpPr>
        <p:spPr>
          <a:xfrm>
            <a:off x="838199" y="365126"/>
            <a:ext cx="10715045" cy="700350"/>
          </a:xfrm>
        </p:spPr>
        <p:txBody>
          <a:bodyPr>
            <a:normAutofit fontScale="90000"/>
          </a:bodyPr>
          <a:lstStyle/>
          <a:p>
            <a:r>
              <a:rPr lang="en-US" dirty="0"/>
              <a:t>From 1961 Development Decade to 1964 UNCTAD</a:t>
            </a:r>
          </a:p>
        </p:txBody>
      </p:sp>
      <p:sp>
        <p:nvSpPr>
          <p:cNvPr id="3" name="Content Placeholder 2">
            <a:extLst>
              <a:ext uri="{FF2B5EF4-FFF2-40B4-BE49-F238E27FC236}">
                <a16:creationId xmlns:a16="http://schemas.microsoft.com/office/drawing/2014/main" id="{54C13493-05D2-2A62-E83B-CF6373ABA612}"/>
              </a:ext>
            </a:extLst>
          </p:cNvPr>
          <p:cNvSpPr>
            <a:spLocks noGrp="1"/>
          </p:cNvSpPr>
          <p:nvPr>
            <p:ph idx="1"/>
          </p:nvPr>
        </p:nvSpPr>
        <p:spPr>
          <a:xfrm>
            <a:off x="838200" y="1200648"/>
            <a:ext cx="10515600" cy="5192202"/>
          </a:xfrm>
        </p:spPr>
        <p:txBody>
          <a:bodyPr/>
          <a:lstStyle/>
          <a:p>
            <a:r>
              <a:rPr lang="en-US" dirty="0"/>
              <a:t>Bretton Woods based on assumption of stable exchange rates</a:t>
            </a:r>
          </a:p>
          <a:p>
            <a:r>
              <a:rPr lang="en-US" dirty="0"/>
              <a:t>Stable Exchange rates require external account balance</a:t>
            </a:r>
          </a:p>
          <a:p>
            <a:pPr lvl="1"/>
            <a:r>
              <a:rPr lang="en-US" dirty="0"/>
              <a:t>(Now called the “External Account Constraint”)</a:t>
            </a:r>
          </a:p>
          <a:p>
            <a:r>
              <a:rPr lang="en-US" dirty="0"/>
              <a:t>BUT: Developing countries have structural external imbalances</a:t>
            </a:r>
          </a:p>
          <a:p>
            <a:pPr lvl="1"/>
            <a:r>
              <a:rPr lang="en-US" dirty="0"/>
              <a:t>That is the definition of a developing economy</a:t>
            </a:r>
          </a:p>
          <a:p>
            <a:pPr lvl="1"/>
            <a:r>
              <a:rPr lang="en-US" dirty="0"/>
              <a:t>Represented by  UPS: “unbalanced productive structure” (</a:t>
            </a:r>
            <a:r>
              <a:rPr lang="en-US" dirty="0" err="1"/>
              <a:t>Diamand</a:t>
            </a:r>
            <a:r>
              <a:rPr lang="en-US" dirty="0"/>
              <a:t>)</a:t>
            </a:r>
          </a:p>
          <a:p>
            <a:pPr lvl="1"/>
            <a:r>
              <a:rPr lang="en-US" dirty="0"/>
              <a:t>Trend decline in “terms of trade” (</a:t>
            </a:r>
            <a:r>
              <a:rPr lang="en-US" dirty="0" err="1"/>
              <a:t>Prebisch</a:t>
            </a:r>
            <a:r>
              <a:rPr lang="en-US" dirty="0"/>
              <a:t>, Singer, Myrdal); </a:t>
            </a:r>
          </a:p>
          <a:p>
            <a:r>
              <a:rPr lang="en-US" dirty="0"/>
              <a:t>Solutions: Earn your development through</a:t>
            </a:r>
          </a:p>
          <a:p>
            <a:pPr lvl="1"/>
            <a:r>
              <a:rPr lang="en-US" dirty="0"/>
              <a:t>Structural policy – industrialization: unlimited supplies of </a:t>
            </a:r>
            <a:r>
              <a:rPr lang="en-US" dirty="0" err="1"/>
              <a:t>labour</a:t>
            </a:r>
            <a:r>
              <a:rPr lang="en-US" dirty="0"/>
              <a:t> (Lewis)</a:t>
            </a:r>
          </a:p>
          <a:p>
            <a:pPr lvl="1"/>
            <a:r>
              <a:rPr lang="en-US" dirty="0"/>
              <a:t>Building export sector -- Preferential infant industry trade policies (Havana)</a:t>
            </a:r>
          </a:p>
          <a:p>
            <a:pPr lvl="1"/>
            <a:r>
              <a:rPr lang="en-US" dirty="0"/>
              <a:t>Exchange rate policies: dual exchange rates (</a:t>
            </a:r>
            <a:r>
              <a:rPr lang="en-US" dirty="0" err="1"/>
              <a:t>Diamand</a:t>
            </a:r>
            <a:r>
              <a:rPr lang="en-US" dirty="0"/>
              <a:t>, Kaldor) </a:t>
            </a:r>
          </a:p>
          <a:p>
            <a:pPr lvl="1"/>
            <a:endParaRPr lang="en-US" dirty="0"/>
          </a:p>
        </p:txBody>
      </p:sp>
    </p:spTree>
    <p:extLst>
      <p:ext uri="{BB962C8B-B14F-4D97-AF65-F5344CB8AC3E}">
        <p14:creationId xmlns:p14="http://schemas.microsoft.com/office/powerpoint/2010/main" val="3914987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E074E-76FB-7140-C517-33802B1BDCF7}"/>
              </a:ext>
            </a:extLst>
          </p:cNvPr>
          <p:cNvSpPr>
            <a:spLocks noGrp="1"/>
          </p:cNvSpPr>
          <p:nvPr>
            <p:ph type="title"/>
          </p:nvPr>
        </p:nvSpPr>
        <p:spPr>
          <a:xfrm>
            <a:off x="838200" y="365126"/>
            <a:ext cx="10515600" cy="883230"/>
          </a:xfrm>
        </p:spPr>
        <p:txBody>
          <a:bodyPr>
            <a:normAutofit fontScale="90000"/>
          </a:bodyPr>
          <a:lstStyle/>
          <a:p>
            <a:r>
              <a:rPr lang="en-US" dirty="0"/>
              <a:t>Post-Smithsonian: Flexible rates and Private flows</a:t>
            </a:r>
          </a:p>
        </p:txBody>
      </p:sp>
      <p:sp>
        <p:nvSpPr>
          <p:cNvPr id="3" name="Content Placeholder 2">
            <a:extLst>
              <a:ext uri="{FF2B5EF4-FFF2-40B4-BE49-F238E27FC236}">
                <a16:creationId xmlns:a16="http://schemas.microsoft.com/office/drawing/2014/main" id="{8B190D2C-8D15-3348-8BED-C36F0D16E419}"/>
              </a:ext>
            </a:extLst>
          </p:cNvPr>
          <p:cNvSpPr>
            <a:spLocks noGrp="1"/>
          </p:cNvSpPr>
          <p:nvPr>
            <p:ph idx="1"/>
          </p:nvPr>
        </p:nvSpPr>
        <p:spPr>
          <a:xfrm>
            <a:off x="838200" y="1327868"/>
            <a:ext cx="10515600" cy="5165006"/>
          </a:xfrm>
        </p:spPr>
        <p:txBody>
          <a:bodyPr>
            <a:normAutofit/>
          </a:bodyPr>
          <a:lstStyle/>
          <a:p>
            <a:r>
              <a:rPr lang="en-US" dirty="0"/>
              <a:t>Now Flexible but stable Exchange rates</a:t>
            </a:r>
          </a:p>
          <a:p>
            <a:pPr lvl="1"/>
            <a:r>
              <a:rPr lang="en-US" dirty="0"/>
              <a:t>Change in the constraint</a:t>
            </a:r>
          </a:p>
          <a:p>
            <a:r>
              <a:rPr lang="en-US" dirty="0"/>
              <a:t>Private Financial Flows to cover External Deficits</a:t>
            </a:r>
          </a:p>
          <a:p>
            <a:r>
              <a:rPr lang="en-US" dirty="0"/>
              <a:t>No External Current Account Constraint</a:t>
            </a:r>
          </a:p>
          <a:p>
            <a:pPr lvl="1"/>
            <a:r>
              <a:rPr lang="en-US" dirty="0"/>
              <a:t>You can always borrow from private markets to fund external deficit</a:t>
            </a:r>
          </a:p>
          <a:p>
            <a:pPr lvl="1"/>
            <a:r>
              <a:rPr lang="en-US" dirty="0"/>
              <a:t>Private Capital inflow Depends on speculation </a:t>
            </a:r>
          </a:p>
          <a:p>
            <a:pPr lvl="2"/>
            <a:r>
              <a:rPr lang="en-US" dirty="0"/>
              <a:t>Privatization of State Industry</a:t>
            </a:r>
          </a:p>
          <a:p>
            <a:pPr lvl="2"/>
            <a:r>
              <a:rPr lang="en-US" dirty="0"/>
              <a:t>Domestic Market liberalization</a:t>
            </a:r>
          </a:p>
          <a:p>
            <a:pPr lvl="2"/>
            <a:r>
              <a:rPr lang="en-US" dirty="0"/>
              <a:t>Interest rate differential – carry trade</a:t>
            </a:r>
          </a:p>
          <a:p>
            <a:pPr lvl="2"/>
            <a:r>
              <a:rPr lang="en-US" dirty="0"/>
              <a:t>Exchange rate anchor – currency appreciation driven by capital inflows</a:t>
            </a:r>
          </a:p>
        </p:txBody>
      </p:sp>
    </p:spTree>
    <p:extLst>
      <p:ext uri="{BB962C8B-B14F-4D97-AF65-F5344CB8AC3E}">
        <p14:creationId xmlns:p14="http://schemas.microsoft.com/office/powerpoint/2010/main" val="3070214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0F5F0-FF3F-B6DC-3A78-045171C1F637}"/>
              </a:ext>
            </a:extLst>
          </p:cNvPr>
          <p:cNvSpPr>
            <a:spLocks noGrp="1"/>
          </p:cNvSpPr>
          <p:nvPr>
            <p:ph type="title"/>
          </p:nvPr>
        </p:nvSpPr>
        <p:spPr>
          <a:xfrm>
            <a:off x="838200" y="365126"/>
            <a:ext cx="10515600" cy="740105"/>
          </a:xfrm>
        </p:spPr>
        <p:txBody>
          <a:bodyPr>
            <a:normAutofit fontScale="90000"/>
          </a:bodyPr>
          <a:lstStyle/>
          <a:p>
            <a:br>
              <a:rPr lang="en-US" dirty="0"/>
            </a:br>
            <a:r>
              <a:rPr lang="en-US" dirty="0" err="1"/>
              <a:t>Domar</a:t>
            </a:r>
            <a:r>
              <a:rPr lang="en-US" dirty="0"/>
              <a:t> “Capital Account Constraint”</a:t>
            </a:r>
            <a:br>
              <a:rPr lang="en-US" dirty="0"/>
            </a:br>
            <a:endParaRPr lang="en-US" dirty="0"/>
          </a:p>
        </p:txBody>
      </p:sp>
      <p:sp>
        <p:nvSpPr>
          <p:cNvPr id="3" name="Content Placeholder 2">
            <a:extLst>
              <a:ext uri="{FF2B5EF4-FFF2-40B4-BE49-F238E27FC236}">
                <a16:creationId xmlns:a16="http://schemas.microsoft.com/office/drawing/2014/main" id="{7231321B-F5FC-E8D8-48E3-7239C2B40CEF}"/>
              </a:ext>
            </a:extLst>
          </p:cNvPr>
          <p:cNvSpPr>
            <a:spLocks noGrp="1"/>
          </p:cNvSpPr>
          <p:nvPr>
            <p:ph idx="1"/>
          </p:nvPr>
        </p:nvSpPr>
        <p:spPr>
          <a:xfrm>
            <a:off x="838200" y="1224502"/>
            <a:ext cx="10515600" cy="5268372"/>
          </a:xfrm>
        </p:spPr>
        <p:txBody>
          <a:bodyPr>
            <a:normAutofit fontScale="92500"/>
          </a:bodyPr>
          <a:lstStyle/>
          <a:p>
            <a:r>
              <a:rPr lang="en-US" dirty="0"/>
              <a:t>If rate of interest on debt is higher than rate of increase of outstanding debt stock: debt/GDP ratio rises without limit</a:t>
            </a:r>
          </a:p>
          <a:p>
            <a:r>
              <a:rPr lang="en-US" dirty="0"/>
              <a:t>But even  if rate of interest on foreign borrowing is below or equal to rate of increase of outstanding debt stock and debt/GDP ratio stabilizes</a:t>
            </a:r>
          </a:p>
          <a:p>
            <a:r>
              <a:rPr lang="en-US" dirty="0" err="1"/>
              <a:t>Domar</a:t>
            </a:r>
            <a:r>
              <a:rPr lang="en-US" dirty="0"/>
              <a:t>/Minsky  Rule: This is a PONZI Scheme </a:t>
            </a:r>
          </a:p>
          <a:p>
            <a:r>
              <a:rPr lang="en-US" dirty="0"/>
              <a:t>Will Eventually lead to a financial crisis</a:t>
            </a:r>
          </a:p>
          <a:p>
            <a:pPr lvl="1"/>
            <a:r>
              <a:rPr lang="en-US" dirty="0"/>
              <a:t>(even a decline in the rate of inflow falls but remains positive!) </a:t>
            </a:r>
          </a:p>
          <a:p>
            <a:pPr lvl="1"/>
            <a:r>
              <a:rPr lang="en-US" dirty="0"/>
              <a:t>Replaces an IMF Austerity </a:t>
            </a:r>
            <a:r>
              <a:rPr lang="en-US" dirty="0" err="1"/>
              <a:t>programme</a:t>
            </a:r>
            <a:endParaRPr lang="en-US" dirty="0"/>
          </a:p>
          <a:p>
            <a:r>
              <a:rPr lang="en-US" dirty="0"/>
              <a:t>Domestic bank crisis and exchange rate crisis</a:t>
            </a:r>
          </a:p>
          <a:p>
            <a:r>
              <a:rPr lang="en-US" dirty="0"/>
              <a:t>New External Constraint in a “Capital Account Constraint”</a:t>
            </a:r>
          </a:p>
          <a:p>
            <a:r>
              <a:rPr lang="en-US" dirty="0"/>
              <a:t>Greenspan: (Mexico) Not a Current Account Crisis, A Capital Account Crisis</a:t>
            </a:r>
          </a:p>
          <a:p>
            <a:endParaRPr lang="en-US" dirty="0"/>
          </a:p>
          <a:p>
            <a:endParaRPr lang="en-US" dirty="0"/>
          </a:p>
        </p:txBody>
      </p:sp>
    </p:spTree>
    <p:extLst>
      <p:ext uri="{BB962C8B-B14F-4D97-AF65-F5344CB8AC3E}">
        <p14:creationId xmlns:p14="http://schemas.microsoft.com/office/powerpoint/2010/main" val="1485576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28A2A-3EEB-7339-444D-F0DCDDA5028B}"/>
              </a:ext>
            </a:extLst>
          </p:cNvPr>
          <p:cNvSpPr>
            <a:spLocks noGrp="1"/>
          </p:cNvSpPr>
          <p:nvPr>
            <p:ph type="title"/>
          </p:nvPr>
        </p:nvSpPr>
        <p:spPr>
          <a:xfrm>
            <a:off x="838200" y="365125"/>
            <a:ext cx="10515600" cy="732155"/>
          </a:xfrm>
        </p:spPr>
        <p:txBody>
          <a:bodyPr/>
          <a:lstStyle/>
          <a:p>
            <a:r>
              <a:rPr lang="en-US" dirty="0"/>
              <a:t>Where do these constraints come from</a:t>
            </a:r>
          </a:p>
        </p:txBody>
      </p:sp>
      <p:sp>
        <p:nvSpPr>
          <p:cNvPr id="3" name="Content Placeholder 2">
            <a:extLst>
              <a:ext uri="{FF2B5EF4-FFF2-40B4-BE49-F238E27FC236}">
                <a16:creationId xmlns:a16="http://schemas.microsoft.com/office/drawing/2014/main" id="{B6F2B3D6-590F-3A1D-3EE2-B959EBABC696}"/>
              </a:ext>
            </a:extLst>
          </p:cNvPr>
          <p:cNvSpPr>
            <a:spLocks noGrp="1"/>
          </p:cNvSpPr>
          <p:nvPr>
            <p:ph idx="1"/>
          </p:nvPr>
        </p:nvSpPr>
        <p:spPr>
          <a:xfrm>
            <a:off x="556591" y="1232452"/>
            <a:ext cx="10853531" cy="5367131"/>
          </a:xfrm>
        </p:spPr>
        <p:txBody>
          <a:bodyPr>
            <a:normAutofit/>
          </a:bodyPr>
          <a:lstStyle/>
          <a:p>
            <a:r>
              <a:rPr lang="en-US" dirty="0"/>
              <a:t>Rosenstein </a:t>
            </a:r>
            <a:r>
              <a:rPr lang="en-US" dirty="0" err="1"/>
              <a:t>Rodan</a:t>
            </a:r>
            <a:r>
              <a:rPr lang="en-US" dirty="0"/>
              <a:t> – “development”: solve the problem created by the new national economic boundaries after Versailles</a:t>
            </a:r>
          </a:p>
          <a:p>
            <a:r>
              <a:rPr lang="en-US" dirty="0"/>
              <a:t> Disrupted existing productive structures (we now call them supply chain disruptions)</a:t>
            </a:r>
          </a:p>
          <a:p>
            <a:pPr lvl="1"/>
            <a:r>
              <a:rPr lang="en-US" dirty="0"/>
              <a:t>Optimal production area ≠ optimal currency area ≠ optimal political area</a:t>
            </a:r>
          </a:p>
          <a:p>
            <a:pPr lvl="1"/>
            <a:r>
              <a:rPr lang="en-US" dirty="0"/>
              <a:t>How to </a:t>
            </a:r>
            <a:r>
              <a:rPr lang="en-US" dirty="0" err="1"/>
              <a:t>develope</a:t>
            </a:r>
            <a:r>
              <a:rPr lang="en-US" dirty="0"/>
              <a:t> self-sustaining productive structures in these new economic areas</a:t>
            </a:r>
          </a:p>
          <a:p>
            <a:pPr lvl="1"/>
            <a:r>
              <a:rPr lang="en-US" dirty="0"/>
              <a:t>By definition they had unbalanced productive structures</a:t>
            </a:r>
          </a:p>
          <a:p>
            <a:pPr lvl="1"/>
            <a:r>
              <a:rPr lang="en-US" dirty="0"/>
              <a:t>First priority – internal structural balance</a:t>
            </a:r>
          </a:p>
          <a:p>
            <a:pPr lvl="1"/>
            <a:r>
              <a:rPr lang="en-US" dirty="0"/>
              <a:t>Then finance (on a risk diversified Regional financial trust)</a:t>
            </a:r>
          </a:p>
          <a:p>
            <a:r>
              <a:rPr lang="en-US" dirty="0"/>
              <a:t>It required a Big Push, or a Big Bang or Balanced sectoral Approach</a:t>
            </a:r>
          </a:p>
          <a:p>
            <a:pPr lvl="2"/>
            <a:r>
              <a:rPr lang="en-US" dirty="0"/>
              <a:t>This was no Soviet style quantitative planning!</a:t>
            </a:r>
          </a:p>
          <a:p>
            <a:pPr lvl="2"/>
            <a:r>
              <a:rPr lang="en-US" dirty="0"/>
              <a:t>Based on substitution and complementarity in the Keynesian Multiplier</a:t>
            </a:r>
          </a:p>
          <a:p>
            <a:pPr lvl="2"/>
            <a:endParaRPr lang="en-US" dirty="0"/>
          </a:p>
        </p:txBody>
      </p:sp>
    </p:spTree>
    <p:extLst>
      <p:ext uri="{BB962C8B-B14F-4D97-AF65-F5344CB8AC3E}">
        <p14:creationId xmlns:p14="http://schemas.microsoft.com/office/powerpoint/2010/main" val="1211624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AE50B-FAB9-BDB2-7728-1D9673D9CE5B}"/>
              </a:ext>
            </a:extLst>
          </p:cNvPr>
          <p:cNvSpPr>
            <a:spLocks noGrp="1"/>
          </p:cNvSpPr>
          <p:nvPr>
            <p:ph type="title"/>
          </p:nvPr>
        </p:nvSpPr>
        <p:spPr>
          <a:xfrm>
            <a:off x="838200" y="310984"/>
            <a:ext cx="10515600" cy="740106"/>
          </a:xfrm>
        </p:spPr>
        <p:txBody>
          <a:bodyPr/>
          <a:lstStyle/>
          <a:p>
            <a:r>
              <a:rPr lang="en-US" dirty="0"/>
              <a:t>The “simple” solutions</a:t>
            </a:r>
          </a:p>
        </p:txBody>
      </p:sp>
      <p:sp>
        <p:nvSpPr>
          <p:cNvPr id="3" name="Content Placeholder 2">
            <a:extLst>
              <a:ext uri="{FF2B5EF4-FFF2-40B4-BE49-F238E27FC236}">
                <a16:creationId xmlns:a16="http://schemas.microsoft.com/office/drawing/2014/main" id="{8B3C16FC-01B9-2816-AF5E-DC51BF6E3454}"/>
              </a:ext>
            </a:extLst>
          </p:cNvPr>
          <p:cNvSpPr>
            <a:spLocks noGrp="1"/>
          </p:cNvSpPr>
          <p:nvPr>
            <p:ph idx="1"/>
          </p:nvPr>
        </p:nvSpPr>
        <p:spPr>
          <a:xfrm>
            <a:off x="838200" y="1144988"/>
            <a:ext cx="10515600" cy="5031975"/>
          </a:xfrm>
        </p:spPr>
        <p:txBody>
          <a:bodyPr>
            <a:normAutofit lnSpcReduction="10000"/>
          </a:bodyPr>
          <a:lstStyle/>
          <a:p>
            <a:r>
              <a:rPr lang="en-US" dirty="0"/>
              <a:t>Remove external balance constraints</a:t>
            </a:r>
          </a:p>
          <a:p>
            <a:pPr lvl="1"/>
            <a:r>
              <a:rPr lang="en-US" dirty="0"/>
              <a:t>Eliminate national boundaries: Regional trading areas</a:t>
            </a:r>
          </a:p>
          <a:p>
            <a:pPr lvl="1"/>
            <a:r>
              <a:rPr lang="en-US" dirty="0"/>
              <a:t>Reduce trade impediments</a:t>
            </a:r>
          </a:p>
          <a:p>
            <a:r>
              <a:rPr lang="en-US" dirty="0"/>
              <a:t>Remove financial constraint</a:t>
            </a:r>
          </a:p>
          <a:p>
            <a:pPr lvl="1"/>
            <a:r>
              <a:rPr lang="en-US" dirty="0"/>
              <a:t>Capital controls (on inflows)</a:t>
            </a:r>
          </a:p>
          <a:p>
            <a:pPr lvl="1"/>
            <a:r>
              <a:rPr lang="en-US" dirty="0"/>
              <a:t>Eliminate national currency</a:t>
            </a:r>
          </a:p>
          <a:p>
            <a:pPr lvl="1"/>
            <a:r>
              <a:rPr lang="en-US" dirty="0"/>
              <a:t>Multiple Exchange rate regimes</a:t>
            </a:r>
          </a:p>
          <a:p>
            <a:pPr lvl="1"/>
            <a:r>
              <a:rPr lang="en-US" dirty="0"/>
              <a:t>Eliminate exchange rates</a:t>
            </a:r>
          </a:p>
          <a:p>
            <a:pPr marL="914400" lvl="2" indent="0">
              <a:buNone/>
            </a:pPr>
            <a:r>
              <a:rPr lang="en-US" dirty="0"/>
              <a:t>Create common area currency</a:t>
            </a:r>
          </a:p>
          <a:p>
            <a:pPr lvl="1"/>
            <a:r>
              <a:rPr lang="en-US" dirty="0"/>
              <a:t>Replace the US$ with ??</a:t>
            </a:r>
          </a:p>
          <a:p>
            <a:r>
              <a:rPr lang="en-US" dirty="0"/>
              <a:t>But: International Financial Architecture is based on Bilateral Debt</a:t>
            </a:r>
          </a:p>
          <a:p>
            <a:r>
              <a:rPr lang="en-US" dirty="0"/>
              <a:t>The   problem is to remove the Ponzi finance of external constraints</a:t>
            </a:r>
          </a:p>
          <a:p>
            <a:endParaRPr lang="en-US" dirty="0"/>
          </a:p>
        </p:txBody>
      </p:sp>
    </p:spTree>
    <p:extLst>
      <p:ext uri="{BB962C8B-B14F-4D97-AF65-F5344CB8AC3E}">
        <p14:creationId xmlns:p14="http://schemas.microsoft.com/office/powerpoint/2010/main" val="1628280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A9F83-4F65-0C9F-2CF1-1D39430286C7}"/>
              </a:ext>
            </a:extLst>
          </p:cNvPr>
          <p:cNvSpPr>
            <a:spLocks noGrp="1"/>
          </p:cNvSpPr>
          <p:nvPr>
            <p:ph type="title"/>
          </p:nvPr>
        </p:nvSpPr>
        <p:spPr>
          <a:xfrm>
            <a:off x="838200" y="365125"/>
            <a:ext cx="10515600" cy="819619"/>
          </a:xfrm>
        </p:spPr>
        <p:txBody>
          <a:bodyPr/>
          <a:lstStyle/>
          <a:p>
            <a:r>
              <a:rPr lang="en-US" dirty="0"/>
              <a:t>Climate Damage Does not respect borders</a:t>
            </a:r>
          </a:p>
        </p:txBody>
      </p:sp>
      <p:sp>
        <p:nvSpPr>
          <p:cNvPr id="3" name="Content Placeholder 2">
            <a:extLst>
              <a:ext uri="{FF2B5EF4-FFF2-40B4-BE49-F238E27FC236}">
                <a16:creationId xmlns:a16="http://schemas.microsoft.com/office/drawing/2014/main" id="{B295518F-01C1-A63F-C5E9-9BDA8659A75B}"/>
              </a:ext>
            </a:extLst>
          </p:cNvPr>
          <p:cNvSpPr>
            <a:spLocks noGrp="1"/>
          </p:cNvSpPr>
          <p:nvPr>
            <p:ph idx="1"/>
          </p:nvPr>
        </p:nvSpPr>
        <p:spPr>
          <a:xfrm>
            <a:off x="838200" y="1184744"/>
            <a:ext cx="10515600" cy="5390985"/>
          </a:xfrm>
        </p:spPr>
        <p:txBody>
          <a:bodyPr>
            <a:normAutofit fontScale="92500" lnSpcReduction="10000"/>
          </a:bodyPr>
          <a:lstStyle/>
          <a:p>
            <a:r>
              <a:rPr lang="en-US" dirty="0"/>
              <a:t>Climate Damage is a debt pusher – it forces countries to borrow</a:t>
            </a:r>
          </a:p>
          <a:p>
            <a:pPr lvl="1"/>
            <a:r>
              <a:rPr lang="en-US" dirty="0"/>
              <a:t>Banks create money out of nothing; climate change creates debt out of nothing</a:t>
            </a:r>
          </a:p>
          <a:p>
            <a:pPr lvl="1"/>
            <a:r>
              <a:rPr lang="en-US" dirty="0"/>
              <a:t>Think of a hurricane as a mafia offer you can’t refuse</a:t>
            </a:r>
          </a:p>
          <a:p>
            <a:pPr lvl="1"/>
            <a:r>
              <a:rPr lang="en-US" dirty="0"/>
              <a:t>Or as a debt to “Gaia” accumulated over time</a:t>
            </a:r>
          </a:p>
          <a:p>
            <a:r>
              <a:rPr lang="en-US" dirty="0"/>
              <a:t>Accumulates faster for countries with lower means to Remediate</a:t>
            </a:r>
          </a:p>
          <a:p>
            <a:pPr lvl="1"/>
            <a:r>
              <a:rPr lang="en-US" dirty="0"/>
              <a:t>Geography: SIDS, Production: climate dependent Agriculture</a:t>
            </a:r>
          </a:p>
          <a:p>
            <a:r>
              <a:rPr lang="en-US" dirty="0"/>
              <a:t>No Policy remedies: Good macro policies won’t help</a:t>
            </a:r>
          </a:p>
          <a:p>
            <a:r>
              <a:rPr lang="en-US" dirty="0"/>
              <a:t>Not only generates a Maldistribution of debt</a:t>
            </a:r>
          </a:p>
          <a:p>
            <a:pPr lvl="1"/>
            <a:r>
              <a:rPr lang="en-US" dirty="0"/>
              <a:t>But also of populations, of water: drought, flood, turbulence</a:t>
            </a:r>
          </a:p>
          <a:p>
            <a:pPr lvl="1"/>
            <a:r>
              <a:rPr lang="en-US" dirty="0"/>
              <a:t>We can do something about the people, not the water </a:t>
            </a:r>
          </a:p>
          <a:p>
            <a:r>
              <a:rPr lang="en-US" dirty="0"/>
              <a:t>But emergency financing remains on a bilateral basis</a:t>
            </a:r>
          </a:p>
          <a:p>
            <a:r>
              <a:rPr lang="en-US" dirty="0"/>
              <a:t>And remediation creates contingent debt with no debt service</a:t>
            </a:r>
          </a:p>
          <a:p>
            <a:r>
              <a:rPr lang="en-US" dirty="0"/>
              <a:t>Is there an asset to match the Climate debt</a:t>
            </a:r>
          </a:p>
          <a:p>
            <a:endParaRPr lang="en-US" dirty="0"/>
          </a:p>
        </p:txBody>
      </p:sp>
    </p:spTree>
    <p:extLst>
      <p:ext uri="{BB962C8B-B14F-4D97-AF65-F5344CB8AC3E}">
        <p14:creationId xmlns:p14="http://schemas.microsoft.com/office/powerpoint/2010/main" val="163999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3921</TotalTime>
  <Words>3160</Words>
  <Application>Microsoft Office PowerPoint</Application>
  <PresentationFormat>Widescreen</PresentationFormat>
  <Paragraphs>188</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Aptos</vt:lpstr>
      <vt:lpstr>Aptos Display</vt:lpstr>
      <vt:lpstr>Arial</vt:lpstr>
      <vt:lpstr>Calibri</vt:lpstr>
      <vt:lpstr>Office Theme</vt:lpstr>
      <vt:lpstr>Debt and Development Finance in Challenging Times: Thinking about Distribution</vt:lpstr>
      <vt:lpstr>Cognitive Dissonance and Post War Financial Architecture</vt:lpstr>
      <vt:lpstr>Cognitive Dissonance and Development Finance</vt:lpstr>
      <vt:lpstr>From 1961 Development Decade to 1964 UNCTAD</vt:lpstr>
      <vt:lpstr>Post-Smithsonian: Flexible rates and Private flows</vt:lpstr>
      <vt:lpstr> Domar “Capital Account Constraint” </vt:lpstr>
      <vt:lpstr>Where do these constraints come from</vt:lpstr>
      <vt:lpstr>The “simple” solutions</vt:lpstr>
      <vt:lpstr>Climate Damage Does not respect borders</vt:lpstr>
      <vt:lpstr>How does this system deal with Climate Change?</vt:lpstr>
      <vt:lpstr>Global MalDistribution of “Fiscal Space”</vt:lpstr>
      <vt:lpstr>Why Keynesian deficit spending won’t work</vt:lpstr>
      <vt:lpstr>A transfer problem</vt:lpstr>
      <vt:lpstr>We are facing structural adjustment problems</vt:lpstr>
      <vt:lpstr>Structural Adjustment?</vt:lpstr>
      <vt:lpstr>Burden sharing</vt:lpstr>
      <vt:lpstr>Try an Old Idea</vt:lpstr>
      <vt:lpstr>How would Clearing Operate?</vt:lpstr>
      <vt:lpstr>Schumacher Amendment: Multilateral Pool Clearing</vt:lpstr>
      <vt:lpstr>We now have the technology for global netting</vt:lpstr>
      <vt:lpstr>Or Private? A proven private sector clearing system patterned on Keynes’s proposal already exists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Mathematics of Debt</dc:title>
  <dc:creator>J A Kregel</dc:creator>
  <cp:lastModifiedBy>J A Kregel</cp:lastModifiedBy>
  <cp:revision>24</cp:revision>
  <dcterms:created xsi:type="dcterms:W3CDTF">2024-03-22T21:06:05Z</dcterms:created>
  <dcterms:modified xsi:type="dcterms:W3CDTF">2024-04-17T15:35:42Z</dcterms:modified>
</cp:coreProperties>
</file>