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705" r:id="rId2"/>
  </p:sldMasterIdLst>
  <p:notesMasterIdLst>
    <p:notesMasterId r:id="rId77"/>
  </p:notesMasterIdLst>
  <p:handoutMasterIdLst>
    <p:handoutMasterId r:id="rId78"/>
  </p:handoutMasterIdLst>
  <p:sldIdLst>
    <p:sldId id="356" r:id="rId3"/>
    <p:sldId id="357" r:id="rId4"/>
    <p:sldId id="378" r:id="rId5"/>
    <p:sldId id="358" r:id="rId6"/>
    <p:sldId id="376" r:id="rId7"/>
    <p:sldId id="359" r:id="rId8"/>
    <p:sldId id="360" r:id="rId9"/>
    <p:sldId id="361" r:id="rId10"/>
    <p:sldId id="362" r:id="rId11"/>
    <p:sldId id="379" r:id="rId12"/>
    <p:sldId id="363" r:id="rId13"/>
    <p:sldId id="364" r:id="rId14"/>
    <p:sldId id="365" r:id="rId15"/>
    <p:sldId id="366" r:id="rId16"/>
    <p:sldId id="367" r:id="rId17"/>
    <p:sldId id="368" r:id="rId18"/>
    <p:sldId id="369" r:id="rId19"/>
    <p:sldId id="370" r:id="rId20"/>
    <p:sldId id="371" r:id="rId21"/>
    <p:sldId id="372" r:id="rId22"/>
    <p:sldId id="373" r:id="rId23"/>
    <p:sldId id="374" r:id="rId24"/>
    <p:sldId id="375" r:id="rId25"/>
    <p:sldId id="328" r:id="rId26"/>
    <p:sldId id="257" r:id="rId27"/>
    <p:sldId id="258" r:id="rId28"/>
    <p:sldId id="260" r:id="rId29"/>
    <p:sldId id="264" r:id="rId30"/>
    <p:sldId id="265" r:id="rId31"/>
    <p:sldId id="269" r:id="rId32"/>
    <p:sldId id="270" r:id="rId33"/>
    <p:sldId id="271" r:id="rId34"/>
    <p:sldId id="272" r:id="rId35"/>
    <p:sldId id="273" r:id="rId36"/>
    <p:sldId id="377" r:id="rId37"/>
    <p:sldId id="275" r:id="rId38"/>
    <p:sldId id="276" r:id="rId39"/>
    <p:sldId id="278" r:id="rId40"/>
    <p:sldId id="295" r:id="rId41"/>
    <p:sldId id="289" r:id="rId42"/>
    <p:sldId id="286" r:id="rId43"/>
    <p:sldId id="280" r:id="rId44"/>
    <p:sldId id="281" r:id="rId45"/>
    <p:sldId id="282" r:id="rId46"/>
    <p:sldId id="283" r:id="rId47"/>
    <p:sldId id="284" r:id="rId48"/>
    <p:sldId id="287" r:id="rId49"/>
    <p:sldId id="290" r:id="rId50"/>
    <p:sldId id="294" r:id="rId51"/>
    <p:sldId id="301" r:id="rId52"/>
    <p:sldId id="297" r:id="rId53"/>
    <p:sldId id="296" r:id="rId54"/>
    <p:sldId id="303" r:id="rId55"/>
    <p:sldId id="310" r:id="rId56"/>
    <p:sldId id="298" r:id="rId57"/>
    <p:sldId id="299" r:id="rId58"/>
    <p:sldId id="300" r:id="rId59"/>
    <p:sldId id="312" r:id="rId60"/>
    <p:sldId id="313" r:id="rId61"/>
    <p:sldId id="314" r:id="rId62"/>
    <p:sldId id="317" r:id="rId63"/>
    <p:sldId id="315" r:id="rId64"/>
    <p:sldId id="311" r:id="rId65"/>
    <p:sldId id="319" r:id="rId66"/>
    <p:sldId id="320" r:id="rId67"/>
    <p:sldId id="322" r:id="rId68"/>
    <p:sldId id="325" r:id="rId69"/>
    <p:sldId id="329" r:id="rId70"/>
    <p:sldId id="330" r:id="rId71"/>
    <p:sldId id="332" r:id="rId72"/>
    <p:sldId id="333" r:id="rId73"/>
    <p:sldId id="334" r:id="rId74"/>
    <p:sldId id="335" r:id="rId75"/>
    <p:sldId id="355" r:id="rId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484" autoAdjust="0"/>
  </p:normalViewPr>
  <p:slideViewPr>
    <p:cSldViewPr snapToGrid="0">
      <p:cViewPr varScale="1">
        <p:scale>
          <a:sx n="101" d="100"/>
          <a:sy n="101" d="100"/>
        </p:scale>
        <p:origin x="117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8EFF51D-C362-4B40-A2C9-8B6DE8AF8208}" type="datetimeFigureOut">
              <a:rPr lang="en-US" smtClean="0"/>
              <a:pPr/>
              <a:t>2/24/2023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5EB5616-AF0C-234F-8FC3-6AE8145E4F10}" type="slidenum">
              <a:rPr lang="en-US" smtClean="0"/>
              <a:pPr/>
              <a:t>‹#›</a:t>
            </a:fld>
            <a:endParaRPr lang="en-US"/>
          </a:p>
        </p:txBody>
      </p:sp>
    </p:spTree>
    <p:extLst>
      <p:ext uri="{BB962C8B-B14F-4D97-AF65-F5344CB8AC3E}">
        <p14:creationId xmlns:p14="http://schemas.microsoft.com/office/powerpoint/2010/main" val="1265388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6104BE-3880-344A-A578-AAC3E4DBE01E}" type="datetimeFigureOut">
              <a:rPr lang="en-US" smtClean="0"/>
              <a:pPr/>
              <a:t>2/24/2023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0CE317-8DA9-3049-B261-6C73E155A76B}" type="slidenum">
              <a:rPr lang="en-US" smtClean="0"/>
              <a:pPr/>
              <a:t>‹#›</a:t>
            </a:fld>
            <a:endParaRPr lang="en-US"/>
          </a:p>
        </p:txBody>
      </p:sp>
    </p:spTree>
    <p:extLst>
      <p:ext uri="{BB962C8B-B14F-4D97-AF65-F5344CB8AC3E}">
        <p14:creationId xmlns:p14="http://schemas.microsoft.com/office/powerpoint/2010/main" val="1267645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Ø"/>
            </a:pPr>
            <a:r>
              <a:rPr lang="en-US" dirty="0"/>
              <a:t>monopoly concentration of capital to monopoly dispersion of capital</a:t>
            </a:r>
          </a:p>
          <a:p>
            <a:pPr lvl="1">
              <a:buFont typeface="Wingdings" panose="05000000000000000000" pitchFamily="2" charset="2"/>
              <a:buChar char="Ø"/>
            </a:pPr>
            <a:r>
              <a:rPr lang="en-US" dirty="0"/>
              <a:t>Global Dispersion: inclusion of developing country </a:t>
            </a:r>
            <a:r>
              <a:rPr lang="en-US" dirty="0" err="1"/>
              <a:t>labour</a:t>
            </a:r>
            <a:r>
              <a:rPr lang="en-US" dirty="0"/>
              <a:t> markets</a:t>
            </a:r>
          </a:p>
          <a:p>
            <a:pPr lvl="1">
              <a:buFont typeface="Wingdings" panose="05000000000000000000" pitchFamily="2" charset="2"/>
              <a:buChar char="Ø"/>
            </a:pPr>
            <a:r>
              <a:rPr lang="en-US" dirty="0"/>
              <a:t>Dispersion of global </a:t>
            </a:r>
            <a:r>
              <a:rPr lang="en-US" dirty="0" err="1"/>
              <a:t>labour</a:t>
            </a:r>
            <a:r>
              <a:rPr lang="en-US" dirty="0"/>
              <a:t> reduces cohesion of the working class</a:t>
            </a:r>
          </a:p>
          <a:p>
            <a:pPr lvl="1">
              <a:buFont typeface="Wingdings" panose="05000000000000000000" pitchFamily="2" charset="2"/>
              <a:buChar char="Ø"/>
            </a:pPr>
            <a:r>
              <a:rPr lang="en-US" dirty="0"/>
              <a:t>Dispersion of Capital solidifies accumulation of profits in the Centre</a:t>
            </a:r>
          </a:p>
          <a:p>
            <a:endParaRPr lang="en-US" dirty="0"/>
          </a:p>
        </p:txBody>
      </p:sp>
      <p:sp>
        <p:nvSpPr>
          <p:cNvPr id="4" name="Slide Number Placeholder 3"/>
          <p:cNvSpPr>
            <a:spLocks noGrp="1"/>
          </p:cNvSpPr>
          <p:nvPr>
            <p:ph type="sldNum" sz="quarter" idx="10"/>
          </p:nvPr>
        </p:nvSpPr>
        <p:spPr/>
        <p:txBody>
          <a:bodyPr/>
          <a:lstStyle/>
          <a:p>
            <a:fld id="{33C72623-AA36-44FF-83A8-BB5D5F5AEDD5}" type="slidenum">
              <a:rPr lang="en-US" smtClean="0"/>
              <a:pPr/>
              <a:t>4</a:t>
            </a:fld>
            <a:endParaRPr lang="en-US"/>
          </a:p>
        </p:txBody>
      </p:sp>
    </p:spTree>
    <p:extLst>
      <p:ext uri="{BB962C8B-B14F-4D97-AF65-F5344CB8AC3E}">
        <p14:creationId xmlns:p14="http://schemas.microsoft.com/office/powerpoint/2010/main" val="4243712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83551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88348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166969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a:r>
              <a:rPr lang="en-US" sz="1200" dirty="0">
                <a:solidFill>
                  <a:schemeClr val="tx1"/>
                </a:solidFill>
              </a:rPr>
              <a:t>“In some ways I like the gold standard and there is something very nice about the gold standard… We used to have a very solid country because it was based on a gold standard and we do not have that anymore…It would be very </a:t>
            </a:r>
            <a:r>
              <a:rPr lang="en-US" sz="1200" dirty="0" err="1">
                <a:solidFill>
                  <a:schemeClr val="tx1"/>
                </a:solidFill>
              </a:rPr>
              <a:t>very</a:t>
            </a:r>
            <a:r>
              <a:rPr lang="en-US" sz="1200" dirty="0">
                <a:solidFill>
                  <a:schemeClr val="tx1"/>
                </a:solidFill>
              </a:rPr>
              <a:t> hard to do at this point and one of the problems is we do not have the gold—other places have the gold.”</a:t>
            </a:r>
          </a:p>
          <a:p>
            <a:pPr algn="l"/>
            <a:r>
              <a:rPr lang="en-US" sz="1200" b="1" dirty="0">
                <a:solidFill>
                  <a:schemeClr val="tx1"/>
                </a:solidFill>
              </a:rPr>
              <a:t>It’s Time To Go After Big Money, http://larrysummers.com/2016/02/16/its-time-to-go-after-big-money/</a:t>
            </a:r>
          </a:p>
          <a:p>
            <a:pPr algn="l"/>
            <a:r>
              <a:rPr lang="en-US" sz="1200" dirty="0">
                <a:solidFill>
                  <a:schemeClr val="tx1"/>
                </a:solidFill>
              </a:rPr>
              <a:t> </a:t>
            </a:r>
          </a:p>
          <a:p>
            <a:pPr algn="l"/>
            <a:r>
              <a:rPr lang="en-US" sz="1200" dirty="0">
                <a:solidFill>
                  <a:schemeClr val="tx1"/>
                </a:solidFill>
              </a:rPr>
              <a:t>Global Economics View: High Time To Get Low: Getting Rid Of The Lower Bound On</a:t>
            </a:r>
          </a:p>
          <a:p>
            <a:pPr algn="l"/>
            <a:r>
              <a:rPr lang="en-US" sz="1200" dirty="0">
                <a:solidFill>
                  <a:schemeClr val="tx1"/>
                </a:solidFill>
              </a:rPr>
              <a:t>Nominal Interest Rates, </a:t>
            </a:r>
            <a:r>
              <a:rPr lang="en-US" sz="1200" dirty="0" err="1">
                <a:solidFill>
                  <a:schemeClr val="tx1"/>
                </a:solidFill>
              </a:rPr>
              <a:t>CitiBank</a:t>
            </a:r>
            <a:r>
              <a:rPr lang="en-US" sz="1200" dirty="0">
                <a:solidFill>
                  <a:schemeClr val="tx1"/>
                </a:solidFill>
              </a:rPr>
              <a:t>, 9 April 2015. Available at:  //ir.citi.com/wWNBlgi1kjDDYvyTo%2BI6OmqjU2GSigNlnJnhMAXxq%2BWH2BtNC2MHtqlHkiuVJhJ3%2FzfnBvvq76U%3D</a:t>
            </a:r>
          </a:p>
          <a:p>
            <a:pPr algn="l"/>
            <a:r>
              <a:rPr lang="en-US" sz="1200" dirty="0">
                <a:solidFill>
                  <a:schemeClr val="tx1"/>
                </a:solidFill>
              </a:rPr>
              <a:t>Helicopter money as a policy option: </a:t>
            </a:r>
          </a:p>
          <a:p>
            <a:pPr algn="l"/>
            <a:r>
              <a:rPr lang="en-US" sz="1200" dirty="0">
                <a:solidFill>
                  <a:schemeClr val="tx1"/>
                </a:solidFill>
              </a:rPr>
              <a:t>https://ineteconomics.org/ideas-papers/blog/helicopter-money-as-a-policy-option</a:t>
            </a:r>
          </a:p>
          <a:p>
            <a:endParaRPr lang="en-US" dirty="0"/>
          </a:p>
        </p:txBody>
      </p:sp>
      <p:sp>
        <p:nvSpPr>
          <p:cNvPr id="4" name="Slide Number Placeholder 3"/>
          <p:cNvSpPr>
            <a:spLocks noGrp="1"/>
          </p:cNvSpPr>
          <p:nvPr>
            <p:ph type="sldNum" sz="quarter" idx="10"/>
          </p:nvPr>
        </p:nvSpPr>
        <p:spPr/>
        <p:txBody>
          <a:bodyPr/>
          <a:lstStyle/>
          <a:p>
            <a:fld id="{8DCF8B1E-9608-448A-8899-5C8F907F6105}" type="slidenum">
              <a:rPr lang="en-US" smtClean="0"/>
              <a:pPr/>
              <a:t>24</a:t>
            </a:fld>
            <a:endParaRPr lang="en-US"/>
          </a:p>
        </p:txBody>
      </p:sp>
    </p:spTree>
    <p:extLst>
      <p:ext uri="{BB962C8B-B14F-4D97-AF65-F5344CB8AC3E}">
        <p14:creationId xmlns:p14="http://schemas.microsoft.com/office/powerpoint/2010/main" val="3370247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50216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400" dirty="0"/>
              <a:t>The passage from the </a:t>
            </a:r>
            <a:r>
              <a:rPr lang="en-US" sz="2400" i="1" dirty="0"/>
              <a:t>Treatise</a:t>
            </a:r>
            <a:r>
              <a:rPr lang="en-US" sz="2400" dirty="0"/>
              <a:t> is not difficult to envisage – from the Treatise come fundamental equations for available and unavailable output, with the former given by efficiency wages and normal entrepreneurial remuneration relative to the balance between voluntary savings and investment. In the </a:t>
            </a:r>
            <a:r>
              <a:rPr lang="en-US" sz="2400" i="1" dirty="0"/>
              <a:t>General Theory</a:t>
            </a:r>
            <a:r>
              <a:rPr lang="en-US" sz="2400" dirty="0"/>
              <a:t> these two aspects become separate aggregate supply and demand price functions for output as a whole.</a:t>
            </a:r>
          </a:p>
          <a:p>
            <a:endParaRPr lang="en-US" sz="2400" dirty="0"/>
          </a:p>
          <a:p>
            <a:endParaRPr lang="en-US" dirty="0"/>
          </a:p>
        </p:txBody>
      </p:sp>
      <p:sp>
        <p:nvSpPr>
          <p:cNvPr id="4" name="Slide Number Placeholder 3"/>
          <p:cNvSpPr>
            <a:spLocks noGrp="1"/>
          </p:cNvSpPr>
          <p:nvPr>
            <p:ph type="sldNum" sz="quarter" idx="10"/>
          </p:nvPr>
        </p:nvSpPr>
        <p:spPr/>
        <p:txBody>
          <a:bodyPr/>
          <a:lstStyle/>
          <a:p>
            <a:fld id="{33C72623-AA36-44FF-83A8-BB5D5F5AEDD5}" type="slidenum">
              <a:rPr lang="en-US" smtClean="0"/>
              <a:pPr/>
              <a:t>14</a:t>
            </a:fld>
            <a:endParaRPr lang="en-US"/>
          </a:p>
        </p:txBody>
      </p:sp>
    </p:spTree>
    <p:extLst>
      <p:ext uri="{BB962C8B-B14F-4D97-AF65-F5344CB8AC3E}">
        <p14:creationId xmlns:p14="http://schemas.microsoft.com/office/powerpoint/2010/main" val="3735585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Keynes had already </a:t>
            </a:r>
            <a:r>
              <a:rPr lang="en-US" sz="1200" dirty="0" err="1"/>
              <a:t>analysed</a:t>
            </a:r>
            <a:r>
              <a:rPr lang="en-US" sz="1200" dirty="0"/>
              <a:t> the determinants of futures prices for commodities in the </a:t>
            </a:r>
            <a:r>
              <a:rPr lang="en-US" sz="1200" i="1" dirty="0"/>
              <a:t>Treatise</a:t>
            </a:r>
            <a:r>
              <a:rPr lang="en-US" sz="1200" dirty="0"/>
              <a:t>, and now appears as the futures prices of output as a whole. </a:t>
            </a:r>
          </a:p>
        </p:txBody>
      </p:sp>
      <p:sp>
        <p:nvSpPr>
          <p:cNvPr id="4" name="Slide Number Placeholder 3"/>
          <p:cNvSpPr>
            <a:spLocks noGrp="1"/>
          </p:cNvSpPr>
          <p:nvPr>
            <p:ph type="sldNum" sz="quarter" idx="10"/>
          </p:nvPr>
        </p:nvSpPr>
        <p:spPr/>
        <p:txBody>
          <a:bodyPr/>
          <a:lstStyle/>
          <a:p>
            <a:fld id="{33C72623-AA36-44FF-83A8-BB5D5F5AEDD5}" type="slidenum">
              <a:rPr lang="en-US" smtClean="0"/>
              <a:pPr/>
              <a:t>15</a:t>
            </a:fld>
            <a:endParaRPr lang="en-US"/>
          </a:p>
        </p:txBody>
      </p:sp>
    </p:spTree>
    <p:extLst>
      <p:ext uri="{BB962C8B-B14F-4D97-AF65-F5344CB8AC3E}">
        <p14:creationId xmlns:p14="http://schemas.microsoft.com/office/powerpoint/2010/main" val="1084167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03485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For, as usually stated, the marginal theory of value does not seem to distinguish clearly between exchange of existing assets (at the margin of exchange) and production of new assets (at the margin of production). This may well have come about from the fact that the theory of value has been developed in relation to non-monetary assets, most of which (at least in a community with an established monetary system) have so little liquidity-premium relatively to money and monetary assets that their liquidity-premium makes no material difference in practice. As soon, however, as the attempt is made to extend the marginal theory to cover the value of monetary assets, the difference becomes material; hence it is natural that a satisfactory theory of the price of monetary assets (i.e. of the rate of interest) could not be developed until the </a:t>
            </a:r>
            <a:r>
              <a:rPr lang="en-US" sz="1200" dirty="0" err="1"/>
              <a:t>generalisation</a:t>
            </a:r>
            <a:r>
              <a:rPr lang="en-US" sz="1200" dirty="0"/>
              <a:t> to take into account liquidity-premium was made (by Mr. Keynes).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Strictly, liquidity-premiums, like exchange-value itself, is a purely relative conception. What varies absolutely is the net balance in the minds of wealth-owners between the conflicting desires to retain purchasing-power (in any form) and to exercise it.” </a:t>
            </a:r>
          </a:p>
          <a:p>
            <a:endParaRPr lang="en-US" dirty="0"/>
          </a:p>
        </p:txBody>
      </p:sp>
      <p:sp>
        <p:nvSpPr>
          <p:cNvPr id="4" name="Slide Number Placeholder 3"/>
          <p:cNvSpPr>
            <a:spLocks noGrp="1"/>
          </p:cNvSpPr>
          <p:nvPr>
            <p:ph type="sldNum" sz="quarter" idx="10"/>
          </p:nvPr>
        </p:nvSpPr>
        <p:spPr/>
        <p:txBody>
          <a:bodyPr/>
          <a:lstStyle/>
          <a:p>
            <a:fld id="{33C72623-AA36-44FF-83A8-BB5D5F5AEDD5}" type="slidenum">
              <a:rPr lang="en-US" smtClean="0"/>
              <a:pPr/>
              <a:t>17</a:t>
            </a:fld>
            <a:endParaRPr lang="en-US"/>
          </a:p>
        </p:txBody>
      </p:sp>
    </p:spTree>
    <p:extLst>
      <p:ext uri="{BB962C8B-B14F-4D97-AF65-F5344CB8AC3E}">
        <p14:creationId xmlns:p14="http://schemas.microsoft.com/office/powerpoint/2010/main" val="105627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9606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choice of the standard of value will make no difference to this result because a shift from one standard to another will change all the terms equally, i.e. by an amount equal to the expected rate of appreciation (or depreciation) of the new standard in terms of the old.</a:t>
            </a:r>
          </a:p>
          <a:p>
            <a:endParaRPr lang="en-US" dirty="0"/>
          </a:p>
        </p:txBody>
      </p:sp>
    </p:spTree>
    <p:extLst>
      <p:ext uri="{BB962C8B-B14F-4D97-AF65-F5344CB8AC3E}">
        <p14:creationId xmlns:p14="http://schemas.microsoft.com/office/powerpoint/2010/main" val="3726144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92433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1417231-0BC4-425D-98AF-84550A11D553}" type="datetimeFigureOut">
              <a:rPr lang="en-US" smtClean="0"/>
              <a:pPr/>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2118F-1623-4F9E-9E20-D1E552470AC3}" type="slidenum">
              <a:rPr lang="en-US" smtClean="0"/>
              <a:pPr/>
              <a:t>‹#›</a:t>
            </a:fld>
            <a:endParaRPr lang="en-US"/>
          </a:p>
        </p:txBody>
      </p:sp>
    </p:spTree>
    <p:extLst>
      <p:ext uri="{BB962C8B-B14F-4D97-AF65-F5344CB8AC3E}">
        <p14:creationId xmlns:p14="http://schemas.microsoft.com/office/powerpoint/2010/main" val="3307873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417231-0BC4-425D-98AF-84550A11D553}" type="datetimeFigureOut">
              <a:rPr lang="en-US" smtClean="0"/>
              <a:pPr/>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2118F-1623-4F9E-9E20-D1E552470AC3}" type="slidenum">
              <a:rPr lang="en-US" smtClean="0"/>
              <a:pPr/>
              <a:t>‹#›</a:t>
            </a:fld>
            <a:endParaRPr lang="en-US"/>
          </a:p>
        </p:txBody>
      </p:sp>
    </p:spTree>
    <p:extLst>
      <p:ext uri="{BB962C8B-B14F-4D97-AF65-F5344CB8AC3E}">
        <p14:creationId xmlns:p14="http://schemas.microsoft.com/office/powerpoint/2010/main" val="3062349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417231-0BC4-425D-98AF-84550A11D553}" type="datetimeFigureOut">
              <a:rPr lang="en-US" smtClean="0"/>
              <a:pPr/>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2118F-1623-4F9E-9E20-D1E552470AC3}" type="slidenum">
              <a:rPr lang="en-US" smtClean="0"/>
              <a:pPr/>
              <a:t>‹#›</a:t>
            </a:fld>
            <a:endParaRPr lang="en-US"/>
          </a:p>
        </p:txBody>
      </p:sp>
    </p:spTree>
    <p:extLst>
      <p:ext uri="{BB962C8B-B14F-4D97-AF65-F5344CB8AC3E}">
        <p14:creationId xmlns:p14="http://schemas.microsoft.com/office/powerpoint/2010/main" val="565538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579AD0-8AAA-40F7-A2CD-7C0447236758}" type="datetimeFigureOut">
              <a:rPr lang="en-US" smtClean="0"/>
              <a:pPr/>
              <a:t>2/24/2023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928F1F7F-C395-4BB1-AC34-A3B24EFBDF97}" type="slidenum">
              <a:rPr lang="en-US" smtClean="0"/>
              <a:pPr/>
              <a:t>‹#›</a:t>
            </a:fld>
            <a:endParaRPr lang="en-US"/>
          </a:p>
        </p:txBody>
      </p:sp>
    </p:spTree>
    <p:extLst>
      <p:ext uri="{BB962C8B-B14F-4D97-AF65-F5344CB8AC3E}">
        <p14:creationId xmlns:p14="http://schemas.microsoft.com/office/powerpoint/2010/main" val="2217826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579AD0-8AAA-40F7-A2CD-7C0447236758}" type="datetimeFigureOut">
              <a:rPr lang="en-US" smtClean="0"/>
              <a:pPr/>
              <a:t>2/24/2023</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28F1F7F-C395-4BB1-AC34-A3B24EFBDF97}" type="slidenum">
              <a:rPr lang="en-US" smtClean="0"/>
              <a:pPr/>
              <a:t>‹#›</a:t>
            </a:fld>
            <a:endParaRPr lang="en-US"/>
          </a:p>
        </p:txBody>
      </p:sp>
    </p:spTree>
    <p:extLst>
      <p:ext uri="{BB962C8B-B14F-4D97-AF65-F5344CB8AC3E}">
        <p14:creationId xmlns:p14="http://schemas.microsoft.com/office/powerpoint/2010/main" val="38718078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579AD0-8AAA-40F7-A2CD-7C0447236758}" type="datetimeFigureOut">
              <a:rPr lang="en-US" smtClean="0"/>
              <a:pPr/>
              <a:t>2/24/2023</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928F1F7F-C395-4BB1-AC34-A3B24EFBDF97}" type="slidenum">
              <a:rPr lang="en-US" smtClean="0"/>
              <a:pPr/>
              <a:t>‹#›</a:t>
            </a:fld>
            <a:endParaRPr lang="en-US"/>
          </a:p>
        </p:txBody>
      </p:sp>
    </p:spTree>
    <p:extLst>
      <p:ext uri="{BB962C8B-B14F-4D97-AF65-F5344CB8AC3E}">
        <p14:creationId xmlns:p14="http://schemas.microsoft.com/office/powerpoint/2010/main" val="1125992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579AD0-8AAA-40F7-A2CD-7C0447236758}" type="datetimeFigureOut">
              <a:rPr lang="en-US" smtClean="0"/>
              <a:pPr/>
              <a:t>2/24/2023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928F1F7F-C395-4BB1-AC34-A3B24EFBDF97}" type="slidenum">
              <a:rPr lang="en-US" smtClean="0"/>
              <a:pPr/>
              <a:t>‹#›</a:t>
            </a:fld>
            <a:endParaRPr lang="en-US"/>
          </a:p>
        </p:txBody>
      </p:sp>
    </p:spTree>
    <p:extLst>
      <p:ext uri="{BB962C8B-B14F-4D97-AF65-F5344CB8AC3E}">
        <p14:creationId xmlns:p14="http://schemas.microsoft.com/office/powerpoint/2010/main" val="3713082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579AD0-8AAA-40F7-A2CD-7C0447236758}" type="datetimeFigureOut">
              <a:rPr lang="en-US" smtClean="0"/>
              <a:pPr/>
              <a:t>2/24/2023</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928F1F7F-C395-4BB1-AC34-A3B24EFBDF97}" type="slidenum">
              <a:rPr lang="en-US" smtClean="0"/>
              <a:pPr/>
              <a:t>‹#›</a:t>
            </a:fld>
            <a:endParaRPr lang="en-US"/>
          </a:p>
        </p:txBody>
      </p:sp>
    </p:spTree>
    <p:extLst>
      <p:ext uri="{BB962C8B-B14F-4D97-AF65-F5344CB8AC3E}">
        <p14:creationId xmlns:p14="http://schemas.microsoft.com/office/powerpoint/2010/main" val="16233138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579AD0-8AAA-40F7-A2CD-7C0447236758}" type="datetimeFigureOut">
              <a:rPr lang="en-US" smtClean="0"/>
              <a:pPr/>
              <a:t>2/24/2023</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28F1F7F-C395-4BB1-AC34-A3B24EFBDF97}" type="slidenum">
              <a:rPr lang="en-US" smtClean="0"/>
              <a:pPr/>
              <a:t>‹#›</a:t>
            </a:fld>
            <a:endParaRPr lang="en-US"/>
          </a:p>
        </p:txBody>
      </p:sp>
    </p:spTree>
    <p:extLst>
      <p:ext uri="{BB962C8B-B14F-4D97-AF65-F5344CB8AC3E}">
        <p14:creationId xmlns:p14="http://schemas.microsoft.com/office/powerpoint/2010/main" val="7019555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579AD0-8AAA-40F7-A2CD-7C0447236758}" type="datetimeFigureOut">
              <a:rPr lang="en-US" smtClean="0"/>
              <a:pPr/>
              <a:t>2/24/2023</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28F1F7F-C395-4BB1-AC34-A3B24EFBDF97}" type="slidenum">
              <a:rPr lang="en-US" smtClean="0"/>
              <a:pPr/>
              <a:t>‹#›</a:t>
            </a:fld>
            <a:endParaRPr lang="en-US"/>
          </a:p>
        </p:txBody>
      </p:sp>
    </p:spTree>
    <p:extLst>
      <p:ext uri="{BB962C8B-B14F-4D97-AF65-F5344CB8AC3E}">
        <p14:creationId xmlns:p14="http://schemas.microsoft.com/office/powerpoint/2010/main" val="74082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579AD0-8AAA-40F7-A2CD-7C0447236758}" type="datetimeFigureOut">
              <a:rPr lang="en-US" smtClean="0"/>
              <a:pPr/>
              <a:t>2/24/2023</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28F1F7F-C395-4BB1-AC34-A3B24EFBDF97}" type="slidenum">
              <a:rPr lang="en-US" smtClean="0"/>
              <a:pPr/>
              <a:t>‹#›</a:t>
            </a:fld>
            <a:endParaRPr lang="en-US"/>
          </a:p>
        </p:txBody>
      </p:sp>
    </p:spTree>
    <p:extLst>
      <p:ext uri="{BB962C8B-B14F-4D97-AF65-F5344CB8AC3E}">
        <p14:creationId xmlns:p14="http://schemas.microsoft.com/office/powerpoint/2010/main" val="1363540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417231-0BC4-425D-98AF-84550A11D553}" type="datetimeFigureOut">
              <a:rPr lang="en-US" smtClean="0"/>
              <a:pPr/>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2118F-1623-4F9E-9E20-D1E552470AC3}" type="slidenum">
              <a:rPr lang="en-US" smtClean="0"/>
              <a:pPr/>
              <a:t>‹#›</a:t>
            </a:fld>
            <a:endParaRPr lang="en-US"/>
          </a:p>
        </p:txBody>
      </p:sp>
    </p:spTree>
    <p:extLst>
      <p:ext uri="{BB962C8B-B14F-4D97-AF65-F5344CB8AC3E}">
        <p14:creationId xmlns:p14="http://schemas.microsoft.com/office/powerpoint/2010/main" val="40945483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579AD0-8AAA-40F7-A2CD-7C0447236758}" type="datetimeFigureOut">
              <a:rPr lang="en-US" smtClean="0"/>
              <a:pPr/>
              <a:t>2/24/2023</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928F1F7F-C395-4BB1-AC34-A3B24EFBDF97}" type="slidenum">
              <a:rPr lang="en-US" smtClean="0"/>
              <a:pPr/>
              <a:t>‹#›</a:t>
            </a:fld>
            <a:endParaRPr lang="en-US"/>
          </a:p>
        </p:txBody>
      </p:sp>
    </p:spTree>
    <p:extLst>
      <p:ext uri="{BB962C8B-B14F-4D97-AF65-F5344CB8AC3E}">
        <p14:creationId xmlns:p14="http://schemas.microsoft.com/office/powerpoint/2010/main" val="16671915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579AD0-8AAA-40F7-A2CD-7C0447236758}" type="datetimeFigureOut">
              <a:rPr lang="en-US" smtClean="0"/>
              <a:pPr/>
              <a:t>2/24/2023</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928F1F7F-C395-4BB1-AC34-A3B24EFBDF97}" type="slidenum">
              <a:rPr lang="en-US" smtClean="0"/>
              <a:pPr/>
              <a:t>‹#›</a:t>
            </a:fld>
            <a:endParaRPr lang="en-US"/>
          </a:p>
        </p:txBody>
      </p:sp>
    </p:spTree>
    <p:extLst>
      <p:ext uri="{BB962C8B-B14F-4D97-AF65-F5344CB8AC3E}">
        <p14:creationId xmlns:p14="http://schemas.microsoft.com/office/powerpoint/2010/main" val="18341314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579AD0-8AAA-40F7-A2CD-7C0447236758}" type="datetimeFigureOut">
              <a:rPr lang="en-US" smtClean="0"/>
              <a:pPr/>
              <a:t>2/24/2023</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928F1F7F-C395-4BB1-AC34-A3B24EFBDF97}" type="slidenum">
              <a:rPr lang="en-US" smtClean="0"/>
              <a:pPr/>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152378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F5579AD0-8AAA-40F7-A2CD-7C0447236758}" type="datetimeFigureOut">
              <a:rPr lang="en-US" smtClean="0"/>
              <a:pPr/>
              <a:t>2/24/2023</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928F1F7F-C395-4BB1-AC34-A3B24EFBDF97}" type="slidenum">
              <a:rPr lang="en-US" smtClean="0"/>
              <a:pPr/>
              <a:t>‹#›</a:t>
            </a:fld>
            <a:endParaRPr lang="en-US"/>
          </a:p>
        </p:txBody>
      </p:sp>
    </p:spTree>
    <p:extLst>
      <p:ext uri="{BB962C8B-B14F-4D97-AF65-F5344CB8AC3E}">
        <p14:creationId xmlns:p14="http://schemas.microsoft.com/office/powerpoint/2010/main" val="27210670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F5579AD0-8AAA-40F7-A2CD-7C0447236758}" type="datetimeFigureOut">
              <a:rPr lang="en-US" smtClean="0"/>
              <a:pPr/>
              <a:t>2/24/2023</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928F1F7F-C395-4BB1-AC34-A3B24EFBDF97}" type="slidenum">
              <a:rPr lang="en-US" smtClean="0"/>
              <a:pPr/>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594199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F5579AD0-8AAA-40F7-A2CD-7C0447236758}" type="datetimeFigureOut">
              <a:rPr lang="en-US" smtClean="0"/>
              <a:pPr/>
              <a:t>2/24/2023</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928F1F7F-C395-4BB1-AC34-A3B24EFBDF97}" type="slidenum">
              <a:rPr lang="en-US" smtClean="0"/>
              <a:pPr/>
              <a:t>‹#›</a:t>
            </a:fld>
            <a:endParaRPr lang="en-US"/>
          </a:p>
        </p:txBody>
      </p:sp>
    </p:spTree>
    <p:extLst>
      <p:ext uri="{BB962C8B-B14F-4D97-AF65-F5344CB8AC3E}">
        <p14:creationId xmlns:p14="http://schemas.microsoft.com/office/powerpoint/2010/main" val="27953636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579AD0-8AAA-40F7-A2CD-7C0447236758}" type="datetimeFigureOut">
              <a:rPr lang="en-US" smtClean="0"/>
              <a:pPr/>
              <a:t>2/24/2023</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28F1F7F-C395-4BB1-AC34-A3B24EFBDF97}" type="slidenum">
              <a:rPr lang="en-US" smtClean="0"/>
              <a:pPr/>
              <a:t>‹#›</a:t>
            </a:fld>
            <a:endParaRPr lang="en-US"/>
          </a:p>
        </p:txBody>
      </p:sp>
    </p:spTree>
    <p:extLst>
      <p:ext uri="{BB962C8B-B14F-4D97-AF65-F5344CB8AC3E}">
        <p14:creationId xmlns:p14="http://schemas.microsoft.com/office/powerpoint/2010/main" val="10965500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579AD0-8AAA-40F7-A2CD-7C0447236758}" type="datetimeFigureOut">
              <a:rPr lang="en-US" smtClean="0"/>
              <a:pPr/>
              <a:t>2/24/2023</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28F1F7F-C395-4BB1-AC34-A3B24EFBDF97}" type="slidenum">
              <a:rPr lang="en-US" smtClean="0"/>
              <a:pPr/>
              <a:t>‹#›</a:t>
            </a:fld>
            <a:endParaRPr lang="en-US"/>
          </a:p>
        </p:txBody>
      </p:sp>
    </p:spTree>
    <p:extLst>
      <p:ext uri="{BB962C8B-B14F-4D97-AF65-F5344CB8AC3E}">
        <p14:creationId xmlns:p14="http://schemas.microsoft.com/office/powerpoint/2010/main" val="324183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Lev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aseline="0">
                <a:solidFill>
                  <a:schemeClr val="tx1"/>
                </a:solidFill>
              </a:defRPr>
            </a:lvl1pPr>
          </a:lstStyle>
          <a:p>
            <a:r>
              <a:rPr lang="en-US" dirty="0"/>
              <a:t>Click to edit Master title style</a:t>
            </a:r>
          </a:p>
        </p:txBody>
      </p:sp>
      <p:sp>
        <p:nvSpPr>
          <p:cNvPr id="3" name="Text Placeholder 2"/>
          <p:cNvSpPr>
            <a:spLocks noGrp="1"/>
          </p:cNvSpPr>
          <p:nvPr>
            <p:ph type="body" idx="1"/>
          </p:nvPr>
        </p:nvSpPr>
        <p:spPr/>
        <p:txBody>
          <a:bodyPr/>
          <a:lstStyle>
            <a:lvl1pPr>
              <a:defRPr baseline="0">
                <a:solidFill>
                  <a:schemeClr val="tx1"/>
                </a:solidFill>
              </a:defRPr>
            </a:lvl1pPr>
            <a:lvl2pPr>
              <a:defRPr baseline="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139"/>
          <p:cNvGrpSpPr/>
          <p:nvPr userDrawn="1"/>
        </p:nvGrpSpPr>
        <p:grpSpPr>
          <a:xfrm>
            <a:off x="8441871" y="6176962"/>
            <a:ext cx="702128" cy="681037"/>
            <a:chOff x="0" y="0"/>
            <a:chExt cx="1441450" cy="990600"/>
          </a:xfrm>
        </p:grpSpPr>
        <p:sp>
          <p:nvSpPr>
            <p:cNvPr id="8" name="Shape 137"/>
            <p:cNvSpPr/>
            <p:nvPr/>
          </p:nvSpPr>
          <p:spPr>
            <a:xfrm>
              <a:off x="0" y="0"/>
              <a:ext cx="1441450" cy="990600"/>
            </a:xfrm>
            <a:prstGeom prst="rect">
              <a:avLst/>
            </a:prstGeom>
            <a:solidFill>
              <a:srgbClr val="0C508E"/>
            </a:solidFill>
            <a:ln w="12700" cap="flat">
              <a:noFill/>
              <a:miter lim="400000"/>
            </a:ln>
            <a:effectLst/>
          </p:spPr>
          <p:txBody>
            <a:bodyPr wrap="square" lIns="34289" tIns="34289" rIns="34289" bIns="34289" numCol="1" anchor="ctr">
              <a:noAutofit/>
            </a:bodyPr>
            <a:lstStyle/>
            <a:p>
              <a:endParaRPr sz="1350"/>
            </a:p>
          </p:txBody>
        </p:sp>
        <p:pic>
          <p:nvPicPr>
            <p:cNvPr id="9" name="image5.png"/>
            <p:cNvPicPr>
              <a:picLocks noChangeAspect="1"/>
            </p:cNvPicPr>
            <p:nvPr/>
          </p:nvPicPr>
          <p:blipFill>
            <a:blip r:embed="rId2" cstate="print"/>
            <a:stretch>
              <a:fillRect/>
            </a:stretch>
          </p:blipFill>
          <p:spPr>
            <a:xfrm>
              <a:off x="0" y="0"/>
              <a:ext cx="1441450" cy="990600"/>
            </a:xfrm>
            <a:prstGeom prst="rect">
              <a:avLst/>
            </a:prstGeom>
            <a:ln w="12700" cap="flat">
              <a:noFill/>
              <a:miter lim="400000"/>
            </a:ln>
            <a:effectLst/>
          </p:spPr>
        </p:pic>
      </p:grpSp>
    </p:spTree>
    <p:extLst>
      <p:ext uri="{BB962C8B-B14F-4D97-AF65-F5344CB8AC3E}">
        <p14:creationId xmlns:p14="http://schemas.microsoft.com/office/powerpoint/2010/main" val="711383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32252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417231-0BC4-425D-98AF-84550A11D553}" type="datetimeFigureOut">
              <a:rPr lang="en-US" smtClean="0"/>
              <a:pPr/>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2118F-1623-4F9E-9E20-D1E552470AC3}" type="slidenum">
              <a:rPr lang="en-US" smtClean="0"/>
              <a:pPr/>
              <a:t>‹#›</a:t>
            </a:fld>
            <a:endParaRPr lang="en-US"/>
          </a:p>
        </p:txBody>
      </p:sp>
    </p:spTree>
    <p:extLst>
      <p:ext uri="{BB962C8B-B14F-4D97-AF65-F5344CB8AC3E}">
        <p14:creationId xmlns:p14="http://schemas.microsoft.com/office/powerpoint/2010/main" val="514084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1417231-0BC4-425D-98AF-84550A11D553}" type="datetimeFigureOut">
              <a:rPr lang="en-US" smtClean="0"/>
              <a:pPr/>
              <a:t>2/24/2023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C2118F-1623-4F9E-9E20-D1E552470AC3}" type="slidenum">
              <a:rPr lang="en-US" smtClean="0"/>
              <a:pPr/>
              <a:t>‹#›</a:t>
            </a:fld>
            <a:endParaRPr lang="en-US"/>
          </a:p>
        </p:txBody>
      </p:sp>
    </p:spTree>
    <p:extLst>
      <p:ext uri="{BB962C8B-B14F-4D97-AF65-F5344CB8AC3E}">
        <p14:creationId xmlns:p14="http://schemas.microsoft.com/office/powerpoint/2010/main" val="3190849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1417231-0BC4-425D-98AF-84550A11D553}" type="datetimeFigureOut">
              <a:rPr lang="en-US" smtClean="0"/>
              <a:pPr/>
              <a:t>2/24/2023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C2118F-1623-4F9E-9E20-D1E552470AC3}" type="slidenum">
              <a:rPr lang="en-US" smtClean="0"/>
              <a:pPr/>
              <a:t>‹#›</a:t>
            </a:fld>
            <a:endParaRPr lang="en-US"/>
          </a:p>
        </p:txBody>
      </p:sp>
    </p:spTree>
    <p:extLst>
      <p:ext uri="{BB962C8B-B14F-4D97-AF65-F5344CB8AC3E}">
        <p14:creationId xmlns:p14="http://schemas.microsoft.com/office/powerpoint/2010/main" val="737579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1417231-0BC4-425D-98AF-84550A11D553}" type="datetimeFigureOut">
              <a:rPr lang="en-US" smtClean="0"/>
              <a:pPr/>
              <a:t>2/24/2023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C2118F-1623-4F9E-9E20-D1E552470AC3}" type="slidenum">
              <a:rPr lang="en-US" smtClean="0"/>
              <a:pPr/>
              <a:t>‹#›</a:t>
            </a:fld>
            <a:endParaRPr lang="en-US"/>
          </a:p>
        </p:txBody>
      </p:sp>
    </p:spTree>
    <p:extLst>
      <p:ext uri="{BB962C8B-B14F-4D97-AF65-F5344CB8AC3E}">
        <p14:creationId xmlns:p14="http://schemas.microsoft.com/office/powerpoint/2010/main" val="520413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417231-0BC4-425D-98AF-84550A11D553}" type="datetimeFigureOut">
              <a:rPr lang="en-US" smtClean="0"/>
              <a:pPr/>
              <a:t>2/24/2023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C2118F-1623-4F9E-9E20-D1E552470AC3}" type="slidenum">
              <a:rPr lang="en-US" smtClean="0"/>
              <a:pPr/>
              <a:t>‹#›</a:t>
            </a:fld>
            <a:endParaRPr lang="en-US"/>
          </a:p>
        </p:txBody>
      </p:sp>
    </p:spTree>
    <p:extLst>
      <p:ext uri="{BB962C8B-B14F-4D97-AF65-F5344CB8AC3E}">
        <p14:creationId xmlns:p14="http://schemas.microsoft.com/office/powerpoint/2010/main" val="4034821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417231-0BC4-425D-98AF-84550A11D553}" type="datetimeFigureOut">
              <a:rPr lang="en-US" smtClean="0"/>
              <a:pPr/>
              <a:t>2/24/2023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C2118F-1623-4F9E-9E20-D1E552470AC3}" type="slidenum">
              <a:rPr lang="en-US" smtClean="0"/>
              <a:pPr/>
              <a:t>‹#›</a:t>
            </a:fld>
            <a:endParaRPr lang="en-US"/>
          </a:p>
        </p:txBody>
      </p:sp>
    </p:spTree>
    <p:extLst>
      <p:ext uri="{BB962C8B-B14F-4D97-AF65-F5344CB8AC3E}">
        <p14:creationId xmlns:p14="http://schemas.microsoft.com/office/powerpoint/2010/main" val="4289205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417231-0BC4-425D-98AF-84550A11D553}" type="datetimeFigureOut">
              <a:rPr lang="en-US" smtClean="0"/>
              <a:pPr/>
              <a:t>2/24/2023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C2118F-1623-4F9E-9E20-D1E552470AC3}" type="slidenum">
              <a:rPr lang="en-US" smtClean="0"/>
              <a:pPr/>
              <a:t>‹#›</a:t>
            </a:fld>
            <a:endParaRPr lang="en-US"/>
          </a:p>
        </p:txBody>
      </p:sp>
    </p:spTree>
    <p:extLst>
      <p:ext uri="{BB962C8B-B14F-4D97-AF65-F5344CB8AC3E}">
        <p14:creationId xmlns:p14="http://schemas.microsoft.com/office/powerpoint/2010/main" val="373377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417231-0BC4-425D-98AF-84550A11D553}" type="datetimeFigureOut">
              <a:rPr lang="en-US" smtClean="0"/>
              <a:pPr/>
              <a:t>2/24/2023</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C2118F-1623-4F9E-9E20-D1E552470AC3}" type="slidenum">
              <a:rPr lang="en-US" smtClean="0"/>
              <a:pPr/>
              <a:t>‹#›</a:t>
            </a:fld>
            <a:endParaRPr lang="en-US"/>
          </a:p>
        </p:txBody>
      </p:sp>
    </p:spTree>
    <p:extLst>
      <p:ext uri="{BB962C8B-B14F-4D97-AF65-F5344CB8AC3E}">
        <p14:creationId xmlns:p14="http://schemas.microsoft.com/office/powerpoint/2010/main" val="81210960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E1417231-0BC4-425D-98AF-84550A11D553}" type="datetimeFigureOut">
              <a:rPr lang="en-US" smtClean="0"/>
              <a:pPr/>
              <a:t>2/24/2023</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7DC2118F-1623-4F9E-9E20-D1E552470AC3}" type="slidenum">
              <a:rPr lang="en-US" smtClean="0"/>
              <a:pPr/>
              <a:t>‹#›</a:t>
            </a:fld>
            <a:endParaRPr lang="en-US"/>
          </a:p>
        </p:txBody>
      </p:sp>
    </p:spTree>
    <p:extLst>
      <p:ext uri="{BB962C8B-B14F-4D97-AF65-F5344CB8AC3E}">
        <p14:creationId xmlns:p14="http://schemas.microsoft.com/office/powerpoint/2010/main" val="162831112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661" r:id="rId18"/>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5675" y="1295400"/>
            <a:ext cx="6159525" cy="3189378"/>
          </a:xfrm>
        </p:spPr>
        <p:txBody>
          <a:bodyPr>
            <a:normAutofit fontScale="90000"/>
          </a:bodyPr>
          <a:lstStyle/>
          <a:p>
            <a:br>
              <a:rPr lang="en-US" dirty="0"/>
            </a:br>
            <a:br>
              <a:rPr lang="en-US" dirty="0"/>
            </a:br>
            <a:br>
              <a:rPr lang="en-US" dirty="0"/>
            </a:br>
            <a:br>
              <a:rPr lang="en-US" dirty="0"/>
            </a:br>
            <a:br>
              <a:rPr lang="en-US" dirty="0"/>
            </a:br>
            <a:br>
              <a:rPr lang="en-US" dirty="0"/>
            </a:br>
            <a:r>
              <a:rPr lang="en-US" sz="1200" dirty="0"/>
              <a:t> </a:t>
            </a:r>
          </a:p>
        </p:txBody>
      </p:sp>
      <p:sp>
        <p:nvSpPr>
          <p:cNvPr id="3" name="Subtitle 2"/>
          <p:cNvSpPr>
            <a:spLocks noGrp="1"/>
          </p:cNvSpPr>
          <p:nvPr>
            <p:ph type="subTitle" idx="1"/>
          </p:nvPr>
        </p:nvSpPr>
        <p:spPr>
          <a:xfrm>
            <a:off x="3985585" y="4003381"/>
            <a:ext cx="2743199" cy="548043"/>
          </a:xfrm>
        </p:spPr>
        <p:txBody>
          <a:bodyPr>
            <a:normAutofit/>
          </a:bodyPr>
          <a:lstStyle/>
          <a:p>
            <a:pPr algn="l"/>
            <a:r>
              <a:rPr lang="en-US" sz="2800" dirty="0"/>
              <a:t>Jan Kregel</a:t>
            </a:r>
          </a:p>
          <a:p>
            <a:pPr algn="l"/>
            <a:endParaRPr lang="en-US" dirty="0"/>
          </a:p>
        </p:txBody>
      </p:sp>
      <p:sp>
        <p:nvSpPr>
          <p:cNvPr id="6" name="Rectangle 5">
            <a:extLst>
              <a:ext uri="{FF2B5EF4-FFF2-40B4-BE49-F238E27FC236}">
                <a16:creationId xmlns:a16="http://schemas.microsoft.com/office/drawing/2014/main" id="{FF179A40-79B2-46F3-8C59-0B9CCAA3B26C}"/>
              </a:ext>
            </a:extLst>
          </p:cNvPr>
          <p:cNvSpPr/>
          <p:nvPr/>
        </p:nvSpPr>
        <p:spPr>
          <a:xfrm>
            <a:off x="2041499" y="2049116"/>
            <a:ext cx="6311925" cy="1754326"/>
          </a:xfrm>
          <a:prstGeom prst="rect">
            <a:avLst/>
          </a:prstGeom>
        </p:spPr>
        <p:txBody>
          <a:bodyPr wrap="square">
            <a:spAutoFit/>
          </a:bodyPr>
          <a:lstStyle/>
          <a:p>
            <a:pPr algn="ctr"/>
            <a:r>
              <a:rPr lang="en-US" sz="3600" dirty="0">
                <a:solidFill>
                  <a:srgbClr val="222222"/>
                </a:solidFill>
                <a:latin typeface="Arial" panose="020B0604020202020204" pitchFamily="34" charset="0"/>
              </a:rPr>
              <a:t>Whatever happened to the “New Paradigm” </a:t>
            </a:r>
          </a:p>
          <a:p>
            <a:pPr algn="ctr"/>
            <a:r>
              <a:rPr lang="en-US" sz="3600" dirty="0">
                <a:solidFill>
                  <a:srgbClr val="222222"/>
                </a:solidFill>
                <a:latin typeface="Arial" panose="020B0604020202020204" pitchFamily="34" charset="0"/>
              </a:rPr>
              <a:t>in Economics?</a:t>
            </a:r>
            <a:endParaRPr lang="en-US" sz="3600" dirty="0"/>
          </a:p>
        </p:txBody>
      </p:sp>
      <p:pic>
        <p:nvPicPr>
          <p:cNvPr id="8" name="Picture 7">
            <a:extLst>
              <a:ext uri="{FF2B5EF4-FFF2-40B4-BE49-F238E27FC236}">
                <a16:creationId xmlns:a16="http://schemas.microsoft.com/office/drawing/2014/main" id="{10C33C9D-1E78-45BD-8B4C-94DF917B097E}"/>
              </a:ext>
            </a:extLst>
          </p:cNvPr>
          <p:cNvPicPr>
            <a:picLocks noChangeAspect="1"/>
          </p:cNvPicPr>
          <p:nvPr/>
        </p:nvPicPr>
        <p:blipFill>
          <a:blip r:embed="rId2"/>
          <a:stretch>
            <a:fillRect/>
          </a:stretch>
        </p:blipFill>
        <p:spPr>
          <a:xfrm>
            <a:off x="1571045" y="3641216"/>
            <a:ext cx="1643016" cy="2594665"/>
          </a:xfrm>
          <a:prstGeom prst="rect">
            <a:avLst/>
          </a:prstGeom>
        </p:spPr>
      </p:pic>
      <p:pic>
        <p:nvPicPr>
          <p:cNvPr id="9" name="Picture 8">
            <a:extLst>
              <a:ext uri="{FF2B5EF4-FFF2-40B4-BE49-F238E27FC236}">
                <a16:creationId xmlns:a16="http://schemas.microsoft.com/office/drawing/2014/main" id="{CBBD364F-B625-4D2C-AB78-E959BCC1AF8D}"/>
              </a:ext>
            </a:extLst>
          </p:cNvPr>
          <p:cNvPicPr>
            <a:picLocks noChangeAspect="1"/>
          </p:cNvPicPr>
          <p:nvPr/>
        </p:nvPicPr>
        <p:blipFill>
          <a:blip r:embed="rId3"/>
          <a:stretch>
            <a:fillRect/>
          </a:stretch>
        </p:blipFill>
        <p:spPr>
          <a:xfrm>
            <a:off x="3997947" y="5052848"/>
            <a:ext cx="4575286" cy="1508169"/>
          </a:xfrm>
          <a:prstGeom prst="rect">
            <a:avLst/>
          </a:prstGeom>
        </p:spPr>
      </p:pic>
      <p:pic>
        <p:nvPicPr>
          <p:cNvPr id="4" name="Picture 3">
            <a:extLst>
              <a:ext uri="{FF2B5EF4-FFF2-40B4-BE49-F238E27FC236}">
                <a16:creationId xmlns:a16="http://schemas.microsoft.com/office/drawing/2014/main" id="{F241AED0-8656-9D01-06FF-89C872735763}"/>
              </a:ext>
            </a:extLst>
          </p:cNvPr>
          <p:cNvPicPr>
            <a:picLocks noChangeAspect="1"/>
          </p:cNvPicPr>
          <p:nvPr/>
        </p:nvPicPr>
        <p:blipFill>
          <a:blip r:embed="rId4"/>
          <a:stretch>
            <a:fillRect/>
          </a:stretch>
        </p:blipFill>
        <p:spPr>
          <a:xfrm>
            <a:off x="3045566" y="183713"/>
            <a:ext cx="2914035" cy="1481046"/>
          </a:xfrm>
          <a:prstGeom prst="rect">
            <a:avLst/>
          </a:prstGeom>
        </p:spPr>
      </p:pic>
    </p:spTree>
    <p:extLst>
      <p:ext uri="{BB962C8B-B14F-4D97-AF65-F5344CB8AC3E}">
        <p14:creationId xmlns:p14="http://schemas.microsoft.com/office/powerpoint/2010/main" val="863978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C679F-33DD-4766-983A-0237D25C7970}"/>
              </a:ext>
            </a:extLst>
          </p:cNvPr>
          <p:cNvSpPr>
            <a:spLocks noGrp="1"/>
          </p:cNvSpPr>
          <p:nvPr>
            <p:ph type="title"/>
          </p:nvPr>
        </p:nvSpPr>
        <p:spPr>
          <a:xfrm>
            <a:off x="1419225" y="600075"/>
            <a:ext cx="7067550" cy="704850"/>
          </a:xfrm>
        </p:spPr>
        <p:txBody>
          <a:bodyPr>
            <a:noAutofit/>
          </a:bodyPr>
          <a:lstStyle/>
          <a:p>
            <a:r>
              <a:rPr lang="en-US" sz="3200" b="1" u="sng" dirty="0"/>
              <a:t>Expectations and Phillips’ Curve 2</a:t>
            </a:r>
          </a:p>
        </p:txBody>
      </p:sp>
      <p:sp>
        <p:nvSpPr>
          <p:cNvPr id="3" name="Content Placeholder 2">
            <a:extLst>
              <a:ext uri="{FF2B5EF4-FFF2-40B4-BE49-F238E27FC236}">
                <a16:creationId xmlns:a16="http://schemas.microsoft.com/office/drawing/2014/main" id="{531D53CB-F801-4EBC-8487-B0D27CAAD775}"/>
              </a:ext>
            </a:extLst>
          </p:cNvPr>
          <p:cNvSpPr>
            <a:spLocks noGrp="1"/>
          </p:cNvSpPr>
          <p:nvPr>
            <p:ph idx="1"/>
          </p:nvPr>
        </p:nvSpPr>
        <p:spPr>
          <a:xfrm>
            <a:off x="266700" y="1419224"/>
            <a:ext cx="8420100" cy="5553075"/>
          </a:xfrm>
        </p:spPr>
        <p:txBody>
          <a:bodyPr>
            <a:normAutofit fontScale="40000" lnSpcReduction="20000"/>
          </a:bodyPr>
          <a:lstStyle/>
          <a:p>
            <a:r>
              <a:rPr lang="en-US" sz="5600" dirty="0">
                <a:latin typeface="Calibri" panose="020F0502020204030204" pitchFamily="34" charset="0"/>
                <a:cs typeface="Calibri" panose="020F0502020204030204" pitchFamily="34" charset="0"/>
              </a:rPr>
              <a:t>“But the decline ex post in real wages will soon come to affect anticipations. Employees will start to reckon on rising prices of the things they buy and to demand higher nominal wages for the future. "Market" unemployment is below the "natural" level. There is an excess demand for labor so real wages will tend to rise toward their initial level. Even though the higher rate of monetary growth continues, the rise in real wages will reverse the decline in unemployment, and then lead to a rise, which will tend to return unemployment to its former level. In order to keep unemployment at its target level of 3 per cent, the monetary authority would have to raise monetary growth still more. </a:t>
            </a:r>
          </a:p>
          <a:p>
            <a:r>
              <a:rPr lang="en-US" sz="5600" dirty="0">
                <a:latin typeface="Calibri" panose="020F0502020204030204" pitchFamily="34" charset="0"/>
                <a:cs typeface="Calibri" panose="020F0502020204030204" pitchFamily="34" charset="0"/>
              </a:rPr>
              <a:t>As in the interest rate case, the "market" rate can be kept below the "natural" rate … only by accelerating inflation.” Thus, not only does money remain a veil, it only has an impact on economic activity by hiding the evolution of real variables from economic agents; instead of a tool of stabilization it will do just the opposite. </a:t>
            </a:r>
          </a:p>
          <a:p>
            <a:r>
              <a:rPr lang="en-US" sz="5600" dirty="0">
                <a:latin typeface="Calibri" panose="020F0502020204030204" pitchFamily="34" charset="0"/>
                <a:cs typeface="Calibri" panose="020F0502020204030204" pitchFamily="34" charset="0"/>
              </a:rPr>
              <a:t>The counter-intuitive result is that all monetary policy can do is avoid causing instability by avoiding active monetary policy and unifying real and monetary representation of economic variables. </a:t>
            </a:r>
          </a:p>
          <a:p>
            <a:endParaRPr lang="en-US" dirty="0"/>
          </a:p>
        </p:txBody>
      </p:sp>
    </p:spTree>
    <p:extLst>
      <p:ext uri="{BB962C8B-B14F-4D97-AF65-F5344CB8AC3E}">
        <p14:creationId xmlns:p14="http://schemas.microsoft.com/office/powerpoint/2010/main" val="680766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38FD8-4CCF-4694-BA8D-D1E52C7986EC}"/>
              </a:ext>
            </a:extLst>
          </p:cNvPr>
          <p:cNvSpPr>
            <a:spLocks noGrp="1"/>
          </p:cNvSpPr>
          <p:nvPr>
            <p:ph type="title"/>
          </p:nvPr>
        </p:nvSpPr>
        <p:spPr>
          <a:xfrm>
            <a:off x="1337793" y="666750"/>
            <a:ext cx="7200900" cy="762000"/>
          </a:xfrm>
        </p:spPr>
        <p:txBody>
          <a:bodyPr>
            <a:normAutofit fontScale="90000"/>
          </a:bodyPr>
          <a:lstStyle/>
          <a:p>
            <a:r>
              <a:rPr lang="en-US" sz="3200" b="1" u="sng" dirty="0"/>
              <a:t>BUT: Friedman’s Analysis is Fallacious!</a:t>
            </a:r>
          </a:p>
        </p:txBody>
      </p:sp>
      <p:sp>
        <p:nvSpPr>
          <p:cNvPr id="7" name="Content Placeholder 6"/>
          <p:cNvSpPr>
            <a:spLocks noGrp="1"/>
          </p:cNvSpPr>
          <p:nvPr>
            <p:ph idx="1"/>
          </p:nvPr>
        </p:nvSpPr>
        <p:spPr>
          <a:xfrm>
            <a:off x="243357" y="1371600"/>
            <a:ext cx="8529168" cy="5486400"/>
          </a:xfrm>
        </p:spPr>
        <p:txBody>
          <a:bodyPr>
            <a:normAutofit fontScale="92500" lnSpcReduction="10000"/>
          </a:bodyPr>
          <a:lstStyle/>
          <a:p>
            <a:r>
              <a:rPr lang="en-US" dirty="0"/>
              <a:t>If after the increase in the money supply hours worked are higher, and the unemployed are accepting work, </a:t>
            </a:r>
            <a:r>
              <a:rPr lang="en-US" b="1" dirty="0"/>
              <a:t>then they must have been involuntarily unemployed, i.e. previously willing but unable to work at the previously existing real and nominal wages since prices have not changed and expectations have not changed from the initial position of natural unemployment! </a:t>
            </a:r>
          </a:p>
          <a:p>
            <a:r>
              <a:rPr lang="en-US" dirty="0"/>
              <a:t>Under this description Friedman’s story assumes </a:t>
            </a:r>
            <a:r>
              <a:rPr lang="en-US" b="1" dirty="0"/>
              <a:t>there is involuntary unemployment when unemployment is at the natural rate</a:t>
            </a:r>
            <a:r>
              <a:rPr lang="en-US" dirty="0"/>
              <a:t>. </a:t>
            </a:r>
          </a:p>
          <a:p>
            <a:r>
              <a:rPr lang="en-US" dirty="0"/>
              <a:t>But, if unemployment is at the natural rate there is no explanation of the pressure on goods prices or wages to rise until full employment is achieved, since excess demand for </a:t>
            </a:r>
            <a:r>
              <a:rPr lang="en-US" dirty="0" err="1"/>
              <a:t>labour</a:t>
            </a:r>
            <a:r>
              <a:rPr lang="en-US" dirty="0"/>
              <a:t> cannot exist as the natural rate!. </a:t>
            </a:r>
          </a:p>
          <a:p>
            <a:r>
              <a:rPr lang="en-US" dirty="0"/>
              <a:t>It would appear that Friedman intended to argue that the natural rate of unemployment was equivalent to full employment!</a:t>
            </a:r>
          </a:p>
          <a:p>
            <a:r>
              <a:rPr lang="en-US" dirty="0"/>
              <a:t>”It is puzzling to find it put forward as a discovery that a higher inflation rate will not increase the full-employment level of employment: Keynes and Keynesians would not have claimed otherwise.  … In fact, the world … described quite plainly needs no macro-policy. Keynesians were concerned with the problem of pushing the economy to its natural rate, not beyond it. If the economy is there already, we can all go home.”  (1982, 74-5) </a:t>
            </a:r>
          </a:p>
          <a:p>
            <a:endParaRPr lang="en-US" dirty="0"/>
          </a:p>
        </p:txBody>
      </p:sp>
    </p:spTree>
    <p:extLst>
      <p:ext uri="{BB962C8B-B14F-4D97-AF65-F5344CB8AC3E}">
        <p14:creationId xmlns:p14="http://schemas.microsoft.com/office/powerpoint/2010/main" val="1467664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2715" y="727929"/>
            <a:ext cx="8077200" cy="956819"/>
          </a:xfrm>
        </p:spPr>
        <p:txBody>
          <a:bodyPr>
            <a:normAutofit fontScale="90000"/>
          </a:bodyPr>
          <a:lstStyle/>
          <a:p>
            <a:r>
              <a:rPr lang="en-US" sz="3200" b="1" u="sng" dirty="0"/>
              <a:t>Enter Rational Expectations: Keynes is Dead</a:t>
            </a:r>
          </a:p>
        </p:txBody>
      </p:sp>
      <p:sp>
        <p:nvSpPr>
          <p:cNvPr id="5" name="Content Placeholder 4"/>
          <p:cNvSpPr>
            <a:spLocks noGrp="1"/>
          </p:cNvSpPr>
          <p:nvPr>
            <p:ph idx="1"/>
          </p:nvPr>
        </p:nvSpPr>
        <p:spPr>
          <a:xfrm>
            <a:off x="1028699" y="1371600"/>
            <a:ext cx="7458867" cy="5238797"/>
          </a:xfrm>
        </p:spPr>
        <p:txBody>
          <a:bodyPr>
            <a:normAutofit fontScale="85000" lnSpcReduction="10000"/>
          </a:bodyPr>
          <a:lstStyle/>
          <a:p>
            <a:r>
              <a:rPr lang="en-US" sz="2400" dirty="0"/>
              <a:t>The unhappy end of the attempts to live with inflation and defend active government fiscal policy by joining the Phillips curve to a model (IS-LM) with fixed prices was the expectations augmented Phillips curve which quickly morphed into rational expectations, the monetary policy invariance theorem and </a:t>
            </a:r>
            <a:r>
              <a:rPr lang="en-US" sz="2400" dirty="0" err="1"/>
              <a:t>Ricardian</a:t>
            </a:r>
            <a:r>
              <a:rPr lang="en-US" sz="2400" dirty="0"/>
              <a:t> equivalence and real business cycle theory. </a:t>
            </a:r>
          </a:p>
          <a:p>
            <a:r>
              <a:rPr lang="en-US" sz="2400" dirty="0"/>
              <a:t>It should be noted that Friedman’s long-term strategy was not so much to rehabilitate the Fisher equations of exchange (Despite reference to </a:t>
            </a:r>
            <a:r>
              <a:rPr lang="en-US" sz="2400" dirty="0" err="1"/>
              <a:t>Walras</a:t>
            </a:r>
            <a:r>
              <a:rPr lang="en-US" sz="2400" dirty="0"/>
              <a:t>, Friedman was a micro </a:t>
            </a:r>
            <a:r>
              <a:rPr lang="en-US" sz="2400" dirty="0" err="1"/>
              <a:t>Marshallian</a:t>
            </a:r>
            <a:r>
              <a:rPr lang="en-US" sz="2400" dirty="0"/>
              <a:t>), but to make the case that money is a veil, but it is not irrelevant, its use in policy can do damage ---  </a:t>
            </a:r>
          </a:p>
          <a:p>
            <a:r>
              <a:rPr lang="en-US" sz="2400" dirty="0"/>
              <a:t>The Quantity theory economist’s Hippocratic oath of “do no harm” became “do no monetary policy” which joined to his 1948 framework left no role for fiscal policy, pegged at full employment budget balance. </a:t>
            </a:r>
          </a:p>
        </p:txBody>
      </p:sp>
    </p:spTree>
    <p:extLst>
      <p:ext uri="{BB962C8B-B14F-4D97-AF65-F5344CB8AC3E}">
        <p14:creationId xmlns:p14="http://schemas.microsoft.com/office/powerpoint/2010/main" val="3321907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4382" y="414781"/>
            <a:ext cx="8077200" cy="956819"/>
          </a:xfrm>
        </p:spPr>
        <p:txBody>
          <a:bodyPr>
            <a:normAutofit fontScale="90000"/>
          </a:bodyPr>
          <a:lstStyle/>
          <a:p>
            <a:r>
              <a:rPr lang="en-US" sz="3200" dirty="0"/>
              <a:t>Keynes’ “long struggle to escape” </a:t>
            </a:r>
            <a:br>
              <a:rPr lang="en-US" sz="3200" dirty="0"/>
            </a:br>
            <a:r>
              <a:rPr lang="en-US" sz="3200" dirty="0"/>
              <a:t>From the Quantity Theory!</a:t>
            </a:r>
            <a:endParaRPr lang="en-US" sz="3200" b="1" u="sng" dirty="0"/>
          </a:p>
        </p:txBody>
      </p:sp>
      <p:sp>
        <p:nvSpPr>
          <p:cNvPr id="5" name="Content Placeholder 4"/>
          <p:cNvSpPr>
            <a:spLocks noGrp="1"/>
          </p:cNvSpPr>
          <p:nvPr>
            <p:ph idx="1"/>
          </p:nvPr>
        </p:nvSpPr>
        <p:spPr>
          <a:xfrm>
            <a:off x="641797" y="1562100"/>
            <a:ext cx="8229600" cy="5295900"/>
          </a:xfrm>
        </p:spPr>
        <p:txBody>
          <a:bodyPr>
            <a:normAutofit fontScale="70000" lnSpcReduction="20000"/>
          </a:bodyPr>
          <a:lstStyle/>
          <a:p>
            <a:r>
              <a:rPr lang="en-US" sz="2400" dirty="0"/>
              <a:t>Keynes defines as “primarily a study of the forces which determine </a:t>
            </a:r>
            <a:r>
              <a:rPr lang="en-US" sz="2400" b="1" dirty="0"/>
              <a:t>changes in the scale of output and employment as a whole</a:t>
            </a:r>
            <a:r>
              <a:rPr lang="en-US" sz="2400" dirty="0"/>
              <a:t>; and, whilst it is found that </a:t>
            </a:r>
            <a:r>
              <a:rPr lang="en-US" sz="2400" b="1" dirty="0"/>
              <a:t>money enters into the economic scheme in an essential and peculiar manner</a:t>
            </a:r>
            <a:r>
              <a:rPr lang="en-US" sz="2400" dirty="0"/>
              <a:t>, technical monetary detail falls into the background. A monetary economy, we shall find, is essentially one in which </a:t>
            </a:r>
            <a:r>
              <a:rPr lang="en-US" sz="2400" b="1" dirty="0"/>
              <a:t>changing views about the future are capable of influencing the quantity of employment and not merely its direction</a:t>
            </a:r>
            <a:r>
              <a:rPr lang="en-US" sz="2400" dirty="0"/>
              <a:t>. But our method of </a:t>
            </a:r>
            <a:r>
              <a:rPr lang="en-US" sz="2400" dirty="0" err="1"/>
              <a:t>analysing</a:t>
            </a:r>
            <a:r>
              <a:rPr lang="en-US" sz="2400" dirty="0"/>
              <a:t> the economic </a:t>
            </a:r>
            <a:r>
              <a:rPr lang="en-US" sz="2400" dirty="0" err="1"/>
              <a:t>behaviour</a:t>
            </a:r>
            <a:r>
              <a:rPr lang="en-US" sz="2400" dirty="0"/>
              <a:t> of the present under the influence of changing ideas about the future is one which </a:t>
            </a:r>
            <a:r>
              <a:rPr lang="en-US" sz="2400" b="1" dirty="0"/>
              <a:t>depends on the interaction of supply and demand</a:t>
            </a:r>
            <a:r>
              <a:rPr lang="en-US" sz="2400" dirty="0"/>
              <a:t>, and is in this way </a:t>
            </a:r>
            <a:r>
              <a:rPr lang="en-US" sz="2400" b="1" dirty="0"/>
              <a:t>linked up with our fundamental theory of value</a:t>
            </a:r>
            <a:r>
              <a:rPr lang="en-US" sz="2400" dirty="0"/>
              <a:t>. We are thus led to a more general theory, which includes the classical theory with which we are familiar, as a special case.” Preface, G.T. </a:t>
            </a:r>
          </a:p>
          <a:p>
            <a:r>
              <a:rPr lang="en-US" sz="2400" u="sng" dirty="0"/>
              <a:t>To list the essential features</a:t>
            </a:r>
            <a:r>
              <a:rPr lang="en-US" sz="2400" dirty="0"/>
              <a:t>:</a:t>
            </a:r>
          </a:p>
          <a:p>
            <a:r>
              <a:rPr lang="en-US" sz="2400" dirty="0"/>
              <a:t>The treatment of money and prices in the theory of value, </a:t>
            </a:r>
          </a:p>
          <a:p>
            <a:r>
              <a:rPr lang="en-US" sz="2400" dirty="0"/>
              <a:t>Money’s essential and peculiar role, </a:t>
            </a:r>
            <a:r>
              <a:rPr lang="en-US" sz="2400" b="1" dirty="0"/>
              <a:t>but not in direct determination of prices </a:t>
            </a:r>
          </a:p>
          <a:p>
            <a:r>
              <a:rPr lang="en-US" sz="2400" dirty="0"/>
              <a:t>Identifying the forces determining changes in aggregate output and employment </a:t>
            </a:r>
          </a:p>
          <a:p>
            <a:r>
              <a:rPr lang="en-US" sz="2400" dirty="0"/>
              <a:t>The Introduction of changing ideas of the future as determinants of the scale of activity. </a:t>
            </a:r>
          </a:p>
          <a:p>
            <a:pPr marL="0" indent="0">
              <a:buNone/>
            </a:pPr>
            <a:endParaRPr lang="en-US" sz="2400" dirty="0"/>
          </a:p>
        </p:txBody>
      </p:sp>
    </p:spTree>
    <p:extLst>
      <p:ext uri="{BB962C8B-B14F-4D97-AF65-F5344CB8AC3E}">
        <p14:creationId xmlns:p14="http://schemas.microsoft.com/office/powerpoint/2010/main" val="3346819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432" y="634838"/>
            <a:ext cx="8077200" cy="574837"/>
          </a:xfrm>
        </p:spPr>
        <p:txBody>
          <a:bodyPr>
            <a:normAutofit fontScale="90000"/>
          </a:bodyPr>
          <a:lstStyle/>
          <a:p>
            <a:r>
              <a:rPr lang="en-US" sz="3200" b="1" u="sng" dirty="0"/>
              <a:t>Aggregate Prices</a:t>
            </a:r>
          </a:p>
        </p:txBody>
      </p:sp>
      <p:sp>
        <p:nvSpPr>
          <p:cNvPr id="5" name="Content Placeholder 4"/>
          <p:cNvSpPr>
            <a:spLocks noGrp="1"/>
          </p:cNvSpPr>
          <p:nvPr>
            <p:ph idx="1"/>
          </p:nvPr>
        </p:nvSpPr>
        <p:spPr>
          <a:xfrm>
            <a:off x="647699" y="1418740"/>
            <a:ext cx="7886701" cy="5591708"/>
          </a:xfrm>
        </p:spPr>
        <p:txBody>
          <a:bodyPr>
            <a:normAutofit fontScale="70000" lnSpcReduction="20000"/>
          </a:bodyPr>
          <a:lstStyle/>
          <a:p>
            <a:r>
              <a:rPr lang="en-US" sz="2400" dirty="0">
                <a:latin typeface="Arial" panose="020B0604020202020204" pitchFamily="34" charset="0"/>
                <a:cs typeface="Arial" panose="020B0604020202020204" pitchFamily="34" charset="0"/>
              </a:rPr>
              <a:t>But what does it mean to say that supply and demand determine prices of aggregate prices, just as individual prices? </a:t>
            </a:r>
          </a:p>
          <a:p>
            <a:r>
              <a:rPr lang="en-US" sz="2400" dirty="0">
                <a:latin typeface="Arial" panose="020B0604020202020204" pitchFamily="34" charset="0"/>
                <a:cs typeface="Arial" panose="020B0604020202020204" pitchFamily="34" charset="0"/>
              </a:rPr>
              <a:t>Chapter 3 provides aggregate supply </a:t>
            </a:r>
            <a:r>
              <a:rPr lang="en-US" sz="2400" b="1" dirty="0">
                <a:latin typeface="Arial" panose="020B0604020202020204" pitchFamily="34" charset="0"/>
                <a:cs typeface="Arial" panose="020B0604020202020204" pitchFamily="34" charset="0"/>
              </a:rPr>
              <a:t>PRICE</a:t>
            </a:r>
            <a:r>
              <a:rPr lang="en-US" sz="2400" dirty="0">
                <a:latin typeface="Arial" panose="020B0604020202020204" pitchFamily="34" charset="0"/>
                <a:cs typeface="Arial" panose="020B0604020202020204" pitchFamily="34" charset="0"/>
              </a:rPr>
              <a:t> and aggregate demand </a:t>
            </a:r>
            <a:r>
              <a:rPr lang="en-US" sz="2400" b="1" dirty="0">
                <a:latin typeface="Arial" panose="020B0604020202020204" pitchFamily="34" charset="0"/>
                <a:cs typeface="Arial" panose="020B0604020202020204" pitchFamily="34" charset="0"/>
              </a:rPr>
              <a:t>PRICE </a:t>
            </a:r>
            <a:r>
              <a:rPr lang="en-US" sz="2400" dirty="0">
                <a:latin typeface="Arial" panose="020B0604020202020204" pitchFamily="34" charset="0"/>
                <a:cs typeface="Arial" panose="020B0604020202020204" pitchFamily="34" charset="0"/>
              </a:rPr>
              <a:t>functions that represent what is paid and what is received by the economy as a whole at different levels of aggregate output. </a:t>
            </a:r>
          </a:p>
          <a:p>
            <a:r>
              <a:rPr lang="en-US" sz="2400" i="1" dirty="0">
                <a:latin typeface="Arial" panose="020B0604020202020204" pitchFamily="34" charset="0"/>
                <a:cs typeface="Arial" panose="020B0604020202020204" pitchFamily="34" charset="0"/>
              </a:rPr>
              <a:t>If supply price is less than demand price, production is profitable. Just as for an individual commodity. If prices cover costs the system is viable and expands. The point of intersection of the two functions represent equilibrium because increasing output beyond that point produces losses. </a:t>
            </a:r>
          </a:p>
          <a:p>
            <a:r>
              <a:rPr lang="en-US" sz="2400" dirty="0">
                <a:latin typeface="Arial" panose="020B0604020202020204" pitchFamily="34" charset="0"/>
                <a:cs typeface="Arial" panose="020B0604020202020204" pitchFamily="34" charset="0"/>
              </a:rPr>
              <a:t>Keynes then points out that Say’s Law implies that the intersection occurs at every level of output and employment up to full employment. </a:t>
            </a:r>
          </a:p>
          <a:p>
            <a:pPr lvl="1"/>
            <a:r>
              <a:rPr lang="en-US" sz="2400" dirty="0">
                <a:latin typeface="Arial" panose="020B0604020202020204" pitchFamily="34" charset="0"/>
                <a:cs typeface="Arial" panose="020B0604020202020204" pitchFamily="34" charset="0"/>
              </a:rPr>
              <a:t>But, as Keynes recounts to </a:t>
            </a:r>
            <a:r>
              <a:rPr lang="en-US" sz="2400" dirty="0" err="1">
                <a:latin typeface="Arial" panose="020B0604020202020204" pitchFamily="34" charset="0"/>
                <a:cs typeface="Arial" panose="020B0604020202020204" pitchFamily="34" charset="0"/>
              </a:rPr>
              <a:t>Harrod</a:t>
            </a:r>
            <a:r>
              <a:rPr lang="en-US" sz="2400" dirty="0">
                <a:latin typeface="Arial" panose="020B0604020202020204" pitchFamily="34" charset="0"/>
                <a:cs typeface="Arial" panose="020B0604020202020204" pitchFamily="34" charset="0"/>
              </a:rPr>
              <a:t>, the beginning of his journey to the new theory was the realization that as income rises, consumption will rise by less than in proportion, an increasing gap between income and expenditure, or better a tendency for supply price to rise more rapidly than demand prices. The equilibrium may occur at a position of less than full employment.” </a:t>
            </a:r>
          </a:p>
          <a:p>
            <a:r>
              <a:rPr lang="en-US" sz="2400" dirty="0">
                <a:latin typeface="Arial" panose="020B0604020202020204" pitchFamily="34" charset="0"/>
                <a:cs typeface="Arial" panose="020B0604020202020204" pitchFamily="34" charset="0"/>
              </a:rPr>
              <a:t>This is what is expressed in the Hicks-Hansen-Samuelson 45 degree line version with only reference to income and expenditure flows and is expressed in the circular flow diagram. This is what Keynes accepted as the short-term policy expedient in these expressions of demand management. </a:t>
            </a:r>
          </a:p>
        </p:txBody>
      </p:sp>
    </p:spTree>
    <p:extLst>
      <p:ext uri="{BB962C8B-B14F-4D97-AF65-F5344CB8AC3E}">
        <p14:creationId xmlns:p14="http://schemas.microsoft.com/office/powerpoint/2010/main" val="386198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1057" y="644363"/>
            <a:ext cx="8077200" cy="956819"/>
          </a:xfrm>
        </p:spPr>
        <p:txBody>
          <a:bodyPr>
            <a:normAutofit fontScale="90000"/>
          </a:bodyPr>
          <a:lstStyle/>
          <a:p>
            <a:r>
              <a:rPr lang="en-US" sz="3200" dirty="0"/>
              <a:t>Keynes’s final emancipation from the quantity theory</a:t>
            </a:r>
            <a:endParaRPr lang="en-US" sz="3200" b="1" u="sng" dirty="0"/>
          </a:p>
        </p:txBody>
      </p:sp>
      <p:sp>
        <p:nvSpPr>
          <p:cNvPr id="5" name="Content Placeholder 4"/>
          <p:cNvSpPr>
            <a:spLocks noGrp="1"/>
          </p:cNvSpPr>
          <p:nvPr>
            <p:ph idx="1"/>
          </p:nvPr>
        </p:nvSpPr>
        <p:spPr>
          <a:xfrm>
            <a:off x="405417" y="1781175"/>
            <a:ext cx="8500056" cy="5238797"/>
          </a:xfrm>
        </p:spPr>
        <p:txBody>
          <a:bodyPr>
            <a:normAutofit fontScale="70000" lnSpcReduction="20000"/>
          </a:bodyPr>
          <a:lstStyle/>
          <a:p>
            <a:r>
              <a:rPr lang="en-US" sz="2400" dirty="0"/>
              <a:t>That emancipation could only come with an alternative theory of prices!</a:t>
            </a:r>
          </a:p>
          <a:p>
            <a:r>
              <a:rPr lang="en-US" sz="2400" dirty="0"/>
              <a:t> This is what may be called a spot-forward or swap economy.  </a:t>
            </a:r>
          </a:p>
          <a:p>
            <a:r>
              <a:rPr lang="en-US" sz="2400" dirty="0"/>
              <a:t>It is in the changing views about the future –that is expectations play the fundamental role as the determination of demand prices and moves the analysis from static supply and demand functions to the relation between present, or spot prices and futures prices. </a:t>
            </a:r>
          </a:p>
          <a:p>
            <a:r>
              <a:rPr lang="en-US" sz="2400" dirty="0"/>
              <a:t>Or an alternative theory of rates of return, which as Keynes reminds his readers, are nothing but the different between spot and forward prices per cent. If expectations affect spot-forward prices, then they also affect interest rates – Thus Keynes rejects a “natural” rate of interest.</a:t>
            </a:r>
          </a:p>
          <a:p>
            <a:r>
              <a:rPr lang="en-US" sz="2400" dirty="0"/>
              <a:t>The aggregate demand price function gives the future prices resulting from the decision to produce aggregate output at the spot or aggregate supply price. </a:t>
            </a:r>
          </a:p>
          <a:p>
            <a:r>
              <a:rPr lang="en-US" sz="2400" dirty="0"/>
              <a:t>Thus Keynes argues that the appropriate policy is to create conditions of </a:t>
            </a:r>
            <a:r>
              <a:rPr lang="en-US" sz="2600" b="1" dirty="0"/>
              <a:t>normal backwardation</a:t>
            </a:r>
            <a:r>
              <a:rPr lang="en-US" sz="2400" dirty="0"/>
              <a:t>,</a:t>
            </a:r>
          </a:p>
          <a:p>
            <a:r>
              <a:rPr lang="en-US" sz="2400" dirty="0"/>
              <a:t>HERE IS FISCAL POLICY – the impact on expectations of future prices </a:t>
            </a:r>
          </a:p>
          <a:p>
            <a:r>
              <a:rPr lang="en-US" sz="2400" dirty="0"/>
              <a:t>which in simple terms means conditions in which it is more profitable to employ existing capacity to produce output than to buy to hold it to profit from future price changes. </a:t>
            </a:r>
          </a:p>
          <a:p>
            <a:endParaRPr lang="en-US" sz="2400" dirty="0"/>
          </a:p>
        </p:txBody>
      </p:sp>
    </p:spTree>
    <p:extLst>
      <p:ext uri="{BB962C8B-B14F-4D97-AF65-F5344CB8AC3E}">
        <p14:creationId xmlns:p14="http://schemas.microsoft.com/office/powerpoint/2010/main" val="2866611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7325" y="514349"/>
            <a:ext cx="7448550" cy="1362075"/>
          </a:xfrm>
        </p:spPr>
        <p:txBody>
          <a:bodyPr>
            <a:noAutofit/>
          </a:bodyPr>
          <a:lstStyle/>
          <a:p>
            <a:r>
              <a:rPr lang="en-US" sz="2200" b="1" dirty="0"/>
              <a:t>Liquidity preference determination of the interest rate is also the basis of the theory of prices that Keynes announces in the Preface.</a:t>
            </a:r>
            <a:br>
              <a:rPr lang="en-US" sz="2200" b="1" dirty="0"/>
            </a:br>
            <a:endParaRPr lang="en-US" sz="2200" b="1" dirty="0"/>
          </a:p>
        </p:txBody>
      </p:sp>
      <p:sp>
        <p:nvSpPr>
          <p:cNvPr id="3" name="Content Placeholder 2"/>
          <p:cNvSpPr>
            <a:spLocks noGrp="1"/>
          </p:cNvSpPr>
          <p:nvPr>
            <p:ph idx="1"/>
          </p:nvPr>
        </p:nvSpPr>
        <p:spPr>
          <a:xfrm>
            <a:off x="619125" y="1876425"/>
            <a:ext cx="7553325" cy="4343400"/>
          </a:xfrm>
        </p:spPr>
        <p:txBody>
          <a:bodyPr>
            <a:normAutofit/>
          </a:bodyPr>
          <a:lstStyle/>
          <a:p>
            <a:r>
              <a:rPr lang="en-US" dirty="0"/>
              <a:t>You cannot be a “convinced liquidity preference man” and have the price of bread be the numeraire!</a:t>
            </a:r>
          </a:p>
          <a:p>
            <a:r>
              <a:rPr lang="en-US" dirty="0"/>
              <a:t>Liquidity preference is not just an elaboration of the </a:t>
            </a:r>
            <a:r>
              <a:rPr lang="en-US" dirty="0" err="1"/>
              <a:t>Marshallian</a:t>
            </a:r>
            <a:r>
              <a:rPr lang="en-US" dirty="0"/>
              <a:t> demand for money function</a:t>
            </a:r>
          </a:p>
          <a:p>
            <a:r>
              <a:rPr lang="en-US" dirty="0"/>
              <a:t>Liquidity preference is a theory of asset prices</a:t>
            </a:r>
          </a:p>
          <a:p>
            <a:r>
              <a:rPr lang="en-US" b="1" dirty="0"/>
              <a:t>BUT – it is more than that</a:t>
            </a:r>
          </a:p>
          <a:p>
            <a:pPr lvl="1"/>
            <a:r>
              <a:rPr lang="en-US" dirty="0"/>
              <a:t>Note the importance of Keynes’s Chapter 17 observation that </a:t>
            </a:r>
            <a:r>
              <a:rPr lang="en-US" b="1" dirty="0"/>
              <a:t>every commodity has the equivalent of a rate of interest</a:t>
            </a:r>
          </a:p>
          <a:p>
            <a:r>
              <a:rPr lang="en-US" sz="2000" b="1" dirty="0">
                <a:latin typeface="Calibri" panose="020F0502020204030204" pitchFamily="34" charset="0"/>
                <a:cs typeface="Calibri" panose="020F0502020204030204" pitchFamily="34" charset="0"/>
              </a:rPr>
              <a:t>Which allows the determination of spot and forward prices for every commodity or production/investment decision</a:t>
            </a:r>
          </a:p>
        </p:txBody>
      </p:sp>
    </p:spTree>
    <p:extLst>
      <p:ext uri="{BB962C8B-B14F-4D97-AF65-F5344CB8AC3E}">
        <p14:creationId xmlns:p14="http://schemas.microsoft.com/office/powerpoint/2010/main" val="105023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2482" y="491963"/>
            <a:ext cx="8077200" cy="879637"/>
          </a:xfrm>
        </p:spPr>
        <p:txBody>
          <a:bodyPr>
            <a:normAutofit/>
          </a:bodyPr>
          <a:lstStyle/>
          <a:p>
            <a:r>
              <a:rPr lang="en-US" sz="2400" b="1" dirty="0"/>
              <a:t>“it would seem … essential to take liquidity into account …to discuss any money prices”</a:t>
            </a:r>
            <a:endParaRPr lang="en-US" sz="2400" b="1" u="sng" dirty="0"/>
          </a:p>
        </p:txBody>
      </p:sp>
      <p:sp>
        <p:nvSpPr>
          <p:cNvPr id="5" name="Content Placeholder 4"/>
          <p:cNvSpPr>
            <a:spLocks noGrp="1"/>
          </p:cNvSpPr>
          <p:nvPr>
            <p:ph idx="1"/>
          </p:nvPr>
        </p:nvSpPr>
        <p:spPr>
          <a:xfrm>
            <a:off x="842566" y="1619203"/>
            <a:ext cx="7458867" cy="5238797"/>
          </a:xfrm>
        </p:spPr>
        <p:txBody>
          <a:bodyPr>
            <a:normAutofit fontScale="70000" lnSpcReduction="20000"/>
          </a:bodyPr>
          <a:lstStyle/>
          <a:p>
            <a:r>
              <a:rPr lang="en-US" sz="2400" dirty="0"/>
              <a:t>If it was not completely obvious to early readers of the </a:t>
            </a:r>
            <a:r>
              <a:rPr lang="en-US" sz="2400" i="1" dirty="0"/>
              <a:t>General Theory</a:t>
            </a:r>
            <a:r>
              <a:rPr lang="en-US" sz="2400" dirty="0"/>
              <a:t> (and in particular of Chapter 17) such as Hicks, Hansen, Samuelson and company, it appeared perfectly obvious to Hugh Townshend in 1937: </a:t>
            </a:r>
          </a:p>
          <a:p>
            <a:r>
              <a:rPr lang="en-US" sz="2400" dirty="0"/>
              <a:t>“Thus it would seem that Mr. Keynes' doctrine of liquidity preference really involves a </a:t>
            </a:r>
            <a:r>
              <a:rPr lang="en-US" sz="2400" dirty="0" err="1"/>
              <a:t>generalisation</a:t>
            </a:r>
            <a:r>
              <a:rPr lang="en-US" sz="2400" dirty="0"/>
              <a:t> of the classical (marginal) theory of value. For the practical difference between the </a:t>
            </a:r>
            <a:r>
              <a:rPr lang="en-US" sz="2400" dirty="0" err="1"/>
              <a:t>generalised</a:t>
            </a:r>
            <a:r>
              <a:rPr lang="en-US" sz="2400" dirty="0"/>
              <a:t> and the classical theory of value is, on the view suggested, </a:t>
            </a:r>
          </a:p>
          <a:p>
            <a:r>
              <a:rPr lang="en-US" sz="2400" dirty="0"/>
              <a:t>most important in the case of monetary assets (especially long-term ones, to the causal determination of the price of which marginal-production theory is hardly applicable at all), </a:t>
            </a:r>
          </a:p>
          <a:p>
            <a:r>
              <a:rPr lang="en-US" sz="2400" dirty="0"/>
              <a:t>quite material in the case of durable goods of low </a:t>
            </a:r>
            <a:r>
              <a:rPr lang="en-US" sz="2400" dirty="0" err="1"/>
              <a:t>elasticities</a:t>
            </a:r>
            <a:r>
              <a:rPr lang="en-US" sz="2400" dirty="0"/>
              <a:t> of production and substitution, and negligible in the case of services and of goods of short life, easy substitutability or easy to produce with relatively small employment of </a:t>
            </a:r>
            <a:r>
              <a:rPr lang="en-US" sz="2400" dirty="0" err="1"/>
              <a:t>labour</a:t>
            </a:r>
            <a:r>
              <a:rPr lang="en-US" sz="2400" dirty="0"/>
              <a:t>. </a:t>
            </a:r>
          </a:p>
          <a:p>
            <a:r>
              <a:rPr lang="en-US" sz="2400" b="1" dirty="0"/>
              <a:t>Nevertheless, it would seem that it is essential to take liquidity into account in order to discuss any money prices.</a:t>
            </a:r>
            <a:r>
              <a:rPr lang="en-US" sz="2400" dirty="0"/>
              <a:t> For even if certain assets have so little liquidity-premium that changes in it do not affect their money-prices, variations in the (large) liquidity-premium of money will do so-operating of course on the conditions of new production of the assets. </a:t>
            </a:r>
          </a:p>
        </p:txBody>
      </p:sp>
    </p:spTree>
    <p:extLst>
      <p:ext uri="{BB962C8B-B14F-4D97-AF65-F5344CB8AC3E}">
        <p14:creationId xmlns:p14="http://schemas.microsoft.com/office/powerpoint/2010/main" val="1405872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7765" y="466724"/>
            <a:ext cx="7268560" cy="1133475"/>
          </a:xfrm>
        </p:spPr>
        <p:txBody>
          <a:bodyPr>
            <a:normAutofit/>
          </a:bodyPr>
          <a:lstStyle/>
          <a:p>
            <a:r>
              <a:rPr lang="en-US" sz="3200" dirty="0"/>
              <a:t>Townshend destroys the Quantity theory</a:t>
            </a:r>
          </a:p>
        </p:txBody>
      </p:sp>
      <p:sp>
        <p:nvSpPr>
          <p:cNvPr id="3" name="Content Placeholder 2"/>
          <p:cNvSpPr>
            <a:spLocks noGrp="1"/>
          </p:cNvSpPr>
          <p:nvPr>
            <p:ph idx="1"/>
          </p:nvPr>
        </p:nvSpPr>
        <p:spPr>
          <a:xfrm>
            <a:off x="628651" y="1514475"/>
            <a:ext cx="7777162" cy="5486400"/>
          </a:xfrm>
        </p:spPr>
        <p:txBody>
          <a:bodyPr>
            <a:normAutofit fontScale="85000" lnSpcReduction="10000"/>
          </a:bodyPr>
          <a:lstStyle/>
          <a:p>
            <a:r>
              <a:rPr lang="en-US" dirty="0"/>
              <a:t>“Thus the volume of money is not a directly determining factor of … prices-</a:t>
            </a:r>
            <a:r>
              <a:rPr lang="en-US" b="1" dirty="0"/>
              <a:t>nor of any prices, by an obvious extension of the argument</a:t>
            </a:r>
            <a:r>
              <a:rPr lang="en-US" dirty="0"/>
              <a:t> … . </a:t>
            </a:r>
          </a:p>
          <a:p>
            <a:r>
              <a:rPr lang="en-US" dirty="0"/>
              <a:t>limitations, whatever they may be, of the stock of money cannot suffice to prevent expectations from raising (or lowering) the money-prices of all durable goods and assets (not, of course, equally) without limit of speed - that is to say, to an arbitrary extent even in the shortest period.“</a:t>
            </a:r>
          </a:p>
          <a:p>
            <a:r>
              <a:rPr lang="en-US" dirty="0"/>
              <a:t>I have written sufficiently on this subject not to have to rehearse the argument about the role of the various determinants of returns in terms of combination of net monetary earnings (q-c) and l, the liquidity premium. </a:t>
            </a:r>
          </a:p>
          <a:p>
            <a:r>
              <a:rPr lang="en-US" dirty="0"/>
              <a:t>The relation of the spot to forward price of all durable goods are thus seen to be determined by the these factors are represented in their rate of return.: </a:t>
            </a:r>
          </a:p>
          <a:p>
            <a:r>
              <a:rPr lang="en-US" dirty="0"/>
              <a:t>'The function of the rate of interest is to modify the money prices of other capital assets in such a way as to </a:t>
            </a:r>
            <a:r>
              <a:rPr lang="en-US" dirty="0" err="1"/>
              <a:t>equalise</a:t>
            </a:r>
            <a:r>
              <a:rPr lang="en-US" dirty="0"/>
              <a:t> the attraction of holding them and holding cash' (CW, XIV: p.213). </a:t>
            </a:r>
          </a:p>
          <a:p>
            <a:r>
              <a:rPr lang="en-US" dirty="0"/>
              <a:t>Keynes's 'novelty' could thus be expressed as a theory of money relative prices determined by the rate of interest. </a:t>
            </a:r>
          </a:p>
          <a:p>
            <a:r>
              <a:rPr lang="en-US" dirty="0"/>
              <a:t>Townshend correctly concludes, “Now, if Mr. Keynes' views ... be accepted, it would seem that the considerations governing the prices of monetary assets must also, pro </a:t>
            </a:r>
            <a:r>
              <a:rPr lang="en-US" dirty="0" err="1"/>
              <a:t>tanto</a:t>
            </a:r>
            <a:r>
              <a:rPr lang="en-US" dirty="0"/>
              <a:t>, apply to determine the prices of other durable assets. For the latter have, as Mr. Keynes puts it, "monetary attributes in a varying degree". A kind of liquidity-premium attaches to them also”</a:t>
            </a:r>
          </a:p>
          <a:p>
            <a:endParaRPr lang="en-US" dirty="0"/>
          </a:p>
        </p:txBody>
      </p:sp>
    </p:spTree>
    <p:extLst>
      <p:ext uri="{BB962C8B-B14F-4D97-AF65-F5344CB8AC3E}">
        <p14:creationId xmlns:p14="http://schemas.microsoft.com/office/powerpoint/2010/main" val="575269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859" y="619125"/>
            <a:ext cx="7200900" cy="609600"/>
          </a:xfrm>
        </p:spPr>
        <p:txBody>
          <a:bodyPr>
            <a:normAutofit fontScale="90000"/>
          </a:bodyPr>
          <a:lstStyle/>
          <a:p>
            <a:r>
              <a:rPr lang="en-US" sz="3200" dirty="0"/>
              <a:t>Money rate of interest “rules the roost”</a:t>
            </a:r>
          </a:p>
        </p:txBody>
      </p:sp>
      <p:sp>
        <p:nvSpPr>
          <p:cNvPr id="3" name="Content Placeholder 2"/>
          <p:cNvSpPr>
            <a:spLocks noGrp="1"/>
          </p:cNvSpPr>
          <p:nvPr>
            <p:ph idx="1"/>
          </p:nvPr>
        </p:nvSpPr>
        <p:spPr>
          <a:xfrm>
            <a:off x="666749" y="933450"/>
            <a:ext cx="8201025" cy="5991225"/>
          </a:xfrm>
        </p:spPr>
        <p:txBody>
          <a:bodyPr>
            <a:normAutofit fontScale="92500" lnSpcReduction="10000"/>
          </a:bodyPr>
          <a:lstStyle/>
          <a:p>
            <a:pPr marL="0" indent="0">
              <a:buNone/>
            </a:pPr>
            <a:endParaRPr lang="en-US" dirty="0"/>
          </a:p>
          <a:p>
            <a:r>
              <a:rPr lang="en-US" dirty="0"/>
              <a:t>“essential properties” – they are </a:t>
            </a:r>
            <a:r>
              <a:rPr lang="en-US" dirty="0" err="1"/>
              <a:t>elasticities</a:t>
            </a:r>
            <a:r>
              <a:rPr lang="en-US" dirty="0"/>
              <a:t> – micro!</a:t>
            </a:r>
          </a:p>
          <a:p>
            <a:r>
              <a:rPr lang="en-US" dirty="0"/>
              <a:t>Compare with properties of gold money</a:t>
            </a:r>
          </a:p>
          <a:p>
            <a:r>
              <a:rPr lang="en-US" dirty="0"/>
              <a:t>Definition of monetary economy, It is SYSTEMIC</a:t>
            </a:r>
          </a:p>
          <a:p>
            <a:pPr lvl="3"/>
            <a:r>
              <a:rPr lang="en-US" dirty="0"/>
              <a:t>Has an asset with liquidity premium greater than carrying costs, </a:t>
            </a:r>
          </a:p>
          <a:p>
            <a:pPr lvl="3"/>
            <a:r>
              <a:rPr lang="en-US" dirty="0"/>
              <a:t>Has a rate of return that falls more slowly than any other assets when demand increases</a:t>
            </a:r>
          </a:p>
          <a:p>
            <a:r>
              <a:rPr lang="en-US" dirty="0"/>
              <a:t>How to compare the various rates?</a:t>
            </a:r>
          </a:p>
          <a:p>
            <a:pPr lvl="1"/>
            <a:r>
              <a:rPr lang="en-US" dirty="0"/>
              <a:t>comparison of the various spot-forward price combinations requires a common factor – this is the “a” in the specification of returns. </a:t>
            </a:r>
          </a:p>
          <a:p>
            <a:r>
              <a:rPr lang="en-US" dirty="0"/>
              <a:t>“To determine the relationships between the expected returns on different types of assets which are consistent with equilibrium, we must also know what the changes in relative values during the year are expected to be. Taking money (which need only be a </a:t>
            </a:r>
            <a:r>
              <a:rPr lang="en-US" b="1" u="sng" dirty="0"/>
              <a:t>money of account</a:t>
            </a:r>
            <a:r>
              <a:rPr lang="en-US" dirty="0"/>
              <a:t> for this purpose, and we could equally well take wheat) as our standard of measurement, … </a:t>
            </a:r>
          </a:p>
          <a:p>
            <a:r>
              <a:rPr lang="en-US" dirty="0"/>
              <a:t>Keynes might have saved himself a good deal of trouble had he simply referred back to the beginning of the </a:t>
            </a:r>
            <a:r>
              <a:rPr lang="en-US" i="1" dirty="0"/>
              <a:t>Treatise</a:t>
            </a:r>
            <a:r>
              <a:rPr lang="en-US" dirty="0"/>
              <a:t> for the role of what he called “State money”, rather than his excruciating definitions of the essential properties of money in terms of elasticity of substitution and production. All that is required is the specification of a common unit to compare returns. </a:t>
            </a:r>
          </a:p>
          <a:p>
            <a:endParaRPr lang="en-US" dirty="0"/>
          </a:p>
          <a:p>
            <a:endParaRPr lang="en-US" dirty="0"/>
          </a:p>
          <a:p>
            <a:endParaRPr lang="en-US" dirty="0"/>
          </a:p>
        </p:txBody>
      </p:sp>
    </p:spTree>
    <p:extLst>
      <p:ext uri="{BB962C8B-B14F-4D97-AF65-F5344CB8AC3E}">
        <p14:creationId xmlns:p14="http://schemas.microsoft.com/office/powerpoint/2010/main" val="4041977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DF7CD-E739-403B-8BB8-C673DA9F0F6F}"/>
              </a:ext>
            </a:extLst>
          </p:cNvPr>
          <p:cNvSpPr>
            <a:spLocks noGrp="1"/>
          </p:cNvSpPr>
          <p:nvPr>
            <p:ph type="ctrTitle"/>
          </p:nvPr>
        </p:nvSpPr>
        <p:spPr/>
        <p:txBody>
          <a:bodyPr/>
          <a:lstStyle/>
          <a:p>
            <a:br>
              <a:rPr lang="en-US" dirty="0"/>
            </a:br>
            <a:endParaRPr lang="en-US" dirty="0"/>
          </a:p>
        </p:txBody>
      </p:sp>
      <p:sp>
        <p:nvSpPr>
          <p:cNvPr id="8" name="Subtitle 7">
            <a:extLst>
              <a:ext uri="{FF2B5EF4-FFF2-40B4-BE49-F238E27FC236}">
                <a16:creationId xmlns:a16="http://schemas.microsoft.com/office/drawing/2014/main" id="{6E70BB05-953C-42D0-9C0D-262C93A29AB8}"/>
              </a:ext>
            </a:extLst>
          </p:cNvPr>
          <p:cNvSpPr>
            <a:spLocks noGrp="1"/>
          </p:cNvSpPr>
          <p:nvPr>
            <p:ph type="subTitle" idx="1"/>
          </p:nvPr>
        </p:nvSpPr>
        <p:spPr>
          <a:xfrm>
            <a:off x="1558026" y="4876800"/>
            <a:ext cx="5575660" cy="762000"/>
          </a:xfrm>
        </p:spPr>
        <p:txBody>
          <a:bodyPr/>
          <a:lstStyle/>
          <a:p>
            <a:r>
              <a:rPr lang="en-US" dirty="0"/>
              <a:t> </a:t>
            </a:r>
          </a:p>
        </p:txBody>
      </p:sp>
      <p:sp>
        <p:nvSpPr>
          <p:cNvPr id="6" name="Rectangle 5">
            <a:extLst>
              <a:ext uri="{FF2B5EF4-FFF2-40B4-BE49-F238E27FC236}">
                <a16:creationId xmlns:a16="http://schemas.microsoft.com/office/drawing/2014/main" id="{CE02072B-FDDD-4BA0-AD66-DE1DFA27B861}"/>
              </a:ext>
            </a:extLst>
          </p:cNvPr>
          <p:cNvSpPr/>
          <p:nvPr/>
        </p:nvSpPr>
        <p:spPr>
          <a:xfrm>
            <a:off x="5073068" y="1642114"/>
            <a:ext cx="3346516" cy="369332"/>
          </a:xfrm>
          <a:prstGeom prst="rect">
            <a:avLst/>
          </a:prstGeom>
        </p:spPr>
        <p:txBody>
          <a:bodyPr wrap="square">
            <a:spAutoFit/>
          </a:bodyPr>
          <a:lstStyle/>
          <a:p>
            <a:r>
              <a:rPr lang="en-US" dirty="0"/>
              <a:t>.</a:t>
            </a:r>
          </a:p>
        </p:txBody>
      </p:sp>
      <p:pic>
        <p:nvPicPr>
          <p:cNvPr id="10" name="Picture 9">
            <a:extLst>
              <a:ext uri="{FF2B5EF4-FFF2-40B4-BE49-F238E27FC236}">
                <a16:creationId xmlns:a16="http://schemas.microsoft.com/office/drawing/2014/main" id="{673AC9DE-BA2F-4744-8F3E-7BB1A607C9FB}"/>
              </a:ext>
            </a:extLst>
          </p:cNvPr>
          <p:cNvPicPr>
            <a:picLocks noChangeAspect="1"/>
          </p:cNvPicPr>
          <p:nvPr/>
        </p:nvPicPr>
        <p:blipFill>
          <a:blip r:embed="rId2"/>
          <a:stretch>
            <a:fillRect/>
          </a:stretch>
        </p:blipFill>
        <p:spPr>
          <a:xfrm>
            <a:off x="1558026" y="4340640"/>
            <a:ext cx="5575660" cy="939897"/>
          </a:xfrm>
          <a:prstGeom prst="rect">
            <a:avLst/>
          </a:prstGeom>
        </p:spPr>
      </p:pic>
      <p:pic>
        <p:nvPicPr>
          <p:cNvPr id="11" name="Picture 10">
            <a:extLst>
              <a:ext uri="{FF2B5EF4-FFF2-40B4-BE49-F238E27FC236}">
                <a16:creationId xmlns:a16="http://schemas.microsoft.com/office/drawing/2014/main" id="{C4C793FC-A162-4E21-A1DB-CD83BA7A85D2}"/>
              </a:ext>
            </a:extLst>
          </p:cNvPr>
          <p:cNvPicPr>
            <a:picLocks noChangeAspect="1"/>
          </p:cNvPicPr>
          <p:nvPr/>
        </p:nvPicPr>
        <p:blipFill>
          <a:blip r:embed="rId3"/>
          <a:stretch>
            <a:fillRect/>
          </a:stretch>
        </p:blipFill>
        <p:spPr>
          <a:xfrm>
            <a:off x="879798" y="1024378"/>
            <a:ext cx="7384018" cy="2657491"/>
          </a:xfrm>
          <a:prstGeom prst="rect">
            <a:avLst/>
          </a:prstGeom>
        </p:spPr>
      </p:pic>
    </p:spTree>
    <p:extLst>
      <p:ext uri="{BB962C8B-B14F-4D97-AF65-F5344CB8AC3E}">
        <p14:creationId xmlns:p14="http://schemas.microsoft.com/office/powerpoint/2010/main" val="81336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0609" y="666750"/>
            <a:ext cx="7200900" cy="609600"/>
          </a:xfrm>
        </p:spPr>
        <p:txBody>
          <a:bodyPr>
            <a:normAutofit/>
          </a:bodyPr>
          <a:lstStyle/>
          <a:p>
            <a:r>
              <a:rPr lang="en-US" sz="3200" dirty="0"/>
              <a:t>Something has to be given</a:t>
            </a:r>
          </a:p>
        </p:txBody>
      </p:sp>
      <p:sp>
        <p:nvSpPr>
          <p:cNvPr id="3" name="Content Placeholder 2"/>
          <p:cNvSpPr>
            <a:spLocks noGrp="1"/>
          </p:cNvSpPr>
          <p:nvPr>
            <p:ph idx="1"/>
          </p:nvPr>
        </p:nvSpPr>
        <p:spPr>
          <a:xfrm>
            <a:off x="876299" y="1809750"/>
            <a:ext cx="7591425" cy="5638800"/>
          </a:xfrm>
        </p:spPr>
        <p:txBody>
          <a:bodyPr>
            <a:normAutofit/>
          </a:bodyPr>
          <a:lstStyle/>
          <a:p>
            <a:r>
              <a:rPr lang="en-US" dirty="0"/>
              <a:t>Keynes also notes that the comparison of rates required to achieve equilibrium in terms of the equality of all the individual rates of return specified in terms of the unit of account requires that one rate of return (or its equivalent in a spot-forward price combination) has to be given. This point had already been made by Fisher. </a:t>
            </a:r>
          </a:p>
          <a:p>
            <a:r>
              <a:rPr lang="en-US" dirty="0"/>
              <a:t>Townshend makes the same point when he notes “the need for one set of spot forward prices to be given </a:t>
            </a:r>
            <a:r>
              <a:rPr lang="en-US" b="1" dirty="0"/>
              <a:t>or at least stable</a:t>
            </a:r>
            <a:r>
              <a:rPr lang="en-US" dirty="0"/>
              <a:t>. Indeed, it is obvious that, since the quantity of money does not determine "the" - or rather, any - price-level, </a:t>
            </a:r>
            <a:r>
              <a:rPr lang="en-US" b="1" dirty="0"/>
              <a:t>no prices would be determinate at all, unless at least one money-value the price of something-were determined by habit or convention</a:t>
            </a:r>
            <a:r>
              <a:rPr lang="en-US" dirty="0"/>
              <a:t>. But it is also obvious that </a:t>
            </a:r>
            <a:r>
              <a:rPr lang="en-US" b="1" dirty="0"/>
              <a:t>there is nothing of which the price is absolutely determined by convention</a:t>
            </a:r>
            <a:r>
              <a:rPr lang="en-US" dirty="0"/>
              <a:t>, even in the shortest period. … </a:t>
            </a:r>
          </a:p>
        </p:txBody>
      </p:sp>
    </p:spTree>
    <p:extLst>
      <p:ext uri="{BB962C8B-B14F-4D97-AF65-F5344CB8AC3E}">
        <p14:creationId xmlns:p14="http://schemas.microsoft.com/office/powerpoint/2010/main" val="18905143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2689" y="662420"/>
            <a:ext cx="7200900" cy="609600"/>
          </a:xfrm>
        </p:spPr>
        <p:txBody>
          <a:bodyPr>
            <a:normAutofit/>
          </a:bodyPr>
          <a:lstStyle/>
          <a:p>
            <a:r>
              <a:rPr lang="en-US" sz="2800" dirty="0"/>
              <a:t>Wages and Liquidity</a:t>
            </a:r>
          </a:p>
        </p:txBody>
      </p:sp>
      <p:sp>
        <p:nvSpPr>
          <p:cNvPr id="3" name="Content Placeholder 2"/>
          <p:cNvSpPr>
            <a:spLocks noGrp="1"/>
          </p:cNvSpPr>
          <p:nvPr>
            <p:ph idx="1"/>
          </p:nvPr>
        </p:nvSpPr>
        <p:spPr>
          <a:xfrm>
            <a:off x="244549" y="1272020"/>
            <a:ext cx="8899451" cy="6109855"/>
          </a:xfrm>
        </p:spPr>
        <p:txBody>
          <a:bodyPr>
            <a:noAutofit/>
          </a:bodyPr>
          <a:lstStyle/>
          <a:p>
            <a:r>
              <a:rPr lang="en-US" sz="1500" dirty="0"/>
              <a:t>Keynes concludes “the commodity, in terms of which wages are expected to be most sticky, cannot be one whose elasticity of production is not least, and for which the excess of carrying-costs over liquidity-premium is not least. </a:t>
            </a:r>
          </a:p>
          <a:p>
            <a:r>
              <a:rPr lang="en-US" sz="1500" dirty="0"/>
              <a:t>In other words, the expectation of a relative stickiness of wages in terms of money is a corollary of the excess of liquidity-premium over carrying-costs being greater for money than for any other asset.  </a:t>
            </a:r>
          </a:p>
          <a:p>
            <a:r>
              <a:rPr lang="en-US" sz="1500" dirty="0"/>
              <a:t>Thus the various characteristics, that money has low elasticities of production and substitution and low carrying-costs raise the expectation that money-wages will be relatively stable; and this expectation enhances money's liquidity-premium </a:t>
            </a:r>
            <a:r>
              <a:rPr lang="en-US" sz="1500" b="1" dirty="0"/>
              <a:t>and prevents the exceptional correlation between the money-rate of interest and the marginal efficiencies of other assets which might, if it could exist, rob the money-rate of interest of its sting.” </a:t>
            </a:r>
          </a:p>
          <a:p>
            <a:r>
              <a:rPr lang="en-US" sz="1500" dirty="0"/>
              <a:t>Townshend echoes: “”since (so long as wage-earners are not owned as slaves by their employers) </a:t>
            </a:r>
            <a:r>
              <a:rPr lang="en-US" sz="1500" i="1" dirty="0" err="1"/>
              <a:t>labour</a:t>
            </a:r>
            <a:r>
              <a:rPr lang="en-US" sz="1500" i="1" dirty="0"/>
              <a:t> carries no liquidity-premium at all, its money value is not liable to be directly disturbed by psychological changes in liquidity premiums</a:t>
            </a:r>
            <a:r>
              <a:rPr lang="en-US" sz="1500" dirty="0"/>
              <a:t>.” </a:t>
            </a:r>
          </a:p>
          <a:p>
            <a:r>
              <a:rPr lang="en-US" sz="1500" dirty="0"/>
              <a:t>This is what determines the acceptability of the unit of account and its inherent liquidity. Thus in addition to specifying the unit of account, the role of the State may provide the equivalent of the convention required for the money rate to rule the roost. </a:t>
            </a:r>
          </a:p>
          <a:p>
            <a:r>
              <a:rPr lang="en-US" sz="1500" b="1" i="1" dirty="0"/>
              <a:t>This might be done by setting a floor to the price of </a:t>
            </a:r>
            <a:r>
              <a:rPr lang="en-US" sz="1500" b="1" i="1" dirty="0" err="1"/>
              <a:t>labour</a:t>
            </a:r>
            <a:r>
              <a:rPr lang="en-US" sz="1500" b="1" i="1" dirty="0"/>
              <a:t>, through an employment guarantee scheme of the sort that </a:t>
            </a:r>
            <a:r>
              <a:rPr lang="en-US" sz="1500" b="1" i="1" dirty="0" err="1"/>
              <a:t>Minsky</a:t>
            </a:r>
            <a:r>
              <a:rPr lang="en-US" sz="1500" b="1" i="1" dirty="0"/>
              <a:t> proposed. </a:t>
            </a:r>
          </a:p>
          <a:p>
            <a:pPr marL="0" indent="0">
              <a:buNone/>
            </a:pPr>
            <a:endParaRPr lang="en-US" sz="1900" b="1" i="1" dirty="0"/>
          </a:p>
        </p:txBody>
      </p:sp>
    </p:spTree>
    <p:extLst>
      <p:ext uri="{BB962C8B-B14F-4D97-AF65-F5344CB8AC3E}">
        <p14:creationId xmlns:p14="http://schemas.microsoft.com/office/powerpoint/2010/main" val="17495819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41246-DDEB-4CAA-884A-F18EDB2A128C}"/>
              </a:ext>
            </a:extLst>
          </p:cNvPr>
          <p:cNvSpPr>
            <a:spLocks noGrp="1"/>
          </p:cNvSpPr>
          <p:nvPr>
            <p:ph type="title"/>
          </p:nvPr>
        </p:nvSpPr>
        <p:spPr>
          <a:xfrm>
            <a:off x="1695450" y="542925"/>
            <a:ext cx="7200900" cy="762000"/>
          </a:xfrm>
        </p:spPr>
        <p:txBody>
          <a:bodyPr/>
          <a:lstStyle/>
          <a:p>
            <a:r>
              <a:rPr lang="en-US" dirty="0"/>
              <a:t>Aspects of Modern PK</a:t>
            </a:r>
          </a:p>
        </p:txBody>
      </p:sp>
      <p:sp>
        <p:nvSpPr>
          <p:cNvPr id="3" name="Content Placeholder 2">
            <a:extLst>
              <a:ext uri="{FF2B5EF4-FFF2-40B4-BE49-F238E27FC236}">
                <a16:creationId xmlns:a16="http://schemas.microsoft.com/office/drawing/2014/main" id="{BC808F48-91FE-4FF6-9E66-2A791BDC9F7E}"/>
              </a:ext>
            </a:extLst>
          </p:cNvPr>
          <p:cNvSpPr>
            <a:spLocks noGrp="1"/>
          </p:cNvSpPr>
          <p:nvPr>
            <p:ph idx="1"/>
          </p:nvPr>
        </p:nvSpPr>
        <p:spPr>
          <a:xfrm>
            <a:off x="971550" y="1619250"/>
            <a:ext cx="7200900" cy="5410200"/>
          </a:xfrm>
        </p:spPr>
        <p:txBody>
          <a:bodyPr>
            <a:normAutofit/>
          </a:bodyPr>
          <a:lstStyle/>
          <a:p>
            <a:r>
              <a:rPr lang="en-US" u="sng" dirty="0"/>
              <a:t>Endogenous Money</a:t>
            </a:r>
            <a:r>
              <a:rPr lang="en-US" dirty="0"/>
              <a:t>; Loans create deposits</a:t>
            </a:r>
          </a:p>
          <a:p>
            <a:pPr lvl="1"/>
            <a:r>
              <a:rPr lang="en-US" dirty="0"/>
              <a:t>Well known since 1850s: von Mises and Hayek; Bendixen, Schumpeter and Hahn; Colwell, Robey, Parker Willis, </a:t>
            </a:r>
          </a:p>
          <a:p>
            <a:r>
              <a:rPr lang="en-US" u="sng" dirty="0"/>
              <a:t>Monetary Sovereignty </a:t>
            </a:r>
            <a:r>
              <a:rPr lang="en-US" dirty="0"/>
              <a:t>– Knapp-State Money</a:t>
            </a:r>
          </a:p>
          <a:p>
            <a:pPr lvl="1"/>
            <a:r>
              <a:rPr lang="en-US" dirty="0"/>
              <a:t>Redundant: Schumpeter: Banks create money from Nothing, Savings cannot be a constraint on investment</a:t>
            </a:r>
          </a:p>
          <a:p>
            <a:pPr lvl="1"/>
            <a:r>
              <a:rPr lang="en-US" dirty="0"/>
              <a:t>Applied to Government – this is a mistake if it is just to justify government fiscal policy! </a:t>
            </a:r>
          </a:p>
          <a:p>
            <a:pPr lvl="1"/>
            <a:r>
              <a:rPr lang="en-US" dirty="0"/>
              <a:t>Keynes already knew this!</a:t>
            </a:r>
          </a:p>
          <a:p>
            <a:pPr lvl="1"/>
            <a:r>
              <a:rPr lang="en-US" dirty="0"/>
              <a:t>Let’s not make the same mistake twice (Magical Money Tree)</a:t>
            </a:r>
          </a:p>
          <a:p>
            <a:pPr lvl="1"/>
            <a:r>
              <a:rPr lang="en-US" dirty="0"/>
              <a:t>But, it is foundation of Keynes definition of a monetary economy in which money causes unemployment</a:t>
            </a:r>
          </a:p>
          <a:p>
            <a:r>
              <a:rPr lang="en-US" dirty="0"/>
              <a:t>We are still fighting the Quantity Theory!!!</a:t>
            </a:r>
          </a:p>
        </p:txBody>
      </p:sp>
    </p:spTree>
    <p:extLst>
      <p:ext uri="{BB962C8B-B14F-4D97-AF65-F5344CB8AC3E}">
        <p14:creationId xmlns:p14="http://schemas.microsoft.com/office/powerpoint/2010/main" val="1008625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73920-5606-4BCE-B4F3-767E6270AD98}"/>
              </a:ext>
            </a:extLst>
          </p:cNvPr>
          <p:cNvSpPr>
            <a:spLocks noGrp="1"/>
          </p:cNvSpPr>
          <p:nvPr>
            <p:ph type="title"/>
          </p:nvPr>
        </p:nvSpPr>
        <p:spPr>
          <a:xfrm>
            <a:off x="1466850" y="561290"/>
            <a:ext cx="6781800" cy="806126"/>
          </a:xfrm>
        </p:spPr>
        <p:txBody>
          <a:bodyPr/>
          <a:lstStyle/>
          <a:p>
            <a:r>
              <a:rPr lang="en-US" dirty="0"/>
              <a:t>Minsky’s PK Commandment</a:t>
            </a:r>
          </a:p>
        </p:txBody>
      </p:sp>
      <p:pic>
        <p:nvPicPr>
          <p:cNvPr id="5" name="Content Placeholder 4">
            <a:extLst>
              <a:ext uri="{FF2B5EF4-FFF2-40B4-BE49-F238E27FC236}">
                <a16:creationId xmlns:a16="http://schemas.microsoft.com/office/drawing/2014/main" id="{239EDE3B-CA13-4550-8763-240DDD806D76}"/>
              </a:ext>
            </a:extLst>
          </p:cNvPr>
          <p:cNvPicPr>
            <a:picLocks noGrp="1"/>
          </p:cNvPicPr>
          <p:nvPr>
            <p:ph idx="1"/>
          </p:nvPr>
        </p:nvPicPr>
        <p:blipFill>
          <a:blip r:embed="rId3"/>
          <a:stretch>
            <a:fillRect/>
          </a:stretch>
        </p:blipFill>
        <p:spPr>
          <a:xfrm>
            <a:off x="1057275" y="4365601"/>
            <a:ext cx="7029450" cy="2400300"/>
          </a:xfrm>
          <a:prstGeom prst="rect">
            <a:avLst/>
          </a:prstGeom>
        </p:spPr>
      </p:pic>
      <p:sp>
        <p:nvSpPr>
          <p:cNvPr id="4" name="Rectangle 3">
            <a:extLst>
              <a:ext uri="{FF2B5EF4-FFF2-40B4-BE49-F238E27FC236}">
                <a16:creationId xmlns:a16="http://schemas.microsoft.com/office/drawing/2014/main" id="{E1605A1C-FF10-4770-8A14-CB78A29C3F4D}"/>
              </a:ext>
            </a:extLst>
          </p:cNvPr>
          <p:cNvSpPr/>
          <p:nvPr/>
        </p:nvSpPr>
        <p:spPr>
          <a:xfrm>
            <a:off x="981075" y="1625624"/>
            <a:ext cx="6781800" cy="2308324"/>
          </a:xfrm>
          <a:prstGeom prst="rect">
            <a:avLst/>
          </a:prstGeom>
        </p:spPr>
        <p:txBody>
          <a:bodyPr wrap="square">
            <a:spAutoFit/>
          </a:bodyPr>
          <a:lstStyle/>
          <a:p>
            <a:r>
              <a:rPr lang="en-US" dirty="0"/>
              <a:t>Minsky: The post Keynesians take the commandment for economic theory, “thou shalt not </a:t>
            </a:r>
            <a:r>
              <a:rPr lang="en-US" dirty="0" err="1"/>
              <a:t>dichotomise</a:t>
            </a:r>
            <a:r>
              <a:rPr lang="en-US" dirty="0"/>
              <a:t> the, real from the monetary and financial” explaining the behavior of the system. </a:t>
            </a:r>
          </a:p>
          <a:p>
            <a:r>
              <a:rPr lang="en-US" dirty="0"/>
              <a:t>Counter the invariance postulate of Q theory</a:t>
            </a:r>
          </a:p>
          <a:p>
            <a:r>
              <a:rPr lang="en-US" dirty="0"/>
              <a:t>Replace emphasis on goods prices with emphasis on asset prices</a:t>
            </a:r>
          </a:p>
          <a:p>
            <a:r>
              <a:rPr lang="en-US" dirty="0"/>
              <a:t>NB: Central banks and their difficulty in dealing with asset price inflation</a:t>
            </a:r>
          </a:p>
          <a:p>
            <a:pPr lvl="1"/>
            <a:endParaRPr lang="en-US" dirty="0"/>
          </a:p>
        </p:txBody>
      </p:sp>
    </p:spTree>
    <p:extLst>
      <p:ext uri="{BB962C8B-B14F-4D97-AF65-F5344CB8AC3E}">
        <p14:creationId xmlns:p14="http://schemas.microsoft.com/office/powerpoint/2010/main" val="42490110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415636"/>
            <a:ext cx="6215495" cy="1607128"/>
          </a:xfrm>
        </p:spPr>
        <p:txBody>
          <a:bodyPr>
            <a:normAutofit/>
          </a:bodyPr>
          <a:lstStyle/>
          <a:p>
            <a:br>
              <a:rPr lang="en-US" dirty="0"/>
            </a:br>
            <a:endParaRPr lang="en-US" dirty="0"/>
          </a:p>
        </p:txBody>
      </p:sp>
      <p:sp>
        <p:nvSpPr>
          <p:cNvPr id="3" name="Subtitle 2"/>
          <p:cNvSpPr>
            <a:spLocks noGrp="1"/>
          </p:cNvSpPr>
          <p:nvPr>
            <p:ph idx="1"/>
          </p:nvPr>
        </p:nvSpPr>
        <p:spPr>
          <a:xfrm>
            <a:off x="304800" y="1832771"/>
            <a:ext cx="8534400" cy="4929979"/>
          </a:xfrm>
        </p:spPr>
        <p:txBody>
          <a:bodyPr>
            <a:normAutofit fontScale="77500" lnSpcReduction="20000"/>
          </a:bodyPr>
          <a:lstStyle/>
          <a:p>
            <a:pPr lvl="1" algn="l">
              <a:buFont typeface="Wingdings" panose="05000000000000000000" pitchFamily="2" charset="2"/>
              <a:buChar char="§"/>
            </a:pPr>
            <a:r>
              <a:rPr lang="en-US" sz="2850" dirty="0"/>
              <a:t>M1 or M2 or M17?</a:t>
            </a:r>
          </a:p>
          <a:p>
            <a:pPr lvl="1" algn="l">
              <a:buFont typeface="Wingdings" panose="05000000000000000000" pitchFamily="2" charset="2"/>
              <a:buChar char="§"/>
            </a:pPr>
            <a:r>
              <a:rPr lang="en-US" sz="2850" dirty="0"/>
              <a:t>Woodford, Cochrane: Fiscal Theory of the Price Level</a:t>
            </a:r>
          </a:p>
          <a:p>
            <a:pPr lvl="1" algn="l">
              <a:buFont typeface="Wingdings" panose="05000000000000000000" pitchFamily="2" charset="2"/>
              <a:buChar char="§"/>
            </a:pPr>
            <a:r>
              <a:rPr lang="en-US" sz="2850" dirty="0"/>
              <a:t>Summers: eliminate large denomination bank notes</a:t>
            </a:r>
          </a:p>
          <a:p>
            <a:pPr lvl="1" algn="l">
              <a:buFont typeface="Wingdings" panose="05000000000000000000" pitchFamily="2" charset="2"/>
              <a:buChar char="§"/>
            </a:pPr>
            <a:r>
              <a:rPr lang="en-US" sz="2850" dirty="0" err="1"/>
              <a:t>Buiter</a:t>
            </a:r>
            <a:r>
              <a:rPr lang="en-US" sz="2850" dirty="0"/>
              <a:t>: complete abolition of bank notes</a:t>
            </a:r>
          </a:p>
          <a:p>
            <a:pPr lvl="1">
              <a:buFont typeface="Wingdings" panose="05000000000000000000" pitchFamily="2" charset="2"/>
              <a:buChar char="§"/>
            </a:pPr>
            <a:r>
              <a:rPr lang="en-US" sz="2850" dirty="0" err="1"/>
              <a:t>Rogoff</a:t>
            </a:r>
            <a:r>
              <a:rPr lang="en-US" sz="2850" dirty="0"/>
              <a:t>: eliminate cash altogether</a:t>
            </a:r>
          </a:p>
          <a:p>
            <a:pPr lvl="1" algn="l">
              <a:buFont typeface="Wingdings" panose="05000000000000000000" pitchFamily="2" charset="2"/>
              <a:buChar char="§"/>
            </a:pPr>
            <a:r>
              <a:rPr lang="en-US" sz="2850" dirty="0"/>
              <a:t>Lord Turner: helicopter drops of the bank notes Summers, </a:t>
            </a:r>
            <a:r>
              <a:rPr lang="en-US" sz="2850" dirty="0" err="1"/>
              <a:t>Buiter</a:t>
            </a:r>
            <a:r>
              <a:rPr lang="en-US" sz="2850" dirty="0"/>
              <a:t> and Rogoff want to eliminate</a:t>
            </a:r>
          </a:p>
          <a:p>
            <a:pPr lvl="1" algn="l">
              <a:buFont typeface="Wingdings" panose="05000000000000000000" pitchFamily="2" charset="2"/>
              <a:buChar char="§"/>
            </a:pPr>
            <a:r>
              <a:rPr lang="en-US" sz="2850" dirty="0"/>
              <a:t>Bank of England, </a:t>
            </a:r>
            <a:r>
              <a:rPr lang="en-US" sz="2850" dirty="0" err="1"/>
              <a:t>BuBa</a:t>
            </a:r>
            <a:r>
              <a:rPr lang="en-US" sz="2850" dirty="0"/>
              <a:t> loans create bank deposits</a:t>
            </a:r>
          </a:p>
          <a:p>
            <a:pPr lvl="1">
              <a:buFont typeface="Wingdings" panose="05000000000000000000" pitchFamily="2" charset="2"/>
              <a:buChar char="§"/>
            </a:pPr>
            <a:r>
              <a:rPr lang="en-US" sz="2850" dirty="0"/>
              <a:t>Donald Trump: restoration of the gold standard</a:t>
            </a:r>
          </a:p>
          <a:p>
            <a:pPr lvl="1" algn="l">
              <a:buFont typeface="Wingdings" panose="05000000000000000000" pitchFamily="2" charset="2"/>
              <a:buChar char="§"/>
            </a:pPr>
            <a:r>
              <a:rPr lang="en-US" sz="2850" dirty="0"/>
              <a:t>All this against the background of: proliferation of alternative mobile payment systems</a:t>
            </a:r>
          </a:p>
          <a:p>
            <a:pPr lvl="1" algn="l">
              <a:buFont typeface="Wingdings" panose="05000000000000000000" pitchFamily="2" charset="2"/>
              <a:buChar char="§"/>
            </a:pPr>
            <a:r>
              <a:rPr lang="en-US" sz="2850" dirty="0"/>
              <a:t>And a expansion of digital currencies such as Bitcoin</a:t>
            </a:r>
            <a:endParaRPr lang="en-US" sz="2550" dirty="0"/>
          </a:p>
          <a:p>
            <a:endParaRPr lang="en-US" dirty="0">
              <a:solidFill>
                <a:schemeClr val="tx1"/>
              </a:solidFill>
            </a:endParaRPr>
          </a:p>
        </p:txBody>
      </p:sp>
      <p:sp>
        <p:nvSpPr>
          <p:cNvPr id="6" name="Title 1">
            <a:extLst>
              <a:ext uri="{FF2B5EF4-FFF2-40B4-BE49-F238E27FC236}">
                <a16:creationId xmlns:a16="http://schemas.microsoft.com/office/drawing/2014/main" id="{2B4CDBC4-36BA-BD48-BBB3-2EE5B439E4EE}"/>
              </a:ext>
            </a:extLst>
          </p:cNvPr>
          <p:cNvSpPr>
            <a:spLocks noGrp="1"/>
          </p:cNvSpPr>
          <p:nvPr>
            <p:ph type="title" idx="4294967295"/>
          </p:nvPr>
        </p:nvSpPr>
        <p:spPr>
          <a:xfrm>
            <a:off x="1920875" y="549275"/>
            <a:ext cx="7223125" cy="981075"/>
          </a:xfrm>
        </p:spPr>
        <p:txBody>
          <a:bodyPr>
            <a:normAutofit fontScale="90000"/>
          </a:bodyPr>
          <a:lstStyle/>
          <a:p>
            <a:r>
              <a:rPr lang="en-US" sz="3600" b="1" dirty="0"/>
              <a:t>What is </a:t>
            </a:r>
            <a:r>
              <a:rPr lang="en-US" sz="3600" b="1" dirty="0" err="1"/>
              <a:t>money?Modern</a:t>
            </a:r>
            <a:r>
              <a:rPr lang="en-US" sz="3600" b="1" dirty="0"/>
              <a:t> Monetary </a:t>
            </a:r>
            <a:r>
              <a:rPr lang="en-US" sz="3600" b="1" dirty="0" err="1"/>
              <a:t>Cacaphony</a:t>
            </a:r>
            <a:endParaRPr lang="en-US" sz="3600" dirty="0"/>
          </a:p>
        </p:txBody>
      </p:sp>
    </p:spTree>
    <p:extLst>
      <p:ext uri="{BB962C8B-B14F-4D97-AF65-F5344CB8AC3E}">
        <p14:creationId xmlns:p14="http://schemas.microsoft.com/office/powerpoint/2010/main" val="39088507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3600" dirty="0">
                <a:ea typeface="Segoe UI Historic" panose="020B0502040204020203" pitchFamily="34" charset="0"/>
                <a:cs typeface="Segoe UI Historic" panose="020B0502040204020203" pitchFamily="34" charset="0"/>
              </a:rPr>
              <a:t>Schumpeter as Guide:</a:t>
            </a:r>
            <a:br>
              <a:rPr lang="en-US" sz="3600" b="1" i="1" dirty="0">
                <a:latin typeface="+mj-lt"/>
              </a:rPr>
            </a:br>
            <a:endParaRPr lang="en-US" i="0" u="none" strike="noStrike" baseline="0" dirty="0">
              <a:ea typeface="Segoe UI Historic" panose="020B0502040204020203" pitchFamily="34" charset="0"/>
              <a:cs typeface="Segoe UI Historic" panose="020B0502040204020203" pitchFamily="34" charset="0"/>
            </a:endParaRPr>
          </a:p>
        </p:txBody>
      </p:sp>
      <p:sp>
        <p:nvSpPr>
          <p:cNvPr id="3" name="Text Placeholder 2"/>
          <p:cNvSpPr>
            <a:spLocks noGrp="1"/>
          </p:cNvSpPr>
          <p:nvPr>
            <p:ph idx="1"/>
          </p:nvPr>
        </p:nvSpPr>
        <p:spPr>
          <a:xfrm>
            <a:off x="1047751" y="1628775"/>
            <a:ext cx="7486650" cy="4282447"/>
          </a:xfrm>
        </p:spPr>
        <p:txBody>
          <a:bodyPr>
            <a:normAutofit/>
          </a:bodyPr>
          <a:lstStyle/>
          <a:p>
            <a:endParaRPr lang="en-US" sz="2475" b="1" i="1" dirty="0">
              <a:latin typeface="+mj-lt"/>
            </a:endParaRPr>
          </a:p>
          <a:p>
            <a:pPr marL="0" indent="0">
              <a:buNone/>
            </a:pPr>
            <a:r>
              <a:rPr lang="en-US" sz="2475" b="1" i="1" dirty="0">
                <a:latin typeface="+mj-lt"/>
              </a:rPr>
              <a:t>“It may be more useful to start from … capitalist finance as a clearing system that cancels claims and debts and carries forward the differences—so that ‘money’ payments come in only as a special case without any particularly fundamental importance. In other words: practically and analytically, a credit theory of money is possibly preferable to a monetary theory of credit.” (</a:t>
            </a:r>
            <a:r>
              <a:rPr lang="en-US" sz="2475" b="1" i="1" dirty="0" err="1">
                <a:latin typeface="+mj-lt"/>
              </a:rPr>
              <a:t>Schumpeter</a:t>
            </a:r>
            <a:r>
              <a:rPr lang="en-US" sz="2475" b="1" i="1" dirty="0">
                <a:latin typeface="+mj-lt"/>
              </a:rPr>
              <a:t> 1954: 717</a:t>
            </a:r>
            <a:r>
              <a:rPr lang="en-US" sz="2475" b="1" i="1" dirty="0">
                <a:latin typeface="Helvetica" panose="020B0604020202020204" pitchFamily="34" charset="0"/>
              </a:rPr>
              <a:t>)</a:t>
            </a:r>
          </a:p>
        </p:txBody>
      </p:sp>
    </p:spTree>
    <p:extLst>
      <p:ext uri="{BB962C8B-B14F-4D97-AF65-F5344CB8AC3E}">
        <p14:creationId xmlns:p14="http://schemas.microsoft.com/office/powerpoint/2010/main" val="38800898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0" u="none" strike="noStrike" baseline="0" dirty="0"/>
              <a:t>Keynes’s “banking principle”</a:t>
            </a:r>
          </a:p>
        </p:txBody>
      </p:sp>
      <p:sp>
        <p:nvSpPr>
          <p:cNvPr id="3" name="Text Placeholder 2"/>
          <p:cNvSpPr>
            <a:spLocks noGrp="1"/>
          </p:cNvSpPr>
          <p:nvPr>
            <p:ph idx="1"/>
          </p:nvPr>
        </p:nvSpPr>
        <p:spPr>
          <a:xfrm>
            <a:off x="1171575" y="1704975"/>
            <a:ext cx="7362825" cy="4206247"/>
          </a:xfrm>
        </p:spPr>
        <p:txBody>
          <a:bodyPr>
            <a:normAutofit fontScale="92500" lnSpcReduction="10000"/>
          </a:bodyPr>
          <a:lstStyle/>
          <a:p>
            <a:r>
              <a:rPr lang="en-US" i="0" u="none" strike="noStrike" baseline="0" dirty="0">
                <a:latin typeface="+mj-lt"/>
              </a:rPr>
              <a:t>Keynes’s 1940s proposal for a Clearing Union was based on “the banking principle,” </a:t>
            </a:r>
            <a:endParaRPr lang="it-IT" dirty="0">
              <a:latin typeface="+mj-lt"/>
            </a:endParaRPr>
          </a:p>
          <a:p>
            <a:r>
              <a:rPr lang="en-US" i="0" u="none" strike="noStrike" baseline="0" dirty="0">
                <a:latin typeface="+mj-lt"/>
              </a:rPr>
              <a:t>“[t]he necessary equality of debits and credits, of assets and liabilities. </a:t>
            </a:r>
            <a:endParaRPr lang="it-IT" i="0" u="none" strike="noStrike" baseline="0" dirty="0">
              <a:latin typeface="+mj-lt"/>
            </a:endParaRPr>
          </a:p>
          <a:p>
            <a:r>
              <a:rPr lang="en-US" i="0" u="none" strike="noStrike" baseline="0" dirty="0">
                <a:latin typeface="+mj-lt"/>
              </a:rPr>
              <a:t>If no credits can be removed outside the banking system but only transferred within it, the Bank </a:t>
            </a:r>
            <a:r>
              <a:rPr lang="en-US" i="1" u="none" strike="noStrike" baseline="0" dirty="0">
                <a:latin typeface="+mj-lt"/>
              </a:rPr>
              <a:t>itself</a:t>
            </a:r>
            <a:r>
              <a:rPr lang="en-US" i="0" u="none" strike="noStrike" baseline="0" dirty="0">
                <a:latin typeface="+mj-lt"/>
              </a:rPr>
              <a:t> can never be in difficulties. </a:t>
            </a:r>
          </a:p>
          <a:p>
            <a:r>
              <a:rPr lang="en-US" i="0" u="none" strike="noStrike" baseline="0" dirty="0">
                <a:latin typeface="+mj-lt"/>
              </a:rPr>
              <a:t>It can with safety make what advances it wishes to any of its customers with the assurance that the proceeds can only be transferred to the bank account of another customer.</a:t>
            </a:r>
            <a:endParaRPr lang="it-IT" i="0" u="none" strike="noStrike" baseline="0" dirty="0">
              <a:latin typeface="+mj-lt"/>
            </a:endParaRPr>
          </a:p>
          <a:p>
            <a:r>
              <a:rPr lang="en-US" i="0" u="none" strike="noStrike" baseline="0" dirty="0">
                <a:latin typeface="+mj-lt"/>
              </a:rPr>
              <a:t>Its problem is solely to see to that its customers behave themselves and the advances made to each of them are prudent and advisable from the point of view of its customers as a whole.” (Keynes 1980: 44–5)</a:t>
            </a:r>
          </a:p>
        </p:txBody>
      </p:sp>
    </p:spTree>
    <p:extLst>
      <p:ext uri="{BB962C8B-B14F-4D97-AF65-F5344CB8AC3E}">
        <p14:creationId xmlns:p14="http://schemas.microsoft.com/office/powerpoint/2010/main" val="953328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8275" y="519335"/>
            <a:ext cx="7096125" cy="737965"/>
          </a:xfrm>
        </p:spPr>
        <p:txBody>
          <a:bodyPr>
            <a:normAutofit/>
          </a:bodyPr>
          <a:lstStyle/>
          <a:p>
            <a:r>
              <a:rPr lang="en-US" i="0" u="none" strike="noStrike" baseline="0" dirty="0"/>
              <a:t>Keynes’s Definitions of Money</a:t>
            </a:r>
          </a:p>
        </p:txBody>
      </p:sp>
      <p:sp>
        <p:nvSpPr>
          <p:cNvPr id="3" name="Text Placeholder 2"/>
          <p:cNvSpPr>
            <a:spLocks noGrp="1"/>
          </p:cNvSpPr>
          <p:nvPr>
            <p:ph idx="1"/>
          </p:nvPr>
        </p:nvSpPr>
        <p:spPr>
          <a:xfrm>
            <a:off x="781049" y="1400175"/>
            <a:ext cx="7753351" cy="6048375"/>
          </a:xfrm>
        </p:spPr>
        <p:txBody>
          <a:bodyPr>
            <a:noAutofit/>
          </a:bodyPr>
          <a:lstStyle/>
          <a:p>
            <a:r>
              <a:rPr lang="en-US" sz="1800" dirty="0">
                <a:latin typeface="Helvetica" panose="020B0604020202020204" pitchFamily="34" charset="0"/>
              </a:rPr>
              <a:t>“that by delivery of which debt contracts and price contracts are discharged, </a:t>
            </a:r>
            <a:endParaRPr lang="it-IT" sz="1800" dirty="0">
              <a:latin typeface="Helvetica" panose="020B0604020202020204" pitchFamily="34" charset="0"/>
            </a:endParaRPr>
          </a:p>
          <a:p>
            <a:r>
              <a:rPr lang="en-US" sz="1800" dirty="0">
                <a:latin typeface="Helvetica" panose="020B0604020202020204" pitchFamily="34" charset="0"/>
              </a:rPr>
              <a:t>“derives its character from its relationship to the </a:t>
            </a:r>
            <a:r>
              <a:rPr lang="en-US" sz="1800" b="1" dirty="0">
                <a:latin typeface="Helvetica" panose="020B0604020202020204" pitchFamily="34" charset="0"/>
              </a:rPr>
              <a:t>money of account</a:t>
            </a:r>
            <a:r>
              <a:rPr lang="en-US" sz="1800" dirty="0">
                <a:latin typeface="Helvetica" panose="020B0604020202020204" pitchFamily="34" charset="0"/>
              </a:rPr>
              <a:t>, since the debts and prices must first have been expressed in terms of the latter.”</a:t>
            </a:r>
            <a:endParaRPr lang="it-IT" sz="1800" dirty="0">
              <a:latin typeface="Helvetica" panose="020B0604020202020204" pitchFamily="34" charset="0"/>
            </a:endParaRPr>
          </a:p>
          <a:p>
            <a:r>
              <a:rPr lang="en-US" sz="1800" dirty="0">
                <a:latin typeface="Helvetica" panose="020B0604020202020204" pitchFamily="34" charset="0"/>
              </a:rPr>
              <a:t> </a:t>
            </a:r>
            <a:r>
              <a:rPr lang="en-US" sz="1800" b="1" dirty="0">
                <a:latin typeface="Helvetica" panose="020B0604020202020204" pitchFamily="34" charset="0"/>
              </a:rPr>
              <a:t>money of account </a:t>
            </a:r>
            <a:r>
              <a:rPr lang="en-US" sz="1800" dirty="0">
                <a:latin typeface="Helvetica" panose="020B0604020202020204" pitchFamily="34" charset="0"/>
              </a:rPr>
              <a:t>allows one to distinguish: “Offers of contracts, contracts and acknowledgements of debt, which are in terms of it, and </a:t>
            </a:r>
            <a:r>
              <a:rPr lang="en-US" sz="1800" b="1" dirty="0">
                <a:latin typeface="Helvetica" panose="020B0604020202020204" pitchFamily="34" charset="0"/>
              </a:rPr>
              <a:t>money proper</a:t>
            </a:r>
            <a:r>
              <a:rPr lang="en-US" sz="1800" dirty="0">
                <a:latin typeface="Helvetica" panose="020B0604020202020204" pitchFamily="34" charset="0"/>
              </a:rPr>
              <a:t>, answering to it, delivery of which will discharge the contract or the debt … </a:t>
            </a:r>
            <a:endParaRPr lang="it-IT" sz="1800" dirty="0">
              <a:latin typeface="Helvetica" panose="020B0604020202020204" pitchFamily="34" charset="0"/>
            </a:endParaRPr>
          </a:p>
          <a:p>
            <a:r>
              <a:rPr lang="en-US" sz="1800" dirty="0">
                <a:latin typeface="Helvetica" panose="020B0604020202020204" pitchFamily="34" charset="0"/>
              </a:rPr>
              <a:t>acknowledgements of debt are themselves a serviceable substitute for money proper in the settlement of transactions. </a:t>
            </a:r>
            <a:endParaRPr lang="it-IT" sz="1800" dirty="0">
              <a:latin typeface="Helvetica" panose="020B0604020202020204" pitchFamily="34" charset="0"/>
            </a:endParaRPr>
          </a:p>
          <a:p>
            <a:r>
              <a:rPr lang="en-US" sz="1800" dirty="0">
                <a:latin typeface="Helvetica" panose="020B0604020202020204" pitchFamily="34" charset="0"/>
              </a:rPr>
              <a:t>When acknowledgements of debt are used in this way, we may call them </a:t>
            </a:r>
            <a:r>
              <a:rPr lang="en-US" sz="1800" b="1" dirty="0">
                <a:latin typeface="Helvetica" panose="020B0604020202020204" pitchFamily="34" charset="0"/>
              </a:rPr>
              <a:t>bank money </a:t>
            </a:r>
            <a:r>
              <a:rPr lang="en-US" sz="1800" dirty="0">
                <a:latin typeface="Helvetica" panose="020B0604020202020204" pitchFamily="34" charset="0"/>
              </a:rPr>
              <a:t>… an acknowledgement of a private debt, expressed in the </a:t>
            </a:r>
            <a:r>
              <a:rPr lang="en-US" sz="1800" b="1" dirty="0">
                <a:latin typeface="Helvetica" panose="020B0604020202020204" pitchFamily="34" charset="0"/>
              </a:rPr>
              <a:t>money of account</a:t>
            </a:r>
            <a:endParaRPr lang="it-IT" sz="1800" b="1" dirty="0">
              <a:latin typeface="Helvetica" panose="020B0604020202020204" pitchFamily="34" charset="0"/>
            </a:endParaRPr>
          </a:p>
          <a:p>
            <a:r>
              <a:rPr lang="en-US" sz="1800" dirty="0">
                <a:latin typeface="Helvetica" panose="020B0604020202020204" pitchFamily="34" charset="0"/>
              </a:rPr>
              <a:t>We thus have side by side </a:t>
            </a:r>
            <a:r>
              <a:rPr lang="en-US" sz="1800" b="1" i="1" u="sng" dirty="0">
                <a:latin typeface="Helvetica" panose="020B0604020202020204" pitchFamily="34" charset="0"/>
              </a:rPr>
              <a:t>State</a:t>
            </a:r>
            <a:r>
              <a:rPr lang="en-US" sz="1800" dirty="0">
                <a:latin typeface="Helvetica" panose="020B0604020202020204" pitchFamily="34" charset="0"/>
              </a:rPr>
              <a:t> money or </a:t>
            </a:r>
            <a:r>
              <a:rPr lang="en-US" sz="1800" b="1" dirty="0">
                <a:latin typeface="Helvetica" panose="020B0604020202020204" pitchFamily="34" charset="0"/>
              </a:rPr>
              <a:t>money proper </a:t>
            </a:r>
            <a:r>
              <a:rPr lang="en-US" sz="1800" dirty="0">
                <a:latin typeface="Helvetica" panose="020B0604020202020204" pitchFamily="34" charset="0"/>
              </a:rPr>
              <a:t>and </a:t>
            </a:r>
            <a:r>
              <a:rPr lang="en-US" sz="1800" b="1" i="1" u="sng" dirty="0">
                <a:latin typeface="Helvetica" panose="020B0604020202020204" pitchFamily="34" charset="0"/>
              </a:rPr>
              <a:t>bank</a:t>
            </a:r>
            <a:r>
              <a:rPr lang="en-US" sz="1800" b="1" dirty="0">
                <a:latin typeface="Helvetica" panose="020B0604020202020204" pitchFamily="34" charset="0"/>
              </a:rPr>
              <a:t> money</a:t>
            </a:r>
            <a:r>
              <a:rPr lang="en-US" sz="1800" dirty="0">
                <a:latin typeface="Helvetica" panose="020B0604020202020204" pitchFamily="34" charset="0"/>
              </a:rPr>
              <a:t> or acknowledgements of debt.” (Keynes Treatise on Money, </a:t>
            </a:r>
            <a:r>
              <a:rPr lang="en-US" sz="1800" dirty="0" err="1">
                <a:latin typeface="Helvetica" panose="020B0604020202020204" pitchFamily="34" charset="0"/>
              </a:rPr>
              <a:t>Vol</a:t>
            </a:r>
            <a:r>
              <a:rPr lang="en-US" sz="1800" dirty="0">
                <a:latin typeface="Helvetica" panose="020B0604020202020204" pitchFamily="34" charset="0"/>
              </a:rPr>
              <a:t>: I: 2,5) </a:t>
            </a:r>
            <a:endParaRPr lang="en-US" sz="1800" dirty="0">
              <a:latin typeface="Times New Roman" panose="02020603050405020304" pitchFamily="18" charset="0"/>
            </a:endParaRPr>
          </a:p>
        </p:txBody>
      </p:sp>
    </p:spTree>
    <p:extLst>
      <p:ext uri="{BB962C8B-B14F-4D97-AF65-F5344CB8AC3E}">
        <p14:creationId xmlns:p14="http://schemas.microsoft.com/office/powerpoint/2010/main" val="9395436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dirty="0"/>
              <a:t>Banking Principle requires Bank Money</a:t>
            </a:r>
            <a:endParaRPr lang="en-US" i="0" u="none" strike="noStrike" baseline="0" dirty="0"/>
          </a:p>
        </p:txBody>
      </p:sp>
      <p:sp>
        <p:nvSpPr>
          <p:cNvPr id="3" name="Text Placeholder 2"/>
          <p:cNvSpPr>
            <a:spLocks noGrp="1"/>
          </p:cNvSpPr>
          <p:nvPr>
            <p:ph idx="1"/>
          </p:nvPr>
        </p:nvSpPr>
        <p:spPr>
          <a:xfrm>
            <a:off x="1095375" y="2133600"/>
            <a:ext cx="7820025" cy="4457700"/>
          </a:xfrm>
        </p:spPr>
        <p:txBody>
          <a:bodyPr>
            <a:noAutofit/>
          </a:bodyPr>
          <a:lstStyle/>
          <a:p>
            <a:r>
              <a:rPr lang="it-IT" dirty="0">
                <a:latin typeface="+mj-lt"/>
              </a:rPr>
              <a:t>The </a:t>
            </a:r>
            <a:r>
              <a:rPr lang="en-US" dirty="0">
                <a:latin typeface="+mj-lt"/>
              </a:rPr>
              <a:t>“banking principle” requires the offsetting or internal clearing of private claims as acknowledgements of debt and credits, denominated in terms of an abstract (notional or imaginary) unit of account, </a:t>
            </a:r>
            <a:r>
              <a:rPr lang="it-IT" dirty="0">
                <a:latin typeface="+mj-lt"/>
              </a:rPr>
              <a:t>i.e. Bank Money</a:t>
            </a:r>
          </a:p>
          <a:p>
            <a:r>
              <a:rPr lang="en-US" dirty="0">
                <a:latin typeface="+mj-lt"/>
              </a:rPr>
              <a:t>It does not require “State money” or “money proper.” It exists “side by side” with State money.</a:t>
            </a:r>
          </a:p>
          <a:p>
            <a:r>
              <a:rPr lang="en-US" dirty="0">
                <a:latin typeface="+mj-lt"/>
              </a:rPr>
              <a:t> Thus, on Keynes’s definitions, it also is independent of both “commodity money,” such as gold coin or bullion, or government issue of “fiat” paper currency</a:t>
            </a:r>
            <a:r>
              <a:rPr lang="it-IT" dirty="0">
                <a:latin typeface="+mj-lt"/>
              </a:rPr>
              <a:t> which he called </a:t>
            </a:r>
            <a:r>
              <a:rPr lang="en-US" dirty="0"/>
              <a:t>“</a:t>
            </a:r>
            <a:r>
              <a:rPr lang="it-IT" dirty="0">
                <a:latin typeface="+mj-lt"/>
              </a:rPr>
              <a:t>Representative Money</a:t>
            </a:r>
            <a:r>
              <a:rPr lang="en-US" dirty="0">
                <a:latin typeface="+mj-lt"/>
              </a:rPr>
              <a:t>.”</a:t>
            </a:r>
          </a:p>
        </p:txBody>
      </p:sp>
    </p:spTree>
    <p:extLst>
      <p:ext uri="{BB962C8B-B14F-4D97-AF65-F5344CB8AC3E}">
        <p14:creationId xmlns:p14="http://schemas.microsoft.com/office/powerpoint/2010/main" val="35247140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2550" y="624110"/>
            <a:ext cx="7705725" cy="680815"/>
          </a:xfrm>
        </p:spPr>
        <p:txBody>
          <a:bodyPr>
            <a:normAutofit/>
          </a:bodyPr>
          <a:lstStyle/>
          <a:p>
            <a:r>
              <a:rPr lang="en-US" sz="3200" dirty="0"/>
              <a:t>History: C</a:t>
            </a:r>
            <a:r>
              <a:rPr lang="en-US" sz="3200" i="0" u="none" strike="noStrike" baseline="0" dirty="0"/>
              <a:t>learing </a:t>
            </a:r>
            <a:r>
              <a:rPr lang="en-US" sz="3200" dirty="0"/>
              <a:t>&amp;</a:t>
            </a:r>
            <a:r>
              <a:rPr lang="en-US" sz="3200" i="0" u="none" strike="noStrike" baseline="0" dirty="0"/>
              <a:t> Money of Account </a:t>
            </a:r>
          </a:p>
        </p:txBody>
      </p:sp>
      <p:sp>
        <p:nvSpPr>
          <p:cNvPr id="3" name="Text Placeholder 2"/>
          <p:cNvSpPr>
            <a:spLocks noGrp="1"/>
          </p:cNvSpPr>
          <p:nvPr>
            <p:ph idx="1"/>
          </p:nvPr>
        </p:nvSpPr>
        <p:spPr>
          <a:xfrm>
            <a:off x="600075" y="1476375"/>
            <a:ext cx="7943850" cy="6076950"/>
          </a:xfrm>
        </p:spPr>
        <p:txBody>
          <a:bodyPr>
            <a:noAutofit/>
          </a:bodyPr>
          <a:lstStyle/>
          <a:p>
            <a:pPr lvl="0"/>
            <a:r>
              <a:rPr lang="en-US" sz="2800" dirty="0">
                <a:latin typeface="+mj-lt"/>
              </a:rPr>
              <a:t>“Banking begins only when loans are made in bank credit. … Descriptions of the fairs in the early thirteenth century show that many of the transactions were cleared by book transfers. … At the fairs there was no positive obligation to pay until the end of the fair. The promise to pay through the banker, thus, did not involve any loan on the part of the banker. The banker merely guaranteed payment.” (</a:t>
            </a:r>
            <a:r>
              <a:rPr lang="it-IT" sz="2800" dirty="0">
                <a:latin typeface="+mj-lt"/>
              </a:rPr>
              <a:t>Usher, 399, </a:t>
            </a:r>
            <a:r>
              <a:rPr lang="en-US" sz="2800" dirty="0">
                <a:latin typeface="+mj-lt"/>
              </a:rPr>
              <a:t>407) </a:t>
            </a:r>
          </a:p>
        </p:txBody>
      </p:sp>
    </p:spTree>
    <p:extLst>
      <p:ext uri="{BB962C8B-B14F-4D97-AF65-F5344CB8AC3E}">
        <p14:creationId xmlns:p14="http://schemas.microsoft.com/office/powerpoint/2010/main" val="4095098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95F2369-FB8D-3248-485A-F7BE2D104291}"/>
              </a:ext>
            </a:extLst>
          </p:cNvPr>
          <p:cNvPicPr>
            <a:picLocks noGrp="1" noChangeAspect="1"/>
          </p:cNvPicPr>
          <p:nvPr>
            <p:ph idx="4294967295"/>
          </p:nvPr>
        </p:nvPicPr>
        <p:blipFill>
          <a:blip r:embed="rId2"/>
          <a:stretch>
            <a:fillRect/>
          </a:stretch>
        </p:blipFill>
        <p:spPr>
          <a:xfrm>
            <a:off x="209550" y="2254250"/>
            <a:ext cx="8934450" cy="3451225"/>
          </a:xfrm>
        </p:spPr>
      </p:pic>
      <p:pic>
        <p:nvPicPr>
          <p:cNvPr id="7" name="Picture 6">
            <a:extLst>
              <a:ext uri="{FF2B5EF4-FFF2-40B4-BE49-F238E27FC236}">
                <a16:creationId xmlns:a16="http://schemas.microsoft.com/office/drawing/2014/main" id="{20B876D5-5CB2-54F2-D601-1CFFA70673EA}"/>
              </a:ext>
            </a:extLst>
          </p:cNvPr>
          <p:cNvPicPr>
            <a:picLocks noChangeAspect="1"/>
          </p:cNvPicPr>
          <p:nvPr/>
        </p:nvPicPr>
        <p:blipFill>
          <a:blip r:embed="rId3"/>
          <a:stretch>
            <a:fillRect/>
          </a:stretch>
        </p:blipFill>
        <p:spPr>
          <a:xfrm>
            <a:off x="1803991" y="380557"/>
            <a:ext cx="4922873" cy="1059490"/>
          </a:xfrm>
          <a:prstGeom prst="rect">
            <a:avLst/>
          </a:prstGeom>
        </p:spPr>
      </p:pic>
    </p:spTree>
    <p:extLst>
      <p:ext uri="{BB962C8B-B14F-4D97-AF65-F5344CB8AC3E}">
        <p14:creationId xmlns:p14="http://schemas.microsoft.com/office/powerpoint/2010/main" val="38652570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dirty="0"/>
              <a:t>Medieval Banking: Clearing Accounts</a:t>
            </a:r>
            <a:endParaRPr lang="en-US" dirty="0"/>
          </a:p>
        </p:txBody>
      </p:sp>
      <p:sp>
        <p:nvSpPr>
          <p:cNvPr id="3" name="Text Placeholder 2"/>
          <p:cNvSpPr>
            <a:spLocks noGrp="1"/>
          </p:cNvSpPr>
          <p:nvPr>
            <p:ph idx="1"/>
          </p:nvPr>
        </p:nvSpPr>
        <p:spPr>
          <a:xfrm>
            <a:off x="1104900" y="2133599"/>
            <a:ext cx="7734299" cy="4371975"/>
          </a:xfrm>
        </p:spPr>
        <p:txBody>
          <a:bodyPr>
            <a:normAutofit/>
          </a:bodyPr>
          <a:lstStyle/>
          <a:p>
            <a:r>
              <a:rPr lang="en-US" dirty="0">
                <a:latin typeface="+mj-lt"/>
              </a:rPr>
              <a:t>Raymond de </a:t>
            </a:r>
            <a:r>
              <a:rPr lang="en-US" dirty="0" err="1">
                <a:latin typeface="+mj-lt"/>
              </a:rPr>
              <a:t>Roover</a:t>
            </a:r>
            <a:r>
              <a:rPr lang="en-US" dirty="0">
                <a:latin typeface="+mj-lt"/>
              </a:rPr>
              <a:t> (1943: 149) notes existence of a clearing system amongst Florentine bankers “[</a:t>
            </a:r>
            <a:r>
              <a:rPr lang="en-US" dirty="0" err="1">
                <a:latin typeface="+mj-lt"/>
              </a:rPr>
              <a:t>i</a:t>
            </a:r>
            <a:r>
              <a:rPr lang="en-US" dirty="0">
                <a:latin typeface="+mj-lt"/>
              </a:rPr>
              <a:t>]n order to pay by transfer, it was not necessary for the assignor and the assignee to have their bank accounts in the same bank. Since all the local banks were in account with each other, it was easy enough to transfer credit from the account of Mr. A, customer of banker X, to the account of Mr. B, customer of banker Y. </a:t>
            </a:r>
            <a:endParaRPr lang="it-IT" dirty="0">
              <a:latin typeface="+mj-lt"/>
            </a:endParaRPr>
          </a:p>
          <a:p>
            <a:r>
              <a:rPr lang="en-US" dirty="0">
                <a:latin typeface="+mj-lt"/>
              </a:rPr>
              <a:t>An example of a transaction of this sort is found as early as 1200 in the records of a Genoese notary. The account books of two Bruges money-changers of the fourteenth century also contain many examples which prove the existence of clearing arrangements among the banks.” </a:t>
            </a:r>
          </a:p>
        </p:txBody>
      </p:sp>
    </p:spTree>
    <p:extLst>
      <p:ext uri="{BB962C8B-B14F-4D97-AF65-F5344CB8AC3E}">
        <p14:creationId xmlns:p14="http://schemas.microsoft.com/office/powerpoint/2010/main" val="30935110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Nota Bene: No Banker's Receipts</a:t>
            </a:r>
            <a:endParaRPr lang="en-US" dirty="0"/>
          </a:p>
        </p:txBody>
      </p:sp>
      <p:sp>
        <p:nvSpPr>
          <p:cNvPr id="3" name="Text Placeholder 2"/>
          <p:cNvSpPr>
            <a:spLocks noGrp="1"/>
          </p:cNvSpPr>
          <p:nvPr>
            <p:ph idx="1"/>
          </p:nvPr>
        </p:nvSpPr>
        <p:spPr>
          <a:xfrm>
            <a:off x="619125" y="2133600"/>
            <a:ext cx="8162925" cy="4476750"/>
          </a:xfrm>
        </p:spPr>
        <p:txBody>
          <a:bodyPr>
            <a:normAutofit/>
          </a:bodyPr>
          <a:lstStyle/>
          <a:p>
            <a:r>
              <a:rPr lang="en-US" sz="2400" dirty="0">
                <a:latin typeface="+mj-lt"/>
              </a:rPr>
              <a:t>“receipts [for deposits] are not customary, because… the books of a bank are always </a:t>
            </a:r>
            <a:r>
              <a:rPr lang="en-US" sz="2400" b="1" dirty="0">
                <a:latin typeface="+mj-lt"/>
              </a:rPr>
              <a:t>public and authentic</a:t>
            </a:r>
            <a:r>
              <a:rPr lang="en-US" sz="2400" dirty="0">
                <a:latin typeface="+mj-lt"/>
              </a:rPr>
              <a:t> records. {Block chain!}</a:t>
            </a:r>
            <a:endParaRPr lang="it-IT" sz="2400" dirty="0">
              <a:latin typeface="+mj-lt"/>
            </a:endParaRPr>
          </a:p>
          <a:p>
            <a:r>
              <a:rPr lang="en-US" sz="2400" dirty="0">
                <a:latin typeface="+mj-lt"/>
              </a:rPr>
              <a:t>This  … explains why so much importance was attached to the journal, since it was the only record of otherwise oral agreements.” (de </a:t>
            </a:r>
            <a:r>
              <a:rPr lang="en-US" sz="2400" dirty="0" err="1">
                <a:latin typeface="+mj-lt"/>
              </a:rPr>
              <a:t>Roover</a:t>
            </a:r>
            <a:r>
              <a:rPr lang="en-US" sz="2400" dirty="0">
                <a:latin typeface="+mj-lt"/>
              </a:rPr>
              <a:t> 1943). </a:t>
            </a:r>
            <a:endParaRPr lang="it-IT" sz="2400" dirty="0">
              <a:latin typeface="+mj-lt"/>
            </a:endParaRPr>
          </a:p>
          <a:p>
            <a:r>
              <a:rPr lang="en-US" sz="2400" b="1" dirty="0">
                <a:latin typeface="+mj-lt"/>
              </a:rPr>
              <a:t>Both Usher and de </a:t>
            </a:r>
            <a:r>
              <a:rPr lang="en-US" sz="2400" b="1" dirty="0" err="1">
                <a:latin typeface="+mj-lt"/>
              </a:rPr>
              <a:t>Roover</a:t>
            </a:r>
            <a:r>
              <a:rPr lang="en-US" sz="2400" b="1" dirty="0">
                <a:latin typeface="+mj-lt"/>
              </a:rPr>
              <a:t> note the use of client accounts, but the absence of </a:t>
            </a:r>
            <a:r>
              <a:rPr lang="en-US" sz="2400" b="1" dirty="0" err="1">
                <a:latin typeface="+mj-lt"/>
              </a:rPr>
              <a:t>cheques</a:t>
            </a:r>
            <a:r>
              <a:rPr lang="en-US" sz="2400" b="1" dirty="0">
                <a:latin typeface="+mj-lt"/>
              </a:rPr>
              <a:t> or the issue of any liability by the banker in the form of a receipt or even evidence of a credit. </a:t>
            </a:r>
          </a:p>
        </p:txBody>
      </p:sp>
    </p:spTree>
    <p:extLst>
      <p:ext uri="{BB962C8B-B14F-4D97-AF65-F5344CB8AC3E}">
        <p14:creationId xmlns:p14="http://schemas.microsoft.com/office/powerpoint/2010/main" val="22548442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76" y="624110"/>
            <a:ext cx="7858124" cy="728440"/>
          </a:xfrm>
        </p:spPr>
        <p:txBody>
          <a:bodyPr>
            <a:normAutofit/>
          </a:bodyPr>
          <a:lstStyle/>
          <a:p>
            <a:r>
              <a:rPr lang="it-IT" sz="3200" dirty="0"/>
              <a:t>But Clearing provides Credit Creation</a:t>
            </a:r>
            <a:endParaRPr lang="en-US" sz="3200" dirty="0"/>
          </a:p>
        </p:txBody>
      </p:sp>
      <p:sp>
        <p:nvSpPr>
          <p:cNvPr id="3" name="Text Placeholder 2"/>
          <p:cNvSpPr>
            <a:spLocks noGrp="1"/>
          </p:cNvSpPr>
          <p:nvPr>
            <p:ph idx="1"/>
          </p:nvPr>
        </p:nvSpPr>
        <p:spPr>
          <a:xfrm>
            <a:off x="676276" y="1509490"/>
            <a:ext cx="8048625" cy="4724400"/>
          </a:xfrm>
        </p:spPr>
        <p:txBody>
          <a:bodyPr>
            <a:normAutofit lnSpcReduction="10000"/>
          </a:bodyPr>
          <a:lstStyle/>
          <a:p>
            <a:r>
              <a:rPr lang="en-US" dirty="0">
                <a:latin typeface="+mj-lt"/>
              </a:rPr>
              <a:t>The main activity of the medieval banker was thus as a </a:t>
            </a:r>
            <a:r>
              <a:rPr lang="en-US" b="1" dirty="0">
                <a:latin typeface="+mj-lt"/>
              </a:rPr>
              <a:t>bookkeeper</a:t>
            </a:r>
            <a:r>
              <a:rPr lang="en-US" dirty="0">
                <a:latin typeface="+mj-lt"/>
              </a:rPr>
              <a:t> and this created the possibility that “[t]he banker might allow a customer to overdraw his demand account in the ledger on the security afforded by a credit due from a third party in the record of conditioned deposits, or against an engagement of the borrower to repay the banker at a stated time. </a:t>
            </a:r>
            <a:endParaRPr lang="it-IT" dirty="0">
              <a:latin typeface="+mj-lt"/>
            </a:endParaRPr>
          </a:p>
          <a:p>
            <a:r>
              <a:rPr lang="en-US" dirty="0">
                <a:latin typeface="+mj-lt"/>
              </a:rPr>
              <a:t>… The loans made by these early bankers commonly resembled the modern overdraft. The loan was created by transfers or withdrawals from the ledger account in excess of the credit… </a:t>
            </a:r>
            <a:endParaRPr lang="it-IT" dirty="0">
              <a:latin typeface="+mj-lt"/>
            </a:endParaRPr>
          </a:p>
          <a:p>
            <a:r>
              <a:rPr lang="en-US" dirty="0">
                <a:latin typeface="+mj-lt"/>
              </a:rPr>
              <a:t>The non-negotiable bill of exchange, </a:t>
            </a:r>
            <a:r>
              <a:rPr lang="mr-IN" dirty="0">
                <a:latin typeface="+mj-lt"/>
              </a:rPr>
              <a:t>…</a:t>
            </a:r>
            <a:r>
              <a:rPr lang="en-US" dirty="0">
                <a:latin typeface="+mj-lt"/>
              </a:rPr>
              <a:t> was an important factor in the credit business of banks. … Bills might also serve, indirectly, as a basis for a loan. </a:t>
            </a:r>
            <a:endParaRPr lang="it-IT" dirty="0">
              <a:latin typeface="+mj-lt"/>
            </a:endParaRPr>
          </a:p>
          <a:p>
            <a:r>
              <a:rPr lang="it-IT" dirty="0">
                <a:latin typeface="+mj-lt"/>
              </a:rPr>
              <a:t>A </a:t>
            </a:r>
            <a:r>
              <a:rPr lang="en-US" dirty="0">
                <a:latin typeface="+mj-lt"/>
              </a:rPr>
              <a:t>merchant could not, however, raise money directly on an accepted bill, but a banker could permit the merchant to overdraw his current account, with or without a supplementary engagement as to the details of repayment.”  (Usher, op. cit. : 414)</a:t>
            </a:r>
          </a:p>
        </p:txBody>
      </p:sp>
    </p:spTree>
    <p:extLst>
      <p:ext uri="{BB962C8B-B14F-4D97-AF65-F5344CB8AC3E}">
        <p14:creationId xmlns:p14="http://schemas.microsoft.com/office/powerpoint/2010/main" val="32698036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dirty="0"/>
              <a:t>Sir James Steuart and Money of Account</a:t>
            </a:r>
            <a:endParaRPr lang="en-US" dirty="0"/>
          </a:p>
        </p:txBody>
      </p:sp>
      <p:sp>
        <p:nvSpPr>
          <p:cNvPr id="3" name="Text Placeholder 2"/>
          <p:cNvSpPr>
            <a:spLocks noGrp="1"/>
          </p:cNvSpPr>
          <p:nvPr>
            <p:ph idx="1"/>
          </p:nvPr>
        </p:nvSpPr>
        <p:spPr>
          <a:xfrm>
            <a:off x="400051" y="2133600"/>
            <a:ext cx="8524874" cy="4533900"/>
          </a:xfrm>
        </p:spPr>
        <p:txBody>
          <a:bodyPr>
            <a:normAutofit/>
          </a:bodyPr>
          <a:lstStyle/>
          <a:p>
            <a:r>
              <a:rPr lang="en-US" sz="2400" dirty="0"/>
              <a:t>The primary role of unit of account in </a:t>
            </a:r>
            <a:r>
              <a:rPr lang="it-IT" sz="2400" dirty="0"/>
              <a:t>keeping accounts and </a:t>
            </a:r>
            <a:r>
              <a:rPr lang="en-US" sz="2400" dirty="0"/>
              <a:t>arranging bank transfers is noted by Sir James </a:t>
            </a:r>
            <a:r>
              <a:rPr lang="en-US" sz="2400" dirty="0" err="1"/>
              <a:t>Steuart</a:t>
            </a:r>
            <a:r>
              <a:rPr lang="en-US" sz="2400" dirty="0"/>
              <a:t> (1966: 408)</a:t>
            </a:r>
            <a:endParaRPr lang="it-IT" sz="2400" dirty="0"/>
          </a:p>
          <a:p>
            <a:r>
              <a:rPr lang="en-US" sz="2400" dirty="0"/>
              <a:t> “money, which I call of account, is no more than an arbitrary scale of equal parts, invented for measuring the respective value of things vendible”</a:t>
            </a:r>
            <a:endParaRPr lang="it-IT" sz="2400" dirty="0"/>
          </a:p>
          <a:p>
            <a:r>
              <a:rPr lang="en-US" sz="2400" dirty="0"/>
              <a:t> He </a:t>
            </a:r>
            <a:r>
              <a:rPr lang="it-IT" sz="2400" dirty="0"/>
              <a:t>defines </a:t>
            </a:r>
            <a:r>
              <a:rPr lang="en-US" sz="2400" dirty="0"/>
              <a:t>two different types of banks: “those which only transfer the credit written down in their books from one person to another” in contrast to banks “which issue notes payable in coin to the bearer.” (ibid.: 476) </a:t>
            </a:r>
          </a:p>
        </p:txBody>
      </p:sp>
    </p:spTree>
    <p:extLst>
      <p:ext uri="{BB962C8B-B14F-4D97-AF65-F5344CB8AC3E}">
        <p14:creationId xmlns:p14="http://schemas.microsoft.com/office/powerpoint/2010/main" val="9797838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Einaudi and Imaginary Money</a:t>
            </a:r>
            <a:endParaRPr lang="en-US" dirty="0"/>
          </a:p>
        </p:txBody>
      </p:sp>
      <p:sp>
        <p:nvSpPr>
          <p:cNvPr id="3" name="Text Placeholder 2"/>
          <p:cNvSpPr>
            <a:spLocks noGrp="1"/>
          </p:cNvSpPr>
          <p:nvPr>
            <p:ph idx="1"/>
          </p:nvPr>
        </p:nvSpPr>
        <p:spPr>
          <a:xfrm>
            <a:off x="904875" y="2133599"/>
            <a:ext cx="7629525" cy="4962525"/>
          </a:xfrm>
        </p:spPr>
        <p:txBody>
          <a:bodyPr/>
          <a:lstStyle/>
          <a:p>
            <a:r>
              <a:rPr lang="en-US" sz="2800" dirty="0"/>
              <a:t>Luigi </a:t>
            </a:r>
            <a:r>
              <a:rPr lang="en-US" sz="2800" dirty="0" err="1"/>
              <a:t>Einaudi</a:t>
            </a:r>
            <a:r>
              <a:rPr lang="en-US" sz="2800" dirty="0"/>
              <a:t> also notes the importance of money as a unit of account without physical properties in his explanation of “imaginary money,” </a:t>
            </a:r>
          </a:p>
          <a:p>
            <a:r>
              <a:rPr lang="en-US" sz="2800" dirty="0"/>
              <a:t>a notional unit of account </a:t>
            </a:r>
            <a:r>
              <a:rPr lang="it-IT" sz="2800" dirty="0"/>
              <a:t>used </a:t>
            </a:r>
            <a:r>
              <a:rPr lang="en-US" sz="2800" dirty="0"/>
              <a:t>as the basis of the determination of prices and thus as the basis of market exchange and financial practices </a:t>
            </a:r>
            <a:r>
              <a:rPr lang="it-IT" sz="2800" dirty="0"/>
              <a:t>as late as </a:t>
            </a:r>
            <a:r>
              <a:rPr lang="en-US" sz="2800" dirty="0"/>
              <a:t>the seventeenth and eighteenth centuries.</a:t>
            </a:r>
          </a:p>
          <a:p>
            <a:pPr marL="0" indent="0">
              <a:buNone/>
            </a:pPr>
            <a:endParaRPr lang="en-US" dirty="0"/>
          </a:p>
        </p:txBody>
      </p:sp>
    </p:spTree>
    <p:extLst>
      <p:ext uri="{BB962C8B-B14F-4D97-AF65-F5344CB8AC3E}">
        <p14:creationId xmlns:p14="http://schemas.microsoft.com/office/powerpoint/2010/main" val="12879153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C5A1497-3CE8-4240-45B6-1E61674983A3}"/>
              </a:ext>
            </a:extLst>
          </p:cNvPr>
          <p:cNvSpPr>
            <a:spLocks noGrp="1"/>
          </p:cNvSpPr>
          <p:nvPr>
            <p:ph type="title"/>
          </p:nvPr>
        </p:nvSpPr>
        <p:spPr/>
        <p:txBody>
          <a:bodyPr/>
          <a:lstStyle/>
          <a:p>
            <a:endParaRPr lang="en-US"/>
          </a:p>
        </p:txBody>
      </p:sp>
      <p:sp>
        <p:nvSpPr>
          <p:cNvPr id="3" name="Marcador de texto 2"/>
          <p:cNvSpPr>
            <a:spLocks noGrp="1"/>
          </p:cNvSpPr>
          <p:nvPr>
            <p:ph idx="1"/>
          </p:nvPr>
        </p:nvSpPr>
        <p:spPr/>
        <p:txBody>
          <a:bodyPr/>
          <a:lstStyle/>
          <a:p>
            <a:r>
              <a:rPr lang="es-ES" dirty="0"/>
              <a:t> </a:t>
            </a:r>
          </a:p>
        </p:txBody>
      </p:sp>
      <p:pic>
        <p:nvPicPr>
          <p:cNvPr id="4" name="Imagen 3"/>
          <p:cNvPicPr>
            <a:picLocks noChangeAspect="1"/>
          </p:cNvPicPr>
          <p:nvPr/>
        </p:nvPicPr>
        <p:blipFill>
          <a:blip r:embed="rId2"/>
          <a:stretch>
            <a:fillRect/>
          </a:stretch>
        </p:blipFill>
        <p:spPr>
          <a:xfrm>
            <a:off x="628650" y="129878"/>
            <a:ext cx="7628659" cy="7014676"/>
          </a:xfrm>
          <a:prstGeom prst="rect">
            <a:avLst/>
          </a:prstGeom>
        </p:spPr>
      </p:pic>
    </p:spTree>
    <p:extLst>
      <p:ext uri="{BB962C8B-B14F-4D97-AF65-F5344CB8AC3E}">
        <p14:creationId xmlns:p14="http://schemas.microsoft.com/office/powerpoint/2010/main" val="4005535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19</a:t>
            </a:r>
            <a:r>
              <a:rPr lang="en-US" baseline="30000" dirty="0"/>
              <a:t>th</a:t>
            </a:r>
            <a:r>
              <a:rPr lang="en-US" dirty="0"/>
              <a:t> century Evolution of Bankers</a:t>
            </a:r>
          </a:p>
        </p:txBody>
      </p:sp>
      <p:sp>
        <p:nvSpPr>
          <p:cNvPr id="3" name="Text Placeholder 2"/>
          <p:cNvSpPr>
            <a:spLocks noGrp="1"/>
          </p:cNvSpPr>
          <p:nvPr>
            <p:ph idx="1"/>
          </p:nvPr>
        </p:nvSpPr>
        <p:spPr>
          <a:xfrm>
            <a:off x="828675" y="2133599"/>
            <a:ext cx="7791450" cy="4600575"/>
          </a:xfrm>
        </p:spPr>
        <p:txBody>
          <a:bodyPr>
            <a:normAutofit/>
          </a:bodyPr>
          <a:lstStyle/>
          <a:p>
            <a:r>
              <a:rPr lang="en-US" sz="2800" dirty="0"/>
              <a:t>Colwell (1859: 188–89) </a:t>
            </a:r>
            <a:r>
              <a:rPr lang="en-US" sz="2800" i="1" dirty="0"/>
              <a:t>The Ways and Means of Payment:</a:t>
            </a:r>
            <a:endParaRPr lang="it-IT" sz="2800" i="1" dirty="0"/>
          </a:p>
          <a:p>
            <a:r>
              <a:rPr lang="en-US" sz="2800" dirty="0"/>
              <a:t> banking </a:t>
            </a:r>
            <a:r>
              <a:rPr lang="it-IT" sz="2800" dirty="0"/>
              <a:t>is </a:t>
            </a:r>
            <a:r>
              <a:rPr lang="en-US" sz="2800" dirty="0"/>
              <a:t>“a system by which men apply their credits to the extinguishment of their debts. … This is in direct contrast with the cash or money system, in which every article is either paid for in the precious metals at the time of delivery, or at some time afterwards. These two systems work side by side.” </a:t>
            </a:r>
          </a:p>
        </p:txBody>
      </p:sp>
    </p:spTree>
    <p:extLst>
      <p:ext uri="{BB962C8B-B14F-4D97-AF65-F5344CB8AC3E}">
        <p14:creationId xmlns:p14="http://schemas.microsoft.com/office/powerpoint/2010/main" val="8133817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Bankers as Brokers</a:t>
            </a:r>
            <a:endParaRPr lang="en-US" dirty="0"/>
          </a:p>
        </p:txBody>
      </p:sp>
      <p:sp>
        <p:nvSpPr>
          <p:cNvPr id="3" name="Text Placeholder 2"/>
          <p:cNvSpPr>
            <a:spLocks noGrp="1"/>
          </p:cNvSpPr>
          <p:nvPr>
            <p:ph idx="1"/>
          </p:nvPr>
        </p:nvSpPr>
        <p:spPr>
          <a:xfrm>
            <a:off x="733425" y="1504950"/>
            <a:ext cx="7943849" cy="5095875"/>
          </a:xfrm>
        </p:spPr>
        <p:txBody>
          <a:bodyPr>
            <a:normAutofit/>
          </a:bodyPr>
          <a:lstStyle/>
          <a:p>
            <a:pPr lvl="0"/>
            <a:r>
              <a:rPr lang="it-IT" dirty="0"/>
              <a:t>"</a:t>
            </a:r>
            <a:r>
              <a:rPr lang="en-US" dirty="0"/>
              <a:t>A class of men is formed, who make it their business to deal in </a:t>
            </a:r>
            <a:r>
              <a:rPr lang="it-IT" dirty="0"/>
              <a:t>.., </a:t>
            </a:r>
            <a:r>
              <a:rPr lang="en-US" dirty="0"/>
              <a:t>evidences of debt. If a banker or </a:t>
            </a:r>
            <a:r>
              <a:rPr lang="en-US" b="1" dirty="0"/>
              <a:t>broker</a:t>
            </a:r>
            <a:r>
              <a:rPr lang="en-US" dirty="0"/>
              <a:t> purchases the two notes given by the merchant and his customer, it is obvious that both receive the means from him to pay the notes of which he has become holder and owner. </a:t>
            </a:r>
            <a:endParaRPr lang="it-IT" dirty="0"/>
          </a:p>
          <a:p>
            <a:r>
              <a:rPr lang="en-US" dirty="0"/>
              <a:t>The process of payment between them will be very simple, if the banker merely give each of the two parties credit on his books for the proceeds of the notes purchased of them their respective checks on these credits pay off the whole indebtedness …” (ibid.).</a:t>
            </a:r>
            <a:endParaRPr lang="it-IT" dirty="0"/>
          </a:p>
          <a:p>
            <a:r>
              <a:rPr lang="en-US" dirty="0"/>
              <a:t> Thus, “[b]</a:t>
            </a:r>
            <a:r>
              <a:rPr lang="en-US" dirty="0" err="1"/>
              <a:t>anks</a:t>
            </a:r>
            <a:r>
              <a:rPr lang="en-US" dirty="0"/>
              <a:t> become, in this way, substantially book-keepers for their customers” (ibid: 9), and “[t]he books of the banks furnish, thus, a mode of adjustment by which the customers are enabled to apply their credits to the payment of their debts” (ibid: 10). </a:t>
            </a:r>
            <a:endParaRPr lang="it-IT" dirty="0"/>
          </a:p>
          <a:p>
            <a:r>
              <a:rPr lang="en-US" dirty="0"/>
              <a:t>“</a:t>
            </a:r>
            <a:r>
              <a:rPr lang="en-US" i="1" dirty="0"/>
              <a:t>No currency can be more suited to pay a man with than that which he has issued himself</a:t>
            </a:r>
            <a:r>
              <a:rPr lang="en-US" dirty="0"/>
              <a:t>.” (ibid: 8, italics supplied)</a:t>
            </a:r>
          </a:p>
        </p:txBody>
      </p:sp>
    </p:spTree>
    <p:extLst>
      <p:ext uri="{BB962C8B-B14F-4D97-AF65-F5344CB8AC3E}">
        <p14:creationId xmlns:p14="http://schemas.microsoft.com/office/powerpoint/2010/main" val="10053274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Keynes’  Contemporaries </a:t>
            </a:r>
          </a:p>
        </p:txBody>
      </p:sp>
      <p:sp>
        <p:nvSpPr>
          <p:cNvPr id="3" name="Text Placeholder 2"/>
          <p:cNvSpPr>
            <a:spLocks noGrp="1"/>
          </p:cNvSpPr>
          <p:nvPr>
            <p:ph idx="1"/>
          </p:nvPr>
        </p:nvSpPr>
        <p:spPr>
          <a:xfrm>
            <a:off x="819150" y="1352550"/>
            <a:ext cx="7981949" cy="4558672"/>
          </a:xfrm>
        </p:spPr>
        <p:txBody>
          <a:bodyPr>
            <a:normAutofit/>
          </a:bodyPr>
          <a:lstStyle/>
          <a:p>
            <a:pPr lvl="0"/>
            <a:r>
              <a:rPr lang="en-US" sz="2800" dirty="0"/>
              <a:t>The importance of the offsetting of debits and credits is central to the tradition exemplified by </a:t>
            </a:r>
            <a:r>
              <a:rPr lang="en-US" sz="2800" dirty="0" err="1"/>
              <a:t>Hawtrey’s</a:t>
            </a:r>
            <a:r>
              <a:rPr lang="en-US" sz="2800" dirty="0"/>
              <a:t> </a:t>
            </a:r>
            <a:r>
              <a:rPr lang="en-US" sz="2800" i="1" dirty="0"/>
              <a:t>Currency and Credit</a:t>
            </a:r>
            <a:r>
              <a:rPr lang="en-US" sz="2800" dirty="0"/>
              <a:t>, </a:t>
            </a:r>
          </a:p>
          <a:p>
            <a:pPr lvl="0"/>
            <a:r>
              <a:rPr lang="en-US" sz="2800" dirty="0" err="1"/>
              <a:t>Hawtrey</a:t>
            </a:r>
            <a:r>
              <a:rPr lang="en-US" sz="2800" dirty="0"/>
              <a:t> (1919: 4) states simply: “A dealer in debts or credits is a Banker.” </a:t>
            </a:r>
            <a:endParaRPr lang="it-IT" sz="2800" dirty="0"/>
          </a:p>
          <a:p>
            <a:pPr lvl="0"/>
            <a:r>
              <a:rPr lang="en-US" sz="2800" dirty="0"/>
              <a:t>He then goes on to describe how an economy could function without “money,” solely on the basis of “credit”. </a:t>
            </a:r>
          </a:p>
        </p:txBody>
      </p:sp>
    </p:spTree>
    <p:extLst>
      <p:ext uri="{BB962C8B-B14F-4D97-AF65-F5344CB8AC3E}">
        <p14:creationId xmlns:p14="http://schemas.microsoft.com/office/powerpoint/2010/main" val="20038964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dirty="0"/>
              <a:t>von Mises: Clearing Institutions</a:t>
            </a:r>
            <a:endParaRPr lang="en-US" dirty="0"/>
          </a:p>
        </p:txBody>
      </p:sp>
      <p:sp>
        <p:nvSpPr>
          <p:cNvPr id="3" name="Text Placeholder 2"/>
          <p:cNvSpPr>
            <a:spLocks noGrp="1"/>
          </p:cNvSpPr>
          <p:nvPr>
            <p:ph idx="1"/>
          </p:nvPr>
        </p:nvSpPr>
        <p:spPr>
          <a:xfrm>
            <a:off x="1162051" y="2133599"/>
            <a:ext cx="7610474" cy="4410075"/>
          </a:xfrm>
        </p:spPr>
        <p:txBody>
          <a:bodyPr>
            <a:normAutofit fontScale="92500" lnSpcReduction="10000"/>
          </a:bodyPr>
          <a:lstStyle/>
          <a:p>
            <a:r>
              <a:rPr lang="en-US" dirty="0"/>
              <a:t>  “The modern organization of the payment system makes use of institutions for systematically arranging the settlement of claims by off-setting processes. </a:t>
            </a:r>
            <a:endParaRPr lang="it-IT" dirty="0"/>
          </a:p>
          <a:p>
            <a:r>
              <a:rPr lang="en-US" dirty="0"/>
              <a:t>There were beginnings of this as early as the Middle Ages, but the enormous development of the clearing-house belongs to the last century. </a:t>
            </a:r>
          </a:p>
          <a:p>
            <a:r>
              <a:rPr lang="en-US" dirty="0"/>
              <a:t>In the clearing-house, the claims continuously arising between members are subtracted from one another and only the balances remain for settlement by the transfer of money or fiduciary media. </a:t>
            </a:r>
            <a:endParaRPr lang="it-IT" dirty="0"/>
          </a:p>
          <a:p>
            <a:r>
              <a:rPr lang="en-US" dirty="0"/>
              <a:t>In the literature of the banking system it is not as a rule customary to draw a </a:t>
            </a:r>
            <a:r>
              <a:rPr lang="en-US" b="1" dirty="0"/>
              <a:t>sufficient distinction </a:t>
            </a:r>
            <a:r>
              <a:rPr lang="en-US" dirty="0"/>
              <a:t>between the diminution of the demand for money in the broader sense which is due to the operations of the clearing-houses and the diminution of the demand for money in the narrower sense which is due to the extension of the use of fiduciary media. This is the cause of much obscurity.” (1953 [1912]: 286)</a:t>
            </a:r>
          </a:p>
        </p:txBody>
      </p:sp>
    </p:spTree>
    <p:extLst>
      <p:ext uri="{BB962C8B-B14F-4D97-AF65-F5344CB8AC3E}">
        <p14:creationId xmlns:p14="http://schemas.microsoft.com/office/powerpoint/2010/main" val="3498469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375" y="0"/>
            <a:ext cx="7955894" cy="584848"/>
          </a:xfrm>
        </p:spPr>
        <p:txBody>
          <a:bodyPr>
            <a:noAutofit/>
          </a:bodyPr>
          <a:lstStyle/>
          <a:p>
            <a:pPr>
              <a:lnSpc>
                <a:spcPct val="94000"/>
              </a:lnSpc>
              <a:spcAft>
                <a:spcPts val="200"/>
              </a:spcAft>
            </a:pPr>
            <a:r>
              <a:rPr lang="en-US" sz="3200" b="1" u="sng" dirty="0">
                <a:latin typeface="+mn-lt"/>
                <a:ea typeface="+mn-ea"/>
                <a:cs typeface="+mn-cs"/>
              </a:rPr>
              <a:t>What Was It Supposed to Be?</a:t>
            </a:r>
          </a:p>
        </p:txBody>
      </p:sp>
      <p:sp>
        <p:nvSpPr>
          <p:cNvPr id="3" name="Content Placeholder 2"/>
          <p:cNvSpPr>
            <a:spLocks noGrp="1"/>
          </p:cNvSpPr>
          <p:nvPr>
            <p:ph idx="1"/>
          </p:nvPr>
        </p:nvSpPr>
        <p:spPr>
          <a:xfrm>
            <a:off x="949936" y="818178"/>
            <a:ext cx="8246772" cy="5899262"/>
          </a:xfrm>
        </p:spPr>
        <p:txBody>
          <a:bodyPr>
            <a:normAutofit fontScale="77500" lnSpcReduction="20000"/>
          </a:bodyPr>
          <a:lstStyle/>
          <a:p>
            <a:pPr>
              <a:buFont typeface="Wingdings" panose="05000000000000000000" pitchFamily="2" charset="2"/>
              <a:buChar char="§"/>
            </a:pPr>
            <a:r>
              <a:rPr lang="en-US" sz="3300" b="1" dirty="0"/>
              <a:t>Was it the Keynes? Or the Post? Or the Hyphen?</a:t>
            </a:r>
          </a:p>
          <a:p>
            <a:pPr>
              <a:buFont typeface="Wingdings" panose="05000000000000000000" pitchFamily="2" charset="2"/>
              <a:buChar char="§"/>
            </a:pPr>
            <a:r>
              <a:rPr lang="en-US" sz="3100" dirty="0"/>
              <a:t>Economics after Keynes or a New Keynesian Economics</a:t>
            </a:r>
            <a:r>
              <a:rPr lang="en-US" sz="3000" dirty="0"/>
              <a:t>?</a:t>
            </a:r>
          </a:p>
          <a:p>
            <a:pPr lvl="1">
              <a:buFont typeface="Wingdings" panose="05000000000000000000" pitchFamily="2" charset="2"/>
              <a:buChar char="§"/>
            </a:pPr>
            <a:r>
              <a:rPr lang="en-US" sz="3000" dirty="0"/>
              <a:t>Joan Robinson: “generalization of the General Theory”:</a:t>
            </a:r>
          </a:p>
          <a:p>
            <a:pPr lvl="1">
              <a:buFont typeface="Wingdings" panose="05000000000000000000" pitchFamily="2" charset="2"/>
              <a:buChar char="§"/>
            </a:pPr>
            <a:r>
              <a:rPr lang="en-US" dirty="0"/>
              <a:t>extend Keynes’s Marshallian short-period equilibrium analysis to long-period growth: “Anglo-Italian” growth and distribution theory plus </a:t>
            </a:r>
            <a:r>
              <a:rPr lang="en-US" dirty="0" err="1"/>
              <a:t>Sraffa’s</a:t>
            </a:r>
            <a:r>
              <a:rPr lang="en-US" dirty="0"/>
              <a:t> critique of </a:t>
            </a:r>
            <a:r>
              <a:rPr lang="en-US" dirty="0" err="1"/>
              <a:t>Marshallian</a:t>
            </a:r>
            <a:r>
              <a:rPr lang="en-US" dirty="0"/>
              <a:t> Supply and Demand theory.</a:t>
            </a:r>
          </a:p>
          <a:p>
            <a:pPr lvl="1">
              <a:buFont typeface="Wingdings" panose="05000000000000000000" pitchFamily="2" charset="2"/>
              <a:buChar char="§"/>
            </a:pPr>
            <a:r>
              <a:rPr lang="en-US" dirty="0"/>
              <a:t>Focus on  Investment and Capital</a:t>
            </a:r>
          </a:p>
          <a:p>
            <a:pPr lvl="1">
              <a:buFont typeface="Wingdings" panose="05000000000000000000" pitchFamily="2" charset="2"/>
              <a:buChar char="§"/>
            </a:pPr>
            <a:r>
              <a:rPr lang="en-US" sz="3000" i="1" dirty="0"/>
              <a:t>Recovery of Keynes Monetary Production Economics</a:t>
            </a:r>
          </a:p>
          <a:p>
            <a:pPr lvl="1">
              <a:buFont typeface="Wingdings" panose="05000000000000000000" pitchFamily="2" charset="2"/>
              <a:buChar char="§"/>
            </a:pPr>
            <a:r>
              <a:rPr lang="en-US" dirty="0"/>
              <a:t>Davidson, Minsky</a:t>
            </a:r>
          </a:p>
          <a:p>
            <a:pPr lvl="1">
              <a:buFont typeface="Wingdings" panose="05000000000000000000" pitchFamily="2" charset="2"/>
              <a:buChar char="§"/>
            </a:pPr>
            <a:r>
              <a:rPr lang="en-US" dirty="0"/>
              <a:t>Money as cause of Underemployment equilibrium versus financial system instability</a:t>
            </a:r>
          </a:p>
          <a:p>
            <a:pPr lvl="1">
              <a:buFont typeface="Wingdings" panose="05000000000000000000" pitchFamily="2" charset="2"/>
              <a:buChar char="§"/>
            </a:pPr>
            <a:r>
              <a:rPr lang="en-US" dirty="0"/>
              <a:t>Franco-Italian Circuit Approach</a:t>
            </a:r>
          </a:p>
          <a:p>
            <a:pPr lvl="1">
              <a:buFont typeface="Wingdings" panose="05000000000000000000" pitchFamily="2" charset="2"/>
              <a:buChar char="§"/>
            </a:pPr>
            <a:r>
              <a:rPr lang="en-US" sz="3100" dirty="0"/>
              <a:t>Replace the “Neoclassical Synthesis” –</a:t>
            </a:r>
          </a:p>
          <a:p>
            <a:pPr lvl="2">
              <a:buFont typeface="Wingdings" panose="05000000000000000000" pitchFamily="2" charset="2"/>
              <a:buChar char="§"/>
            </a:pPr>
            <a:r>
              <a:rPr lang="en-US" dirty="0" err="1"/>
              <a:t>Weintraub</a:t>
            </a:r>
            <a:r>
              <a:rPr lang="en-US" dirty="0"/>
              <a:t>: </a:t>
            </a:r>
            <a:r>
              <a:rPr lang="en-US" dirty="0" err="1"/>
              <a:t>Macrofoundations</a:t>
            </a:r>
            <a:r>
              <a:rPr lang="en-US" dirty="0"/>
              <a:t> of Microeconomics</a:t>
            </a:r>
          </a:p>
          <a:p>
            <a:pPr lvl="2">
              <a:buFont typeface="Wingdings" panose="05000000000000000000" pitchFamily="2" charset="2"/>
              <a:buChar char="§"/>
            </a:pPr>
            <a:r>
              <a:rPr lang="en-US" dirty="0" err="1"/>
              <a:t>Kalecki</a:t>
            </a:r>
            <a:r>
              <a:rPr lang="en-US" dirty="0"/>
              <a:t>: Degree of Monopoly</a:t>
            </a:r>
          </a:p>
          <a:p>
            <a:pPr lvl="2">
              <a:buFont typeface="Wingdings" panose="05000000000000000000" pitchFamily="2" charset="2"/>
              <a:buChar char="§"/>
            </a:pPr>
            <a:r>
              <a:rPr lang="en-US" dirty="0" err="1"/>
              <a:t>Eichner</a:t>
            </a:r>
            <a:r>
              <a:rPr lang="en-US" dirty="0"/>
              <a:t>: </a:t>
            </a:r>
            <a:r>
              <a:rPr lang="en-US" dirty="0" err="1"/>
              <a:t>Megacorp</a:t>
            </a:r>
            <a:r>
              <a:rPr lang="en-US" dirty="0"/>
              <a:t> and Oligopoly – Cash Flow Pricing for Investment</a:t>
            </a:r>
          </a:p>
          <a:p>
            <a:pPr lvl="1">
              <a:buFont typeface="Wingdings" panose="05000000000000000000" pitchFamily="2" charset="2"/>
              <a:buChar char="§"/>
            </a:pPr>
            <a:r>
              <a:rPr lang="en-US" sz="3300" dirty="0"/>
              <a:t>The Triad in Trieste</a:t>
            </a:r>
          </a:p>
          <a:p>
            <a:pPr marL="0" lvl="8" indent="0">
              <a:buNone/>
            </a:pPr>
            <a:endParaRPr lang="en-US" sz="2400" i="1" dirty="0"/>
          </a:p>
        </p:txBody>
      </p:sp>
    </p:spTree>
    <p:extLst>
      <p:ext uri="{BB962C8B-B14F-4D97-AF65-F5344CB8AC3E}">
        <p14:creationId xmlns:p14="http://schemas.microsoft.com/office/powerpoint/2010/main" val="4886397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2075" y="786035"/>
            <a:ext cx="7781925" cy="757015"/>
          </a:xfrm>
        </p:spPr>
        <p:txBody>
          <a:bodyPr>
            <a:normAutofit/>
          </a:bodyPr>
          <a:lstStyle/>
          <a:p>
            <a:r>
              <a:rPr lang="it-IT" sz="2800" dirty="0"/>
              <a:t>Schumpeter’s Current Account Balances</a:t>
            </a:r>
            <a:endParaRPr lang="en-US" sz="2800" dirty="0"/>
          </a:p>
        </p:txBody>
      </p:sp>
      <p:sp>
        <p:nvSpPr>
          <p:cNvPr id="3" name="Text Placeholder 2"/>
          <p:cNvSpPr>
            <a:spLocks noGrp="1"/>
          </p:cNvSpPr>
          <p:nvPr>
            <p:ph idx="1"/>
          </p:nvPr>
        </p:nvSpPr>
        <p:spPr>
          <a:xfrm>
            <a:off x="609600" y="1766665"/>
            <a:ext cx="8229599" cy="4467225"/>
          </a:xfrm>
        </p:spPr>
        <p:txBody>
          <a:bodyPr>
            <a:noAutofit/>
          </a:bodyPr>
          <a:lstStyle/>
          <a:p>
            <a:r>
              <a:rPr lang="en-US" sz="2400" dirty="0"/>
              <a:t>Schumpeter (2014: 134): money represented by the “current account relation … the idea that everyone’s economic act is recorded on a real or imaginary current account. … Each service, whether it consists in money, money claims, or goods and services charged in money, is to be credited to each person’s current account, while every receipt of money, money claims, goods, services, is to be charged to it.” </a:t>
            </a:r>
            <a:endParaRPr lang="it-IT" sz="2400" dirty="0"/>
          </a:p>
          <a:p>
            <a:r>
              <a:rPr lang="en-US" sz="2400" dirty="0"/>
              <a:t>the role of the unit of account is to permit the operation of an “account-settlement” system under the individual decision-making characteristic of capitalism.</a:t>
            </a:r>
          </a:p>
        </p:txBody>
      </p:sp>
    </p:spTree>
    <p:extLst>
      <p:ext uri="{BB962C8B-B14F-4D97-AF65-F5344CB8AC3E}">
        <p14:creationId xmlns:p14="http://schemas.microsoft.com/office/powerpoint/2010/main" val="28199436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Mitchell Innes</a:t>
            </a:r>
            <a:endParaRPr lang="en-US" dirty="0"/>
          </a:p>
        </p:txBody>
      </p:sp>
      <p:sp>
        <p:nvSpPr>
          <p:cNvPr id="3" name="Text Placeholder 2"/>
          <p:cNvSpPr>
            <a:spLocks noGrp="1"/>
          </p:cNvSpPr>
          <p:nvPr>
            <p:ph idx="1"/>
          </p:nvPr>
        </p:nvSpPr>
        <p:spPr>
          <a:xfrm>
            <a:off x="333375" y="1343024"/>
            <a:ext cx="8553450" cy="5514975"/>
          </a:xfrm>
        </p:spPr>
        <p:txBody>
          <a:bodyPr>
            <a:noAutofit/>
          </a:bodyPr>
          <a:lstStyle/>
          <a:p>
            <a:r>
              <a:rPr lang="en-US" sz="2400" dirty="0"/>
              <a:t>“A credit cancels a debt; this is the primitive law of commerce. </a:t>
            </a:r>
          </a:p>
          <a:p>
            <a:r>
              <a:rPr lang="en-US" sz="2400" dirty="0"/>
              <a:t>By sale a credit is acquired, by purchase a debt is created. </a:t>
            </a:r>
          </a:p>
          <a:p>
            <a:r>
              <a:rPr lang="en-US" sz="2400" dirty="0"/>
              <a:t>Purchases, therefore, are paid for by sales. </a:t>
            </a:r>
          </a:p>
          <a:p>
            <a:r>
              <a:rPr lang="en-US" sz="2400" dirty="0"/>
              <a:t>The object of commerce is the acquisition of credits.</a:t>
            </a:r>
          </a:p>
          <a:p>
            <a:r>
              <a:rPr lang="en-US" sz="2400" dirty="0"/>
              <a:t> A banker is one who centralizes the debts of mankind and cancels them against one another. Banks are the clearing house of commerce. … </a:t>
            </a:r>
            <a:endParaRPr lang="it-IT" sz="2400" dirty="0"/>
          </a:p>
          <a:p>
            <a:r>
              <a:rPr lang="en-US" sz="2400" dirty="0"/>
              <a:t>The value of credit does not depend on the existence of gold behind it, but on the solvency of the debtor.” (1914: 168) : </a:t>
            </a:r>
          </a:p>
        </p:txBody>
      </p:sp>
    </p:spTree>
    <p:extLst>
      <p:ext uri="{BB962C8B-B14F-4D97-AF65-F5344CB8AC3E}">
        <p14:creationId xmlns:p14="http://schemas.microsoft.com/office/powerpoint/2010/main" val="39357080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Credit is not Derivative of Money Proper</a:t>
            </a:r>
          </a:p>
        </p:txBody>
      </p:sp>
      <p:sp>
        <p:nvSpPr>
          <p:cNvPr id="3" name="Text Placeholder 2"/>
          <p:cNvSpPr>
            <a:spLocks noGrp="1"/>
          </p:cNvSpPr>
          <p:nvPr>
            <p:ph idx="1"/>
          </p:nvPr>
        </p:nvSpPr>
        <p:spPr>
          <a:xfrm>
            <a:off x="814387" y="1905000"/>
            <a:ext cx="8015288" cy="4953000"/>
          </a:xfrm>
        </p:spPr>
        <p:txBody>
          <a:bodyPr>
            <a:noAutofit/>
          </a:bodyPr>
          <a:lstStyle/>
          <a:p>
            <a:r>
              <a:rPr lang="en-US" sz="2800" dirty="0"/>
              <a:t>This recognition of the independence of the creation of Keynes’s “bank money” from “money proper” is in sharp contrast to the debates of the banking and currency schools as well as the various monetarist functional definitions of “money” in terms of its impact on prices. </a:t>
            </a:r>
            <a:endParaRPr lang="it-IT" sz="2800" dirty="0"/>
          </a:p>
          <a:p>
            <a:r>
              <a:rPr lang="en-US" sz="2800" dirty="0"/>
              <a:t>It also suggests that the common approach to money in terms of an hierarchy or pyramid is at best misleading if not mistaken. </a:t>
            </a:r>
          </a:p>
        </p:txBody>
      </p:sp>
    </p:spTree>
    <p:extLst>
      <p:ext uri="{BB962C8B-B14F-4D97-AF65-F5344CB8AC3E}">
        <p14:creationId xmlns:p14="http://schemas.microsoft.com/office/powerpoint/2010/main" val="28961489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Monetary Cycle Theory</a:t>
            </a:r>
            <a:endParaRPr lang="en-US" dirty="0"/>
          </a:p>
        </p:txBody>
      </p:sp>
      <p:sp>
        <p:nvSpPr>
          <p:cNvPr id="3" name="Text Placeholder 2"/>
          <p:cNvSpPr>
            <a:spLocks noGrp="1"/>
          </p:cNvSpPr>
          <p:nvPr>
            <p:ph idx="1"/>
          </p:nvPr>
        </p:nvSpPr>
        <p:spPr>
          <a:xfrm>
            <a:off x="1057275" y="1514475"/>
            <a:ext cx="7753350" cy="5219699"/>
          </a:xfrm>
        </p:spPr>
        <p:txBody>
          <a:bodyPr>
            <a:normAutofit/>
          </a:bodyPr>
          <a:lstStyle/>
          <a:p>
            <a:r>
              <a:rPr lang="en-US" sz="2400" dirty="0"/>
              <a:t>The independence of “bank money” from money proper was crucial to the early twentieth century monetary cycle theorists: unlimited creation of bank credit could </a:t>
            </a:r>
            <a:r>
              <a:rPr lang="en-US" sz="2400" b="1" dirty="0"/>
              <a:t>allow investment to exceed private saving</a:t>
            </a:r>
            <a:r>
              <a:rPr lang="en-US" sz="2400" dirty="0"/>
              <a:t> and thus cause cyclical fluctuations in output and prices. </a:t>
            </a:r>
            <a:endParaRPr lang="it-IT" sz="2400" dirty="0"/>
          </a:p>
          <a:p>
            <a:r>
              <a:rPr lang="en-US" sz="2400" dirty="0"/>
              <a:t>Cycle theorists recognized the benefits of allowing banks to create purchasing power independently of the operation of the real savings decisions of households, </a:t>
            </a:r>
          </a:p>
          <a:p>
            <a:r>
              <a:rPr lang="en-US" sz="2400" dirty="0"/>
              <a:t>implicitly invalidating the idea of “loanable funds” and the role of banks as intermediaries between savers’ assets and investors’ liabilities</a:t>
            </a:r>
            <a:r>
              <a:rPr lang="it-IT" sz="2400" dirty="0"/>
              <a:t>.</a:t>
            </a:r>
            <a:endParaRPr lang="en-US" sz="2400" dirty="0"/>
          </a:p>
        </p:txBody>
      </p:sp>
    </p:spTree>
    <p:extLst>
      <p:ext uri="{BB962C8B-B14F-4D97-AF65-F5344CB8AC3E}">
        <p14:creationId xmlns:p14="http://schemas.microsoft.com/office/powerpoint/2010/main" val="27704296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Withers: Manufacture of Money</a:t>
            </a:r>
            <a:endParaRPr lang="en-US" dirty="0"/>
          </a:p>
        </p:txBody>
      </p:sp>
      <p:sp>
        <p:nvSpPr>
          <p:cNvPr id="3" name="Text Placeholder 2"/>
          <p:cNvSpPr>
            <a:spLocks noGrp="1"/>
          </p:cNvSpPr>
          <p:nvPr>
            <p:ph idx="1"/>
          </p:nvPr>
        </p:nvSpPr>
        <p:spPr>
          <a:xfrm>
            <a:off x="1009651" y="2133600"/>
            <a:ext cx="7524750" cy="4724400"/>
          </a:xfrm>
        </p:spPr>
        <p:txBody>
          <a:bodyPr>
            <a:normAutofit lnSpcReduction="10000"/>
          </a:bodyPr>
          <a:lstStyle/>
          <a:p>
            <a:r>
              <a:rPr lang="en-US" sz="2400" dirty="0"/>
              <a:t>British financial journalist Hartley Withers noted that “[m]</a:t>
            </a:r>
            <a:r>
              <a:rPr lang="en-US" sz="2400" dirty="0" err="1"/>
              <a:t>ost</a:t>
            </a:r>
            <a:r>
              <a:rPr lang="en-US" sz="2400" dirty="0"/>
              <a:t> of the money that is stored by the community in the banks consists of book-keeping credits lent to it by its bankers. It is usually supposed that bankers take money from one set of customers and then lend it to other customers; </a:t>
            </a:r>
          </a:p>
          <a:p>
            <a:r>
              <a:rPr lang="en-US" sz="2400" b="1" dirty="0"/>
              <a:t>but in most cases the money taken by one bank has been lent by itself or another bank</a:t>
            </a:r>
            <a:r>
              <a:rPr lang="en-US" sz="2400" dirty="0"/>
              <a:t>,” and that “</a:t>
            </a:r>
            <a:r>
              <a:rPr lang="en-US" sz="2400" b="1" dirty="0"/>
              <a:t>the greater part of the banks’ deposits consist, not of cash paid in, but of credits borrowed. For every loan makes a deposit</a:t>
            </a:r>
            <a:r>
              <a:rPr lang="en-US" sz="2400" dirty="0"/>
              <a:t>.” ((1906: 46, 51) </a:t>
            </a:r>
          </a:p>
        </p:txBody>
      </p:sp>
    </p:spTree>
    <p:extLst>
      <p:ext uri="{BB962C8B-B14F-4D97-AF65-F5344CB8AC3E}">
        <p14:creationId xmlns:p14="http://schemas.microsoft.com/office/powerpoint/2010/main" val="21472316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Codified in Phillips «Bank Credit»</a:t>
            </a:r>
            <a:endParaRPr lang="en-US" dirty="0"/>
          </a:p>
        </p:txBody>
      </p:sp>
      <p:sp>
        <p:nvSpPr>
          <p:cNvPr id="3" name="Text Placeholder 2"/>
          <p:cNvSpPr>
            <a:spLocks noGrp="1"/>
          </p:cNvSpPr>
          <p:nvPr>
            <p:ph idx="1"/>
          </p:nvPr>
        </p:nvSpPr>
        <p:spPr>
          <a:xfrm>
            <a:off x="847725" y="2133599"/>
            <a:ext cx="7686675" cy="4467225"/>
          </a:xfrm>
        </p:spPr>
        <p:txBody>
          <a:bodyPr>
            <a:normAutofit/>
          </a:bodyPr>
          <a:lstStyle/>
          <a:p>
            <a:r>
              <a:rPr lang="en-US" dirty="0">
                <a:latin typeface="+mj-lt"/>
              </a:rPr>
              <a:t>This eventually became accepted academic discourse with Phillips (1920: 13) “[t]he lending functions of a commercial bank are so radically different from those of the money lender, putting out only his own funds, that it will be desirable … to consider …  the nature of banking, the essence of which consists in the practice of extending loans far in excess of either the capital or cash holdings of the bank in question.” </a:t>
            </a:r>
            <a:endParaRPr lang="it-IT" dirty="0">
              <a:latin typeface="+mj-lt"/>
            </a:endParaRPr>
          </a:p>
          <a:p>
            <a:r>
              <a:rPr lang="en-US" dirty="0">
                <a:latin typeface="+mj-lt"/>
              </a:rPr>
              <a:t>Phillips (1920: 34) calls this excess “the riddle of banking,” the fact that “the acquisition of additional primary deposits enables an individual bank to expand its loan item by little more than the amount of such deposits.” The answer is achieved by drawing “a sharp line of distinction between credit extension by an individual bank and that of banks taken in aggregate” (ibid: 32) </a:t>
            </a:r>
          </a:p>
        </p:txBody>
      </p:sp>
    </p:spTree>
    <p:extLst>
      <p:ext uri="{BB962C8B-B14F-4D97-AF65-F5344CB8AC3E}">
        <p14:creationId xmlns:p14="http://schemas.microsoft.com/office/powerpoint/2010/main" val="6094003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4951" y="624110"/>
            <a:ext cx="7029450" cy="823690"/>
          </a:xfrm>
        </p:spPr>
        <p:txBody>
          <a:bodyPr/>
          <a:lstStyle/>
          <a:p>
            <a:r>
              <a:rPr lang="it-IT" dirty="0"/>
              <a:t>Austrian Credit Cycle Theorists</a:t>
            </a:r>
            <a:endParaRPr lang="en-US" dirty="0"/>
          </a:p>
        </p:txBody>
      </p:sp>
      <p:sp>
        <p:nvSpPr>
          <p:cNvPr id="3" name="Text Placeholder 2"/>
          <p:cNvSpPr>
            <a:spLocks noGrp="1"/>
          </p:cNvSpPr>
          <p:nvPr>
            <p:ph idx="1"/>
          </p:nvPr>
        </p:nvSpPr>
        <p:spPr>
          <a:xfrm>
            <a:off x="885826" y="1609724"/>
            <a:ext cx="7648575" cy="4895851"/>
          </a:xfrm>
        </p:spPr>
        <p:txBody>
          <a:bodyPr>
            <a:normAutofit fontScale="92500" lnSpcReduction="20000"/>
          </a:bodyPr>
          <a:lstStyle/>
          <a:p>
            <a:r>
              <a:rPr lang="en-US" dirty="0"/>
              <a:t>This view was widely shared by Austrian cycle theorists</a:t>
            </a:r>
            <a:endParaRPr lang="it-IT" dirty="0"/>
          </a:p>
          <a:p>
            <a:r>
              <a:rPr lang="en-US" dirty="0"/>
              <a:t> L. Albert Hahn: ” the main purpose …  to underline the relative independence of credit expansion from preceding and simultaneous saving and to point to the enormous theoretical and practical importance of … credit expansion which transcends the sum of savings made simultaneously.” (1930: 41)</a:t>
            </a:r>
            <a:endParaRPr lang="it-IT" dirty="0"/>
          </a:p>
          <a:p>
            <a:r>
              <a:rPr lang="en-US" dirty="0"/>
              <a:t>Hayek’s (1929) </a:t>
            </a:r>
            <a:r>
              <a:rPr lang="en-US" i="1" dirty="0"/>
              <a:t>Monetary Theory and Trade Cycle</a:t>
            </a:r>
            <a:r>
              <a:rPr lang="en-US" dirty="0"/>
              <a:t> is based on the fact that bank credit allows investment to take place independently of saving. </a:t>
            </a:r>
            <a:endParaRPr lang="it-IT" dirty="0"/>
          </a:p>
          <a:p>
            <a:r>
              <a:rPr lang="en-US" dirty="0" err="1"/>
              <a:t>Mises</a:t>
            </a:r>
            <a:r>
              <a:rPr lang="en-US" dirty="0"/>
              <a:t> (1912: 282–83), debts “can also be settled in part by offsetting if claims are transferred within a group until claims and counter-claims come into being between the same persons, these being then cancelled against each other, or until the claims are acquired by the debtors themselves and so extinguished. … </a:t>
            </a:r>
          </a:p>
          <a:p>
            <a:r>
              <a:rPr lang="en-US" dirty="0"/>
              <a:t>The use of money is avoided because claims to money are transferred instead of actual money. This process is continued until claim and debt come together, until creditor and debtor are united in the same person. Then the claim to money is extinguished, since nobody can be his own creditor or his own debtor.”</a:t>
            </a:r>
          </a:p>
          <a:p>
            <a:endParaRPr lang="en-US" dirty="0"/>
          </a:p>
        </p:txBody>
      </p:sp>
    </p:spTree>
    <p:extLst>
      <p:ext uri="{BB962C8B-B14F-4D97-AF65-F5344CB8AC3E}">
        <p14:creationId xmlns:p14="http://schemas.microsoft.com/office/powerpoint/2010/main" val="33515365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Hyman Minsky</a:t>
            </a:r>
            <a:endParaRPr lang="en-US" dirty="0"/>
          </a:p>
        </p:txBody>
      </p:sp>
      <p:sp>
        <p:nvSpPr>
          <p:cNvPr id="3" name="Text Placeholder 2"/>
          <p:cNvSpPr>
            <a:spLocks noGrp="1"/>
          </p:cNvSpPr>
          <p:nvPr>
            <p:ph idx="1"/>
          </p:nvPr>
        </p:nvSpPr>
        <p:spPr>
          <a:xfrm>
            <a:off x="747713" y="1827618"/>
            <a:ext cx="7648574" cy="4406272"/>
          </a:xfrm>
        </p:spPr>
        <p:txBody>
          <a:bodyPr>
            <a:normAutofit/>
          </a:bodyPr>
          <a:lstStyle/>
          <a:p>
            <a:r>
              <a:rPr lang="en-US" sz="2400" dirty="0"/>
              <a:t>More recently, Minsky (1986: 258): </a:t>
            </a:r>
          </a:p>
          <a:p>
            <a:r>
              <a:rPr lang="en-US" sz="2400" dirty="0"/>
              <a:t>“Banking is not money lending; to lend, a money lender must have money. The fundamental banking activity is accepting, that is, guaranteeing that some party is creditworthy. A bank, by accepting a debt instrument, </a:t>
            </a:r>
            <a:r>
              <a:rPr lang="en-US" sz="2400" b="1" dirty="0"/>
              <a:t>agrees to make specified payments</a:t>
            </a:r>
            <a:r>
              <a:rPr lang="en-US" sz="2400" dirty="0"/>
              <a:t> if the debtor will not or cannot. Such an accepted or endorsed note can then be sold in the open market. A bank loan is equivalent to a bank's buying a note that it has accepted.” </a:t>
            </a:r>
          </a:p>
        </p:txBody>
      </p:sp>
    </p:spTree>
    <p:extLst>
      <p:ext uri="{BB962C8B-B14F-4D97-AF65-F5344CB8AC3E}">
        <p14:creationId xmlns:p14="http://schemas.microsoft.com/office/powerpoint/2010/main" val="17709392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2" y="657226"/>
            <a:ext cx="6589199" cy="819149"/>
          </a:xfrm>
        </p:spPr>
        <p:txBody>
          <a:bodyPr/>
          <a:lstStyle/>
          <a:p>
            <a:r>
              <a:rPr lang="en-US" dirty="0"/>
              <a:t>Mises’s “Distinction”</a:t>
            </a:r>
          </a:p>
        </p:txBody>
      </p:sp>
      <p:sp>
        <p:nvSpPr>
          <p:cNvPr id="3" name="Text Placeholder 2"/>
          <p:cNvSpPr>
            <a:spLocks noGrp="1"/>
          </p:cNvSpPr>
          <p:nvPr>
            <p:ph idx="1"/>
          </p:nvPr>
        </p:nvSpPr>
        <p:spPr>
          <a:xfrm>
            <a:off x="771525" y="1676400"/>
            <a:ext cx="7600950" cy="4457699"/>
          </a:xfrm>
        </p:spPr>
        <p:txBody>
          <a:bodyPr>
            <a:normAutofit fontScale="92500"/>
          </a:bodyPr>
          <a:lstStyle/>
          <a:p>
            <a:r>
              <a:rPr lang="en-US" sz="2400" b="1" dirty="0"/>
              <a:t>Keynes’s “Banking Principle”</a:t>
            </a:r>
            <a:r>
              <a:rPr lang="en-US" sz="2400" dirty="0"/>
              <a:t>: In </a:t>
            </a:r>
            <a:r>
              <a:rPr lang="it-IT" sz="2400" dirty="0"/>
              <a:t>the clearing house approach </a:t>
            </a:r>
            <a:r>
              <a:rPr lang="en-US" sz="2400" dirty="0"/>
              <a:t>a simple bookkeeping operation of matching debts and credits</a:t>
            </a:r>
            <a:r>
              <a:rPr lang="it-IT" sz="2400" dirty="0"/>
              <a:t> provided settlement liquidity. Stability in this type of system depends on inclusive membership in the payment system. Capital not necessary</a:t>
            </a:r>
          </a:p>
          <a:p>
            <a:r>
              <a:rPr lang="en-US" sz="2400" b="1" dirty="0"/>
              <a:t>Fractional Reserve Banking</a:t>
            </a:r>
            <a:r>
              <a:rPr lang="en-US" sz="2400" dirty="0"/>
              <a:t>: Banks create purchasing power via the issue of their own liabilities (bank notes; sight deposits), </a:t>
            </a:r>
            <a:r>
              <a:rPr lang="it-IT" sz="2400" dirty="0"/>
              <a:t>that serve as generalized means of payment</a:t>
            </a:r>
            <a:r>
              <a:rPr lang="en-US" sz="2400" dirty="0"/>
              <a:t>. Stability depends on reserves of “money proper” and bank capital</a:t>
            </a:r>
          </a:p>
          <a:p>
            <a:endParaRPr lang="en-US" dirty="0"/>
          </a:p>
        </p:txBody>
      </p:sp>
    </p:spTree>
    <p:extLst>
      <p:ext uri="{BB962C8B-B14F-4D97-AF65-F5344CB8AC3E}">
        <p14:creationId xmlns:p14="http://schemas.microsoft.com/office/powerpoint/2010/main" val="10618705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4926" y="624110"/>
            <a:ext cx="7839074" cy="490315"/>
          </a:xfrm>
        </p:spPr>
        <p:txBody>
          <a:bodyPr>
            <a:normAutofit fontScale="90000"/>
          </a:bodyPr>
          <a:lstStyle/>
          <a:p>
            <a:r>
              <a:rPr lang="it-IT" sz="2800" dirty="0"/>
              <a:t>«Making Payments» vs. «Means of payment»</a:t>
            </a:r>
            <a:endParaRPr lang="en-US" sz="2800" dirty="0"/>
          </a:p>
        </p:txBody>
      </p:sp>
      <p:sp>
        <p:nvSpPr>
          <p:cNvPr id="3" name="Text Placeholder 2"/>
          <p:cNvSpPr>
            <a:spLocks noGrp="1"/>
          </p:cNvSpPr>
          <p:nvPr>
            <p:ph idx="1"/>
          </p:nvPr>
        </p:nvSpPr>
        <p:spPr>
          <a:xfrm>
            <a:off x="323851" y="1428749"/>
            <a:ext cx="8172450" cy="5314951"/>
          </a:xfrm>
        </p:spPr>
        <p:txBody>
          <a:bodyPr>
            <a:noAutofit/>
          </a:bodyPr>
          <a:lstStyle/>
          <a:p>
            <a:r>
              <a:rPr lang="en-US" sz="2400" dirty="0"/>
              <a:t>The evolution of the commercial banking system may be viewed as the description of how bankers provide the bookkeeping systems that allows them to provide netting of client assets and liabilities, or what is more easily understood as provision of a “Clearing house” for debts and credits. </a:t>
            </a:r>
            <a:endParaRPr lang="it-IT" sz="2400" dirty="0"/>
          </a:p>
          <a:p>
            <a:r>
              <a:rPr lang="en-US" sz="2400" dirty="0"/>
              <a:t>What the commercial banker provides is a service: make payments via provision of a payments system</a:t>
            </a:r>
          </a:p>
          <a:p>
            <a:r>
              <a:rPr lang="en-US" sz="2400" dirty="0"/>
              <a:t>Alternatively Banks issue their own liability (notes or deposits) that serve as means of payment and substitute for money proper. </a:t>
            </a:r>
          </a:p>
        </p:txBody>
      </p:sp>
    </p:spTree>
    <p:extLst>
      <p:ext uri="{BB962C8B-B14F-4D97-AF65-F5344CB8AC3E}">
        <p14:creationId xmlns:p14="http://schemas.microsoft.com/office/powerpoint/2010/main" val="1829675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45201" y="624110"/>
            <a:ext cx="6189149" cy="604615"/>
          </a:xfrm>
        </p:spPr>
        <p:txBody>
          <a:bodyPr>
            <a:normAutofit fontScale="90000"/>
          </a:bodyPr>
          <a:lstStyle/>
          <a:p>
            <a:r>
              <a:rPr lang="es-ES" dirty="0" err="1"/>
              <a:t>The</a:t>
            </a:r>
            <a:r>
              <a:rPr lang="es-ES" dirty="0"/>
              <a:t> </a:t>
            </a:r>
            <a:r>
              <a:rPr lang="es-ES" dirty="0" err="1"/>
              <a:t>Sad</a:t>
            </a:r>
            <a:r>
              <a:rPr lang="es-ES" dirty="0"/>
              <a:t> </a:t>
            </a:r>
            <a:r>
              <a:rPr lang="es-ES" dirty="0" err="1"/>
              <a:t>Story</a:t>
            </a:r>
            <a:endParaRPr lang="es-ES" dirty="0"/>
          </a:p>
        </p:txBody>
      </p:sp>
      <p:sp>
        <p:nvSpPr>
          <p:cNvPr id="3" name="Marcador de contenido 2"/>
          <p:cNvSpPr>
            <a:spLocks noGrp="1"/>
          </p:cNvSpPr>
          <p:nvPr>
            <p:ph idx="1"/>
          </p:nvPr>
        </p:nvSpPr>
        <p:spPr>
          <a:xfrm>
            <a:off x="628650" y="1482436"/>
            <a:ext cx="7886700" cy="5375563"/>
          </a:xfrm>
        </p:spPr>
        <p:txBody>
          <a:bodyPr>
            <a:normAutofit fontScale="85000" lnSpcReduction="10000"/>
          </a:bodyPr>
          <a:lstStyle/>
          <a:p>
            <a:r>
              <a:rPr lang="es-ES" dirty="0" err="1"/>
              <a:t>How</a:t>
            </a:r>
            <a:r>
              <a:rPr lang="es-ES" dirty="0"/>
              <a:t> </a:t>
            </a:r>
            <a:r>
              <a:rPr lang="es-ES" dirty="0" err="1"/>
              <a:t>did</a:t>
            </a:r>
            <a:r>
              <a:rPr lang="es-ES" dirty="0"/>
              <a:t> </a:t>
            </a:r>
            <a:r>
              <a:rPr lang="es-ES" dirty="0" err="1"/>
              <a:t>we</a:t>
            </a:r>
            <a:r>
              <a:rPr lang="es-ES" dirty="0"/>
              <a:t> </a:t>
            </a:r>
            <a:r>
              <a:rPr lang="es-ES" dirty="0" err="1"/>
              <a:t>get</a:t>
            </a:r>
            <a:r>
              <a:rPr lang="es-ES" dirty="0"/>
              <a:t> </a:t>
            </a:r>
            <a:r>
              <a:rPr lang="es-ES" dirty="0" err="1"/>
              <a:t>into</a:t>
            </a:r>
            <a:r>
              <a:rPr lang="es-ES" dirty="0"/>
              <a:t> </a:t>
            </a:r>
            <a:r>
              <a:rPr lang="es-ES" dirty="0" err="1"/>
              <a:t>this</a:t>
            </a:r>
            <a:r>
              <a:rPr lang="es-ES" dirty="0"/>
              <a:t> </a:t>
            </a:r>
            <a:r>
              <a:rPr lang="es-ES" dirty="0" err="1"/>
              <a:t>mess</a:t>
            </a:r>
            <a:r>
              <a:rPr lang="es-ES" dirty="0"/>
              <a:t>? </a:t>
            </a:r>
            <a:r>
              <a:rPr lang="es-ES" dirty="0" err="1"/>
              <a:t>What</a:t>
            </a:r>
            <a:r>
              <a:rPr lang="es-ES" dirty="0"/>
              <a:t> </a:t>
            </a:r>
            <a:r>
              <a:rPr lang="es-ES" dirty="0" err="1"/>
              <a:t>went</a:t>
            </a:r>
            <a:r>
              <a:rPr lang="es-ES" dirty="0"/>
              <a:t> </a:t>
            </a:r>
            <a:r>
              <a:rPr lang="es-ES" dirty="0" err="1"/>
              <a:t>wrong</a:t>
            </a:r>
            <a:r>
              <a:rPr lang="es-ES" sz="2000" dirty="0"/>
              <a:t>?</a:t>
            </a:r>
          </a:p>
          <a:p>
            <a:r>
              <a:rPr lang="es-ES" sz="2000" dirty="0"/>
              <a:t>Fiscal </a:t>
            </a:r>
            <a:r>
              <a:rPr lang="es-ES" sz="2000" dirty="0" err="1"/>
              <a:t>Policy</a:t>
            </a:r>
            <a:r>
              <a:rPr lang="es-ES" sz="2000" dirty="0"/>
              <a:t> – </a:t>
            </a:r>
            <a:r>
              <a:rPr lang="es-ES" sz="2000" dirty="0" err="1"/>
              <a:t>Hicks</a:t>
            </a:r>
            <a:r>
              <a:rPr lang="es-ES" sz="2000" dirty="0"/>
              <a:t> Bread </a:t>
            </a:r>
            <a:r>
              <a:rPr lang="es-ES" sz="2000" dirty="0" err="1"/>
              <a:t>Model</a:t>
            </a:r>
            <a:r>
              <a:rPr lang="es-ES" sz="2000" dirty="0"/>
              <a:t> – no </a:t>
            </a:r>
            <a:r>
              <a:rPr lang="es-ES" sz="2000" dirty="0" err="1"/>
              <a:t>prices</a:t>
            </a:r>
            <a:endParaRPr lang="es-ES" sz="2000" dirty="0"/>
          </a:p>
          <a:p>
            <a:r>
              <a:rPr lang="es-ES" sz="2000" dirty="0" err="1"/>
              <a:t>Stagflation</a:t>
            </a:r>
            <a:r>
              <a:rPr lang="es-ES" sz="2000" dirty="0"/>
              <a:t> </a:t>
            </a:r>
            <a:r>
              <a:rPr lang="es-ES" sz="2000" dirty="0" err="1"/>
              <a:t>killed</a:t>
            </a:r>
            <a:r>
              <a:rPr lang="es-ES" sz="2000" dirty="0"/>
              <a:t>  neo </a:t>
            </a:r>
            <a:r>
              <a:rPr lang="es-ES" sz="2000" dirty="0" err="1"/>
              <a:t>Classical</a:t>
            </a:r>
            <a:r>
              <a:rPr lang="es-ES" sz="2000" dirty="0"/>
              <a:t> </a:t>
            </a:r>
            <a:r>
              <a:rPr lang="es-ES" sz="2000" dirty="0" err="1"/>
              <a:t>Synthesis</a:t>
            </a:r>
            <a:r>
              <a:rPr lang="es-ES" sz="2000" dirty="0"/>
              <a:t> Fine </a:t>
            </a:r>
            <a:r>
              <a:rPr lang="es-ES" sz="2000" dirty="0" err="1"/>
              <a:t>Tuning</a:t>
            </a:r>
            <a:r>
              <a:rPr lang="es-ES" sz="2000" dirty="0"/>
              <a:t>, Phillips curve</a:t>
            </a:r>
          </a:p>
          <a:p>
            <a:r>
              <a:rPr lang="es-ES" sz="2000" dirty="0"/>
              <a:t>Friedman 48, no LT </a:t>
            </a:r>
            <a:r>
              <a:rPr lang="es-ES" sz="2000" dirty="0" err="1"/>
              <a:t>Policy</a:t>
            </a:r>
            <a:r>
              <a:rPr lang="es-ES" sz="2000" dirty="0"/>
              <a:t>, 68 </a:t>
            </a:r>
            <a:r>
              <a:rPr lang="es-ES" sz="2000" dirty="0" err="1"/>
              <a:t>return</a:t>
            </a:r>
            <a:r>
              <a:rPr lang="es-ES" sz="2000" dirty="0"/>
              <a:t> of Q </a:t>
            </a:r>
            <a:r>
              <a:rPr lang="es-ES" sz="2000" dirty="0" err="1"/>
              <a:t>theory</a:t>
            </a:r>
            <a:r>
              <a:rPr lang="es-ES" sz="2000" dirty="0"/>
              <a:t>, </a:t>
            </a:r>
          </a:p>
          <a:p>
            <a:r>
              <a:rPr lang="es-ES" sz="2000" dirty="0"/>
              <a:t>68 </a:t>
            </a:r>
            <a:r>
              <a:rPr lang="es-ES" sz="2000" dirty="0" err="1"/>
              <a:t>Expectations</a:t>
            </a:r>
            <a:r>
              <a:rPr lang="es-ES" sz="2000" dirty="0"/>
              <a:t> </a:t>
            </a:r>
            <a:r>
              <a:rPr lang="es-ES" sz="2000" dirty="0" err="1"/>
              <a:t>Augmented</a:t>
            </a:r>
            <a:r>
              <a:rPr lang="es-ES" sz="2000" dirty="0"/>
              <a:t> PC No ST </a:t>
            </a:r>
            <a:r>
              <a:rPr lang="es-ES" sz="2000" dirty="0" err="1"/>
              <a:t>policy</a:t>
            </a:r>
            <a:r>
              <a:rPr lang="es-ES" sz="2000" dirty="0"/>
              <a:t>, </a:t>
            </a:r>
            <a:r>
              <a:rPr lang="es-ES" sz="2000" dirty="0" err="1"/>
              <a:t>Rational</a:t>
            </a:r>
            <a:r>
              <a:rPr lang="es-ES" sz="2000" dirty="0"/>
              <a:t> </a:t>
            </a:r>
            <a:r>
              <a:rPr lang="es-ES" sz="2000" dirty="0" err="1"/>
              <a:t>Expectations</a:t>
            </a:r>
            <a:endParaRPr lang="es-ES" sz="2000" dirty="0"/>
          </a:p>
          <a:p>
            <a:r>
              <a:rPr lang="es-ES" sz="2000" dirty="0"/>
              <a:t>Keynes </a:t>
            </a:r>
            <a:r>
              <a:rPr lang="es-ES" sz="2000" dirty="0" err="1"/>
              <a:t>is</a:t>
            </a:r>
            <a:r>
              <a:rPr lang="es-ES" sz="2000" dirty="0"/>
              <a:t> </a:t>
            </a:r>
            <a:r>
              <a:rPr lang="es-ES" sz="2000" dirty="0" err="1"/>
              <a:t>Dead</a:t>
            </a:r>
            <a:endParaRPr lang="es-ES" sz="2000" dirty="0"/>
          </a:p>
          <a:p>
            <a:r>
              <a:rPr lang="es-ES" dirty="0" err="1"/>
              <a:t>The</a:t>
            </a:r>
            <a:r>
              <a:rPr lang="es-ES" dirty="0"/>
              <a:t> </a:t>
            </a:r>
            <a:r>
              <a:rPr lang="es-ES" dirty="0" err="1"/>
              <a:t>Wrong</a:t>
            </a:r>
            <a:r>
              <a:rPr lang="es-ES" dirty="0"/>
              <a:t> </a:t>
            </a:r>
            <a:r>
              <a:rPr lang="es-ES" dirty="0" err="1"/>
              <a:t>Fight</a:t>
            </a:r>
            <a:r>
              <a:rPr lang="es-ES" dirty="0"/>
              <a:t>- </a:t>
            </a:r>
            <a:r>
              <a:rPr lang="es-ES" dirty="0" err="1"/>
              <a:t>justify</a:t>
            </a:r>
            <a:r>
              <a:rPr lang="es-ES" dirty="0"/>
              <a:t> fiscal </a:t>
            </a:r>
            <a:r>
              <a:rPr lang="es-ES" dirty="0" err="1"/>
              <a:t>policy</a:t>
            </a:r>
            <a:r>
              <a:rPr lang="es-ES" dirty="0"/>
              <a:t> </a:t>
            </a:r>
            <a:r>
              <a:rPr lang="es-ES" dirty="0" err="1"/>
              <a:t>against</a:t>
            </a:r>
            <a:r>
              <a:rPr lang="es-ES" dirty="0"/>
              <a:t> QT</a:t>
            </a:r>
          </a:p>
          <a:p>
            <a:pPr marL="228600" lvl="1">
              <a:spcBef>
                <a:spcPts val="1000"/>
              </a:spcBef>
            </a:pPr>
            <a:r>
              <a:rPr lang="es-ES" sz="2000" dirty="0" err="1"/>
              <a:t>Public</a:t>
            </a:r>
            <a:r>
              <a:rPr lang="es-ES" sz="2000" dirty="0"/>
              <a:t> Works-- </a:t>
            </a:r>
            <a:r>
              <a:rPr lang="es-ES" sz="2000" dirty="0" err="1"/>
              <a:t>Endogenos</a:t>
            </a:r>
            <a:r>
              <a:rPr lang="es-ES" sz="2000" dirty="0"/>
              <a:t> Money – </a:t>
            </a:r>
            <a:r>
              <a:rPr lang="es-ES" sz="2000" dirty="0" err="1"/>
              <a:t>Loans</a:t>
            </a:r>
            <a:r>
              <a:rPr lang="es-ES" sz="2000" dirty="0"/>
              <a:t> </a:t>
            </a:r>
            <a:r>
              <a:rPr lang="es-ES" sz="2000" dirty="0" err="1"/>
              <a:t>create</a:t>
            </a:r>
            <a:r>
              <a:rPr lang="es-ES" sz="2000" dirty="0"/>
              <a:t> </a:t>
            </a:r>
            <a:r>
              <a:rPr lang="es-ES" sz="2000" dirty="0" err="1"/>
              <a:t>deposits</a:t>
            </a:r>
            <a:r>
              <a:rPr lang="es-ES" sz="2000" dirty="0"/>
              <a:t>  -- MMT – (</a:t>
            </a:r>
            <a:r>
              <a:rPr lang="es-ES" sz="2000" dirty="0" err="1"/>
              <a:t>Magical</a:t>
            </a:r>
            <a:r>
              <a:rPr lang="es-ES" sz="2000" dirty="0"/>
              <a:t> Money </a:t>
            </a:r>
            <a:r>
              <a:rPr lang="es-ES" sz="2000" dirty="0" err="1"/>
              <a:t>Tree</a:t>
            </a:r>
            <a:r>
              <a:rPr lang="es-ES" sz="2000" dirty="0"/>
              <a:t>) ALL PRE KEYNES</a:t>
            </a:r>
          </a:p>
          <a:p>
            <a:pPr marL="228600" lvl="1">
              <a:spcBef>
                <a:spcPts val="1000"/>
              </a:spcBef>
            </a:pPr>
            <a:r>
              <a:rPr lang="es-ES" sz="3300" b="1" dirty="0" err="1"/>
              <a:t>The</a:t>
            </a:r>
            <a:r>
              <a:rPr lang="es-ES" sz="3300" b="1" dirty="0"/>
              <a:t> </a:t>
            </a:r>
            <a:r>
              <a:rPr lang="es-ES" sz="3300" b="1" dirty="0" err="1"/>
              <a:t>Paradox</a:t>
            </a:r>
            <a:endParaRPr lang="es-ES" sz="3300" b="1" dirty="0"/>
          </a:p>
          <a:p>
            <a:pPr marL="228600" lvl="1">
              <a:spcBef>
                <a:spcPts val="1000"/>
              </a:spcBef>
            </a:pPr>
            <a:r>
              <a:rPr lang="es-ES" sz="2000" dirty="0"/>
              <a:t>JMK </a:t>
            </a:r>
            <a:r>
              <a:rPr lang="es-ES" sz="2000" dirty="0" err="1"/>
              <a:t>spent</a:t>
            </a:r>
            <a:r>
              <a:rPr lang="es-ES" sz="2000" dirty="0"/>
              <a:t> </a:t>
            </a:r>
            <a:r>
              <a:rPr lang="es-ES" sz="2000" dirty="0" err="1"/>
              <a:t>his</a:t>
            </a:r>
            <a:r>
              <a:rPr lang="es-ES" sz="2000" dirty="0"/>
              <a:t> </a:t>
            </a:r>
            <a:r>
              <a:rPr lang="es-ES" sz="2000" dirty="0" err="1"/>
              <a:t>life</a:t>
            </a:r>
            <a:r>
              <a:rPr lang="es-ES" sz="2000" dirty="0"/>
              <a:t> </a:t>
            </a:r>
            <a:r>
              <a:rPr lang="es-ES" sz="2000" dirty="0" err="1"/>
              <a:t>disposing</a:t>
            </a:r>
            <a:r>
              <a:rPr lang="es-ES" sz="2000" dirty="0"/>
              <a:t> </a:t>
            </a:r>
            <a:r>
              <a:rPr lang="es-ES" sz="2000" dirty="0" err="1"/>
              <a:t>of</a:t>
            </a:r>
            <a:r>
              <a:rPr lang="es-ES" sz="2000" dirty="0"/>
              <a:t> Q </a:t>
            </a:r>
            <a:r>
              <a:rPr lang="es-ES" sz="2000" dirty="0" err="1"/>
              <a:t>theory</a:t>
            </a:r>
            <a:r>
              <a:rPr lang="es-ES" sz="2000" dirty="0"/>
              <a:t> of </a:t>
            </a:r>
            <a:r>
              <a:rPr lang="es-ES" sz="2000" dirty="0" err="1"/>
              <a:t>Prices</a:t>
            </a:r>
            <a:endParaRPr lang="es-ES" sz="2000" dirty="0"/>
          </a:p>
          <a:p>
            <a:pPr marL="228600" lvl="1">
              <a:spcBef>
                <a:spcPts val="1000"/>
              </a:spcBef>
            </a:pPr>
            <a:r>
              <a:rPr lang="es-ES" sz="2000" dirty="0"/>
              <a:t>GT </a:t>
            </a:r>
            <a:r>
              <a:rPr lang="es-ES" sz="2000" dirty="0" err="1"/>
              <a:t>is</a:t>
            </a:r>
            <a:r>
              <a:rPr lang="es-ES" sz="2000" dirty="0"/>
              <a:t> a </a:t>
            </a:r>
            <a:r>
              <a:rPr lang="es-ES" sz="2000" dirty="0" err="1"/>
              <a:t>theory</a:t>
            </a:r>
            <a:r>
              <a:rPr lang="es-ES" sz="2000" dirty="0"/>
              <a:t> of </a:t>
            </a:r>
            <a:r>
              <a:rPr lang="es-ES" sz="2000" dirty="0" err="1"/>
              <a:t>prices</a:t>
            </a:r>
            <a:r>
              <a:rPr lang="es-ES" sz="2000" dirty="0"/>
              <a:t> </a:t>
            </a:r>
          </a:p>
          <a:p>
            <a:pPr marL="228600" lvl="1">
              <a:spcBef>
                <a:spcPts val="1000"/>
              </a:spcBef>
            </a:pPr>
            <a:r>
              <a:rPr lang="es-ES" sz="2000" dirty="0" err="1"/>
              <a:t>Changed</a:t>
            </a:r>
            <a:r>
              <a:rPr lang="es-ES" sz="2000" dirty="0"/>
              <a:t> </a:t>
            </a:r>
            <a:r>
              <a:rPr lang="es-ES" sz="2000" dirty="0" err="1"/>
              <a:t>conception</a:t>
            </a:r>
            <a:r>
              <a:rPr lang="es-ES" sz="2000" dirty="0"/>
              <a:t> of </a:t>
            </a:r>
            <a:r>
              <a:rPr lang="es-ES" sz="2000" dirty="0" err="1"/>
              <a:t>money</a:t>
            </a:r>
            <a:r>
              <a:rPr lang="es-ES" sz="2000" dirty="0"/>
              <a:t> –</a:t>
            </a:r>
            <a:r>
              <a:rPr lang="es-ES" sz="2000" dirty="0" err="1"/>
              <a:t>systemic</a:t>
            </a:r>
            <a:r>
              <a:rPr lang="es-ES" sz="2000" dirty="0"/>
              <a:t> MPE</a:t>
            </a:r>
          </a:p>
          <a:p>
            <a:pPr marL="228600" lvl="1">
              <a:spcBef>
                <a:spcPts val="1000"/>
              </a:spcBef>
            </a:pPr>
            <a:r>
              <a:rPr lang="es-ES" sz="2000" dirty="0" err="1"/>
              <a:t>But</a:t>
            </a:r>
            <a:r>
              <a:rPr lang="es-ES" sz="2000" dirty="0"/>
              <a:t> </a:t>
            </a:r>
            <a:r>
              <a:rPr lang="es-ES" sz="2000" dirty="0" err="1"/>
              <a:t>After</a:t>
            </a:r>
            <a:r>
              <a:rPr lang="es-ES" sz="2000" dirty="0"/>
              <a:t> </a:t>
            </a:r>
            <a:r>
              <a:rPr lang="es-ES" sz="2000" dirty="0" err="1"/>
              <a:t>Monetarism</a:t>
            </a:r>
            <a:r>
              <a:rPr lang="es-ES" sz="2000" dirty="0"/>
              <a:t> </a:t>
            </a:r>
            <a:r>
              <a:rPr lang="es-ES" sz="2000" dirty="0" err="1"/>
              <a:t>we</a:t>
            </a:r>
            <a:r>
              <a:rPr lang="es-ES" sz="2000" dirty="0"/>
              <a:t> </a:t>
            </a:r>
            <a:r>
              <a:rPr lang="es-ES" sz="2000" dirty="0" err="1"/>
              <a:t>don´t</a:t>
            </a:r>
            <a:r>
              <a:rPr lang="es-ES" sz="2000" dirty="0"/>
              <a:t> </a:t>
            </a:r>
            <a:r>
              <a:rPr lang="es-ES" sz="2000" dirty="0" err="1"/>
              <a:t>know</a:t>
            </a:r>
            <a:r>
              <a:rPr lang="es-ES" sz="2000" dirty="0"/>
              <a:t> </a:t>
            </a:r>
            <a:r>
              <a:rPr lang="es-ES" sz="2000" dirty="0" err="1"/>
              <a:t>what</a:t>
            </a:r>
            <a:r>
              <a:rPr lang="es-ES" sz="2000" dirty="0"/>
              <a:t> </a:t>
            </a:r>
            <a:r>
              <a:rPr lang="es-ES" sz="2000" dirty="0" err="1"/>
              <a:t>money</a:t>
            </a:r>
            <a:r>
              <a:rPr lang="es-ES" sz="2000" dirty="0"/>
              <a:t> </a:t>
            </a:r>
            <a:r>
              <a:rPr lang="es-ES" sz="2000" dirty="0" err="1"/>
              <a:t>is</a:t>
            </a:r>
            <a:endParaRPr lang="es-ES" sz="2000" dirty="0"/>
          </a:p>
        </p:txBody>
      </p:sp>
    </p:spTree>
    <p:extLst>
      <p:ext uri="{BB962C8B-B14F-4D97-AF65-F5344CB8AC3E}">
        <p14:creationId xmlns:p14="http://schemas.microsoft.com/office/powerpoint/2010/main" val="33476279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Colwell Again</a:t>
            </a:r>
            <a:endParaRPr lang="en-US" dirty="0"/>
          </a:p>
        </p:txBody>
      </p:sp>
      <p:sp>
        <p:nvSpPr>
          <p:cNvPr id="3" name="Text Placeholder 2"/>
          <p:cNvSpPr>
            <a:spLocks noGrp="1"/>
          </p:cNvSpPr>
          <p:nvPr>
            <p:ph idx="1"/>
          </p:nvPr>
        </p:nvSpPr>
        <p:spPr>
          <a:xfrm>
            <a:off x="685801" y="1504950"/>
            <a:ext cx="7848600" cy="5105400"/>
          </a:xfrm>
        </p:spPr>
        <p:txBody>
          <a:bodyPr>
            <a:normAutofit/>
          </a:bodyPr>
          <a:lstStyle/>
          <a:p>
            <a:r>
              <a:rPr lang="en-US" dirty="0"/>
              <a:t>As Colwell (1859: 193) notes, “[t]he credit system does not, then really furnish a substitute for money, so much as a model of dispensing with it.”</a:t>
            </a:r>
            <a:endParaRPr lang="it-IT" dirty="0"/>
          </a:p>
          <a:p>
            <a:r>
              <a:rPr lang="en-US" dirty="0"/>
              <a:t> Indeed, from his point of view the credit system is a financial innovation that creatively destructs the use of commodity money or government “money proper” by economizing and replacing it as a means of payment in the commercial transactions of the economy: </a:t>
            </a:r>
            <a:endParaRPr lang="it-IT" dirty="0"/>
          </a:p>
          <a:p>
            <a:r>
              <a:rPr lang="en-US" dirty="0"/>
              <a:t>“in all stages of commerce, we find there has been a constant effort to dispense entirely with the use of precious metals. … Individuals might have trouble, owing to particular circumstance, in meeting payments; but a whole class or body of men could not, unless from other causes, because the fund for payment could never be short, and interest upon credits could never go to a high rate.” (ibid: 157)</a:t>
            </a:r>
          </a:p>
        </p:txBody>
      </p:sp>
    </p:spTree>
    <p:extLst>
      <p:ext uri="{BB962C8B-B14F-4D97-AF65-F5344CB8AC3E}">
        <p14:creationId xmlns:p14="http://schemas.microsoft.com/office/powerpoint/2010/main" val="905322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2101" y="586010"/>
            <a:ext cx="7286624" cy="718915"/>
          </a:xfrm>
        </p:spPr>
        <p:txBody>
          <a:bodyPr/>
          <a:lstStyle/>
          <a:p>
            <a:r>
              <a:rPr lang="it-IT" dirty="0"/>
              <a:t>Competition and Bank Clearing</a:t>
            </a:r>
            <a:endParaRPr lang="en-US" dirty="0"/>
          </a:p>
        </p:txBody>
      </p:sp>
      <p:sp>
        <p:nvSpPr>
          <p:cNvPr id="3" name="Text Placeholder 2"/>
          <p:cNvSpPr>
            <a:spLocks noGrp="1"/>
          </p:cNvSpPr>
          <p:nvPr>
            <p:ph idx="1"/>
          </p:nvPr>
        </p:nvSpPr>
        <p:spPr>
          <a:xfrm>
            <a:off x="885140" y="1457324"/>
            <a:ext cx="7725460" cy="4695825"/>
          </a:xfrm>
        </p:spPr>
        <p:txBody>
          <a:bodyPr>
            <a:normAutofit fontScale="92500"/>
          </a:bodyPr>
          <a:lstStyle/>
          <a:p>
            <a:r>
              <a:rPr lang="en-US" dirty="0"/>
              <a:t>In the Clearing approach competition will take place in extending the coverage of a bank’s payments system. </a:t>
            </a:r>
            <a:endParaRPr lang="it-IT" dirty="0"/>
          </a:p>
          <a:p>
            <a:r>
              <a:rPr lang="en-US" dirty="0"/>
              <a:t>Bankers may encourage volume in their own clearing system by acting as principals or dealers, promising to make payment by guaranteeing the acceptability of their own liability issued against a client’s debt (as suggested by Minsky’s view of banking above)</a:t>
            </a:r>
          </a:p>
          <a:p>
            <a:r>
              <a:rPr lang="en-US" dirty="0"/>
              <a:t>In this case netting no longer takes place amongst the debts and credits of the bankers’ clients, but netting will take place amongst the liabilities issued by the member banks in the clearing system. </a:t>
            </a:r>
            <a:endParaRPr lang="it-IT" dirty="0"/>
          </a:p>
          <a:p>
            <a:r>
              <a:rPr lang="en-US" dirty="0"/>
              <a:t>History suggests that this is usually done through a formal clearing house in which banks meet daily to settle claims on each other. </a:t>
            </a:r>
          </a:p>
          <a:p>
            <a:r>
              <a:rPr lang="en-US" dirty="0"/>
              <a:t>Until the creation of the Federal Reserve’s imposition of par clearing of </a:t>
            </a:r>
            <a:r>
              <a:rPr lang="en-US" dirty="0" err="1"/>
              <a:t>cheques</a:t>
            </a:r>
            <a:r>
              <a:rPr lang="en-US" dirty="0"/>
              <a:t> noted above, the major city Clearing Houses served this function of clearing member banks’ notes or sight drafts</a:t>
            </a:r>
          </a:p>
        </p:txBody>
      </p:sp>
    </p:spTree>
    <p:extLst>
      <p:ext uri="{BB962C8B-B14F-4D97-AF65-F5344CB8AC3E}">
        <p14:creationId xmlns:p14="http://schemas.microsoft.com/office/powerpoint/2010/main" val="235458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Fed as Clearing System</a:t>
            </a:r>
            <a:endParaRPr lang="en-US" dirty="0"/>
          </a:p>
        </p:txBody>
      </p:sp>
      <p:sp>
        <p:nvSpPr>
          <p:cNvPr id="3" name="Text Placeholder 2"/>
          <p:cNvSpPr>
            <a:spLocks noGrp="1"/>
          </p:cNvSpPr>
          <p:nvPr>
            <p:ph idx="1"/>
          </p:nvPr>
        </p:nvSpPr>
        <p:spPr>
          <a:xfrm>
            <a:off x="238125" y="1390651"/>
            <a:ext cx="8791575" cy="5467350"/>
          </a:xfrm>
        </p:spPr>
        <p:txBody>
          <a:bodyPr>
            <a:normAutofit/>
          </a:bodyPr>
          <a:lstStyle/>
          <a:p>
            <a:pPr marL="0" indent="0">
              <a:buNone/>
            </a:pPr>
            <a:endParaRPr lang="en-US" dirty="0"/>
          </a:p>
          <a:p>
            <a:r>
              <a:rPr lang="en-US" dirty="0"/>
              <a:t>As Keynes noted, “[y]</a:t>
            </a:r>
            <a:r>
              <a:rPr lang="en-US" dirty="0" err="1"/>
              <a:t>ou</a:t>
            </a:r>
            <a:r>
              <a:rPr lang="en-US" dirty="0"/>
              <a:t> need capital if you are not in a closed system and have to meet liabilities for credit outside your system” </a:t>
            </a:r>
            <a:endParaRPr lang="it-IT" dirty="0"/>
          </a:p>
          <a:p>
            <a:r>
              <a:rPr lang="it-IT" dirty="0"/>
              <a:t>I</a:t>
            </a:r>
            <a:r>
              <a:rPr lang="en-US" dirty="0"/>
              <a:t>f there are numerous domestic clearing systems operating simultaneously, then bankers may have to make payments outside their proprietary system and either a generally accepted means of settlement, which will normally be the role of “money proper” and the need to hold capital or reserves, or a system of clearing across clearing systems. </a:t>
            </a:r>
            <a:endParaRPr lang="it-IT" dirty="0"/>
          </a:p>
          <a:p>
            <a:r>
              <a:rPr lang="en-US" dirty="0"/>
              <a:t>In the case of the US financial system this was provided by the imposition of par clearing in 1916 and the generation of the Fed wire system backed by member banks holding reserves with the Federal Reserve. </a:t>
            </a:r>
            <a:endParaRPr lang="it-IT" dirty="0"/>
          </a:p>
          <a:p>
            <a:r>
              <a:rPr lang="en-US" dirty="0"/>
              <a:t>It thus follows that an integrated clearing system could function without the existence of a “money proper” to provide for residual settlement. </a:t>
            </a:r>
            <a:endParaRPr lang="it-IT" dirty="0"/>
          </a:p>
          <a:p>
            <a:r>
              <a:rPr lang="en-US" dirty="0"/>
              <a:t>The peak of the pyramid would in this case disappear! Capital or access to a State “money proper” is only needed if the payments system is not closed and liabilities have to serve as credit outside of your system.</a:t>
            </a:r>
          </a:p>
        </p:txBody>
      </p:sp>
    </p:spTree>
    <p:extLst>
      <p:ext uri="{BB962C8B-B14F-4D97-AF65-F5344CB8AC3E}">
        <p14:creationId xmlns:p14="http://schemas.microsoft.com/office/powerpoint/2010/main" val="8241370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4951" y="709835"/>
            <a:ext cx="7029450" cy="556990"/>
          </a:xfrm>
        </p:spPr>
        <p:txBody>
          <a:bodyPr>
            <a:normAutofit fontScale="90000"/>
          </a:bodyPr>
          <a:lstStyle/>
          <a:p>
            <a:r>
              <a:rPr lang="it-IT" dirty="0"/>
              <a:t>Was this a «Great Blunder»?</a:t>
            </a:r>
            <a:endParaRPr lang="en-US" dirty="0"/>
          </a:p>
        </p:txBody>
      </p:sp>
      <p:sp>
        <p:nvSpPr>
          <p:cNvPr id="3" name="Text Placeholder 2"/>
          <p:cNvSpPr>
            <a:spLocks noGrp="1"/>
          </p:cNvSpPr>
          <p:nvPr>
            <p:ph idx="1"/>
          </p:nvPr>
        </p:nvSpPr>
        <p:spPr>
          <a:xfrm>
            <a:off x="476251" y="1476375"/>
            <a:ext cx="8058150" cy="5133975"/>
          </a:xfrm>
        </p:spPr>
        <p:txBody>
          <a:bodyPr>
            <a:normAutofit/>
          </a:bodyPr>
          <a:lstStyle/>
          <a:p>
            <a:r>
              <a:rPr lang="it-IT" dirty="0"/>
              <a:t>I</a:t>
            </a:r>
            <a:r>
              <a:rPr lang="en-US" dirty="0"/>
              <a:t>n the modern financial system bankers accept liabilities from the private sector in exchange for the issue of their own liabilities that not only </a:t>
            </a:r>
            <a:r>
              <a:rPr lang="en-US" b="1" dirty="0"/>
              <a:t>make payment</a:t>
            </a:r>
            <a:r>
              <a:rPr lang="en-US" dirty="0"/>
              <a:t>, but are </a:t>
            </a:r>
            <a:r>
              <a:rPr lang="en-US" b="1" dirty="0"/>
              <a:t>means of payment</a:t>
            </a:r>
            <a:r>
              <a:rPr lang="en-US" dirty="0"/>
              <a:t> because they are guaranteed redeemable at sight in State money, and thus substitutes for State money. </a:t>
            </a:r>
            <a:endParaRPr lang="it-IT" dirty="0"/>
          </a:p>
          <a:p>
            <a:r>
              <a:rPr lang="en-US" dirty="0"/>
              <a:t>As Colwell (1859: 197–99, italics supplied) notes, this is a guarantee that cannot be kept with certainty because “[u]</a:t>
            </a:r>
            <a:r>
              <a:rPr lang="en-US" dirty="0" err="1"/>
              <a:t>nder</a:t>
            </a:r>
            <a:r>
              <a:rPr lang="en-US" dirty="0"/>
              <a:t> our present system,” bank liabilities are “required to be convertible at will into gold or silver. </a:t>
            </a:r>
          </a:p>
          <a:p>
            <a:r>
              <a:rPr lang="en-US" dirty="0"/>
              <a:t>In point of fact they are not so convertible, and they cannot possibly be, as they amount at all times to a sum from ten to twenty times greater than any possible amount of gold and silver which would be available for such purposes. … neither the necessities of business, nor the demands of convenience, require to be convertible on demand… This requirement, as it operates, is one of the most mischievous blunders in modern times.” </a:t>
            </a:r>
          </a:p>
        </p:txBody>
      </p:sp>
    </p:spTree>
    <p:extLst>
      <p:ext uri="{BB962C8B-B14F-4D97-AF65-F5344CB8AC3E}">
        <p14:creationId xmlns:p14="http://schemas.microsoft.com/office/powerpoint/2010/main" val="40079302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177" y="624110"/>
            <a:ext cx="7743824" cy="1280890"/>
          </a:xfrm>
        </p:spPr>
        <p:txBody>
          <a:bodyPr>
            <a:normAutofit/>
          </a:bodyPr>
          <a:lstStyle/>
          <a:p>
            <a:r>
              <a:rPr lang="it-IT" sz="3000" dirty="0"/>
              <a:t>Minsky Extension: Demand for Bank Liabilities</a:t>
            </a:r>
            <a:endParaRPr lang="en-US" sz="3000" dirty="0"/>
          </a:p>
        </p:txBody>
      </p:sp>
      <p:sp>
        <p:nvSpPr>
          <p:cNvPr id="3" name="Text Placeholder 2"/>
          <p:cNvSpPr>
            <a:spLocks noGrp="1"/>
          </p:cNvSpPr>
          <p:nvPr>
            <p:ph idx="1"/>
          </p:nvPr>
        </p:nvSpPr>
        <p:spPr>
          <a:xfrm>
            <a:off x="790575" y="1981200"/>
            <a:ext cx="7743825" cy="4781550"/>
          </a:xfrm>
        </p:spPr>
        <p:txBody>
          <a:bodyPr>
            <a:normAutofit fontScale="92500" lnSpcReduction="10000"/>
          </a:bodyPr>
          <a:lstStyle/>
          <a:p>
            <a:r>
              <a:rPr lang="en-US" dirty="0"/>
              <a:t>Minsky (1986: 258) “In our system, payments banks make for customers become deposits, usually at some other bank. If the payments for a customer were made because of a loan agreement, the customer now owes the bank money; he now has to operate in the economy or in financial markets so that he is able to fulfill his obligations to the bank at the due dates. </a:t>
            </a:r>
            <a:endParaRPr lang="it-IT" dirty="0"/>
          </a:p>
          <a:p>
            <a:r>
              <a:rPr lang="en-US" dirty="0"/>
              <a:t>Demand deposits have exchange value because a multitude of debtors to banks have outstanding debts that call for the payment of demand deposits to banks. </a:t>
            </a:r>
            <a:r>
              <a:rPr lang="en-US" b="1" dirty="0"/>
              <a:t>These debtors will work and sell goods or financial instruments to get demand deposits. The exchange value of deposits is determined by the demands of debtors for deposits needed to fulfill their commitments.</a:t>
            </a:r>
            <a:endParaRPr lang="it-IT" b="1" dirty="0"/>
          </a:p>
          <a:p>
            <a:r>
              <a:rPr lang="en-US" dirty="0"/>
              <a:t> Bank loans, while ostensibly money-today for money-later contracts, are really an exchange of debits from a bank's books today for credits to a bank's books later.” </a:t>
            </a:r>
          </a:p>
          <a:p>
            <a:r>
              <a:rPr lang="en-US" dirty="0"/>
              <a:t>In simple terms, bank liabilities are held because businesses have debts denominated in those same liabilities and thus they can be used to extinguish those liabilities. </a:t>
            </a:r>
          </a:p>
        </p:txBody>
      </p:sp>
    </p:spTree>
    <p:extLst>
      <p:ext uri="{BB962C8B-B14F-4D97-AF65-F5344CB8AC3E}">
        <p14:creationId xmlns:p14="http://schemas.microsoft.com/office/powerpoint/2010/main" val="13047561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dirty="0"/>
              <a:t>Evolution of Banks from Brokers to Principals</a:t>
            </a:r>
            <a:endParaRPr lang="en-US" dirty="0"/>
          </a:p>
        </p:txBody>
      </p:sp>
      <p:sp>
        <p:nvSpPr>
          <p:cNvPr id="3" name="Text Placeholder 2"/>
          <p:cNvSpPr>
            <a:spLocks noGrp="1"/>
          </p:cNvSpPr>
          <p:nvPr>
            <p:ph idx="1"/>
          </p:nvPr>
        </p:nvSpPr>
        <p:spPr>
          <a:xfrm>
            <a:off x="933451" y="1904999"/>
            <a:ext cx="8029574" cy="4695825"/>
          </a:xfrm>
        </p:spPr>
        <p:txBody>
          <a:bodyPr>
            <a:normAutofit/>
          </a:bodyPr>
          <a:lstStyle/>
          <a:p>
            <a:r>
              <a:rPr lang="en-US" sz="2000" dirty="0"/>
              <a:t>It is at the point when bankers cease being mere agents for their clients and become principals that the provision of payment services converges with the creation of what Keynes calls “bank money” and serves a  substitute to “money proper.” </a:t>
            </a:r>
            <a:endParaRPr lang="it-IT" sz="2000" dirty="0"/>
          </a:p>
          <a:p>
            <a:r>
              <a:rPr lang="en-US" sz="2000" dirty="0"/>
              <a:t>It is in Withers’ description of the “manufacture of money,” that the major innovations in banking have been produced: bank notes, deposit liabilities, then credit cards, money market mutual funds and so forth. </a:t>
            </a:r>
          </a:p>
          <a:p>
            <a:r>
              <a:rPr lang="en-US" sz="2000" dirty="0"/>
              <a:t>It is in the area of innovation in first the intrabank clearing and then interbank clearing that the major risks of private banking systems arise and require regulation to limit the expansion of bank money. </a:t>
            </a:r>
            <a:endParaRPr lang="it-IT" sz="2000" dirty="0"/>
          </a:p>
        </p:txBody>
      </p:sp>
    </p:spTree>
    <p:extLst>
      <p:ext uri="{BB962C8B-B14F-4D97-AF65-F5344CB8AC3E}">
        <p14:creationId xmlns:p14="http://schemas.microsoft.com/office/powerpoint/2010/main" val="30255805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024" y="624110"/>
            <a:ext cx="7667625" cy="747490"/>
          </a:xfrm>
        </p:spPr>
        <p:txBody>
          <a:bodyPr>
            <a:normAutofit/>
          </a:bodyPr>
          <a:lstStyle/>
          <a:p>
            <a:r>
              <a:rPr lang="it-IT" sz="3200" dirty="0"/>
              <a:t>Financial Innovation: Broker to Dealer</a:t>
            </a:r>
            <a:endParaRPr lang="en-US" sz="3200" dirty="0"/>
          </a:p>
        </p:txBody>
      </p:sp>
      <p:sp>
        <p:nvSpPr>
          <p:cNvPr id="3" name="Text Placeholder 2"/>
          <p:cNvSpPr>
            <a:spLocks noGrp="1"/>
          </p:cNvSpPr>
          <p:nvPr>
            <p:ph idx="1"/>
          </p:nvPr>
        </p:nvSpPr>
        <p:spPr>
          <a:xfrm>
            <a:off x="623887" y="1247776"/>
            <a:ext cx="7896225" cy="5610224"/>
          </a:xfrm>
        </p:spPr>
        <p:txBody>
          <a:bodyPr>
            <a:noAutofit/>
          </a:bodyPr>
          <a:lstStyle/>
          <a:p>
            <a:r>
              <a:rPr lang="en-US" sz="1600" dirty="0"/>
              <a:t>This evolution from broker to principal/dealer can be seen in the development of many</a:t>
            </a:r>
            <a:r>
              <a:rPr lang="it-IT" sz="1600" dirty="0"/>
              <a:t> </a:t>
            </a:r>
            <a:r>
              <a:rPr lang="en-US" sz="1600" dirty="0"/>
              <a:t>types of financial innovation. Indeed </a:t>
            </a:r>
            <a:r>
              <a:rPr lang="it-IT" sz="1600" dirty="0"/>
              <a:t>commodity </a:t>
            </a:r>
            <a:r>
              <a:rPr lang="en-US" sz="1600" dirty="0"/>
              <a:t>merchant</a:t>
            </a:r>
            <a:r>
              <a:rPr lang="it-IT" sz="1600" dirty="0"/>
              <a:t>s</a:t>
            </a:r>
            <a:r>
              <a:rPr lang="en-US" sz="1600" dirty="0"/>
              <a:t> started their transition from traders to financial institutions by </a:t>
            </a:r>
            <a:r>
              <a:rPr lang="it-IT" sz="1600" dirty="0"/>
              <a:t>offering to meet the commitments of other traders with </a:t>
            </a:r>
            <a:r>
              <a:rPr lang="en-US" sz="1600" dirty="0"/>
              <a:t>the </a:t>
            </a:r>
            <a:r>
              <a:rPr lang="it-IT" sz="1600" dirty="0"/>
              <a:t>excess of their </a:t>
            </a:r>
            <a:r>
              <a:rPr lang="en-US" sz="1600" dirty="0"/>
              <a:t>trade </a:t>
            </a:r>
            <a:r>
              <a:rPr lang="it-IT" sz="1600" dirty="0"/>
              <a:t>credits in different locations. </a:t>
            </a:r>
          </a:p>
          <a:p>
            <a:r>
              <a:rPr lang="en-US" sz="1600" dirty="0"/>
              <a:t>Foreign Exchange: An exporter received </a:t>
            </a:r>
            <a:r>
              <a:rPr lang="it-IT" sz="1600" dirty="0"/>
              <a:t>a </a:t>
            </a:r>
            <a:r>
              <a:rPr lang="en-US" sz="1600" dirty="0"/>
              <a:t>claim on the foreign importer denominated in foreign currency which could be provided to an importer client who had to make a payment to a foreign exporter in the same foreign currency. Bankers soon recognized that agricultural cycles in exports would create cycles in available credits and evolved from this broker service to principal by issuing foreign claims on themselves through the floating of “finance bills,” which could eventually be covered when the cycle turned. </a:t>
            </a:r>
            <a:endParaRPr lang="it-IT" sz="1600" dirty="0"/>
          </a:p>
          <a:p>
            <a:r>
              <a:rPr lang="en-US" sz="1600" dirty="0"/>
              <a:t>Interest Rate Swaps: The same process took place in the development of stock trading (cf. </a:t>
            </a:r>
            <a:r>
              <a:rPr lang="en-US" sz="1600" dirty="0" err="1"/>
              <a:t>Kregel</a:t>
            </a:r>
            <a:r>
              <a:rPr lang="en-US" sz="1600" dirty="0"/>
              <a:t> 1989, 1995) and can also be seen in the more recent creation of interest rate swaps in which banks initially acted to bring together fixed and floating rate borrowers, taking a piece of the spread, and then acting to warehouse exposure until a suitable counterparty could be found. The same principle applies to the subprime mortgage market in which banks eventually evolved from brokers to dealers and principal investors through </a:t>
            </a:r>
            <a:r>
              <a:rPr lang="en-US" sz="1600" dirty="0" err="1"/>
              <a:t>securitisation</a:t>
            </a:r>
            <a:r>
              <a:rPr lang="en-US" sz="2100" dirty="0"/>
              <a:t>. </a:t>
            </a:r>
          </a:p>
        </p:txBody>
      </p:sp>
    </p:spTree>
    <p:extLst>
      <p:ext uri="{BB962C8B-B14F-4D97-AF65-F5344CB8AC3E}">
        <p14:creationId xmlns:p14="http://schemas.microsoft.com/office/powerpoint/2010/main" val="9961650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A General Principal of Financial Innovation</a:t>
            </a:r>
            <a:endParaRPr lang="en-US" dirty="0"/>
          </a:p>
        </p:txBody>
      </p:sp>
      <p:sp>
        <p:nvSpPr>
          <p:cNvPr id="3" name="Text Placeholder 2"/>
          <p:cNvSpPr>
            <a:spLocks noGrp="1"/>
          </p:cNvSpPr>
          <p:nvPr>
            <p:ph idx="1"/>
          </p:nvPr>
        </p:nvSpPr>
        <p:spPr>
          <a:xfrm>
            <a:off x="819151" y="2133600"/>
            <a:ext cx="7972424" cy="4572000"/>
          </a:xfrm>
        </p:spPr>
        <p:txBody>
          <a:bodyPr>
            <a:normAutofit/>
          </a:bodyPr>
          <a:lstStyle/>
          <a:p>
            <a:r>
              <a:rPr lang="en-US" dirty="0"/>
              <a:t>Thus, there appears to be a general principle of financial innovation that leads from financial institutions transforming themselves from broker/agents to dealer/principals. </a:t>
            </a:r>
            <a:endParaRPr lang="it-IT" dirty="0"/>
          </a:p>
          <a:p>
            <a:r>
              <a:rPr lang="en-US" dirty="0"/>
              <a:t>The result is the increasing risk associated with the expanding issue of own liabilities to finance the acquisition of assets without a counterbalancing private liability or reserve of money proper. Commercial banks only differ in this in that their liabilities serve as liquid means of making payment. </a:t>
            </a:r>
            <a:endParaRPr lang="it-IT" dirty="0"/>
          </a:p>
          <a:p>
            <a:r>
              <a:rPr lang="en-US" dirty="0"/>
              <a:t>Thus the clearing function of commercial bankers evolves from the netting of the private sector debts and credits to the netting of the individual banks liabilities serving as means of payment via a clearing house covering local member banks. </a:t>
            </a:r>
          </a:p>
        </p:txBody>
      </p:sp>
    </p:spTree>
    <p:extLst>
      <p:ext uri="{BB962C8B-B14F-4D97-AF65-F5344CB8AC3E}">
        <p14:creationId xmlns:p14="http://schemas.microsoft.com/office/powerpoint/2010/main" val="1604859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Bank Money, Money Proper and State Money</a:t>
            </a:r>
          </a:p>
        </p:txBody>
      </p:sp>
      <p:sp>
        <p:nvSpPr>
          <p:cNvPr id="3" name="Text Placeholder 2"/>
          <p:cNvSpPr>
            <a:spLocks noGrp="1"/>
          </p:cNvSpPr>
          <p:nvPr>
            <p:ph idx="1"/>
          </p:nvPr>
        </p:nvSpPr>
        <p:spPr>
          <a:xfrm>
            <a:off x="609601" y="2133600"/>
            <a:ext cx="7924800" cy="4591050"/>
          </a:xfrm>
        </p:spPr>
        <p:txBody>
          <a:bodyPr>
            <a:normAutofit/>
          </a:bodyPr>
          <a:lstStyle/>
          <a:p>
            <a:r>
              <a:rPr lang="en-US" dirty="0"/>
              <a:t>This approach to the evolution of the banking principle brings out the difference between the creation of “money proper” (or “State money”) and “bank money”. </a:t>
            </a:r>
          </a:p>
          <a:p>
            <a:r>
              <a:rPr lang="en-US" dirty="0"/>
              <a:t>What is the point of intersection of “money proper” and “bank money,”? Colwell: “money” only enters into the system to settle a clearing imbalance when there is a disruption between debts and credits. This can be due to lack of matching maturities or the failure of a debtor to acquire the necessary credits through the sale of output or assets or by borrowing. </a:t>
            </a:r>
          </a:p>
          <a:p>
            <a:r>
              <a:rPr lang="en-US" dirty="0"/>
              <a:t>It is for this reason that banks hold reserves and the pooling of reserves was one of the rationales for the formation of the Federal Reserve (as well as for the creation of an international institution to pool countries’ foreign exchange reserves).</a:t>
            </a:r>
          </a:p>
        </p:txBody>
      </p:sp>
    </p:spTree>
    <p:extLst>
      <p:ext uri="{BB962C8B-B14F-4D97-AF65-F5344CB8AC3E}">
        <p14:creationId xmlns:p14="http://schemas.microsoft.com/office/powerpoint/2010/main" val="5762789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7325" y="500285"/>
            <a:ext cx="7591425" cy="1280890"/>
          </a:xfrm>
        </p:spPr>
        <p:txBody>
          <a:bodyPr>
            <a:normAutofit/>
          </a:bodyPr>
          <a:lstStyle/>
          <a:p>
            <a:r>
              <a:rPr lang="it-IT" dirty="0"/>
              <a:t>State Money and Modern Monetary Theory</a:t>
            </a:r>
            <a:endParaRPr lang="en-US" dirty="0"/>
          </a:p>
        </p:txBody>
      </p:sp>
      <p:sp>
        <p:nvSpPr>
          <p:cNvPr id="3" name="Text Placeholder 2"/>
          <p:cNvSpPr>
            <a:spLocks noGrp="1"/>
          </p:cNvSpPr>
          <p:nvPr>
            <p:ph idx="1"/>
          </p:nvPr>
        </p:nvSpPr>
        <p:spPr>
          <a:xfrm>
            <a:off x="704851" y="1781175"/>
            <a:ext cx="7753350" cy="4876800"/>
          </a:xfrm>
        </p:spPr>
        <p:txBody>
          <a:bodyPr>
            <a:noAutofit/>
          </a:bodyPr>
          <a:lstStyle/>
          <a:p>
            <a:r>
              <a:rPr lang="it-IT" sz="2400" dirty="0"/>
              <a:t>Minsky’s observation </a:t>
            </a:r>
            <a:r>
              <a:rPr lang="en-US" sz="2400" dirty="0"/>
              <a:t>that the public is willing to hold bank liabilities only because you need bank liabilities to meet commitments to repay their liabilities to the banks suggested a similar explanation of the acceptability of government-issued liabilities: </a:t>
            </a:r>
          </a:p>
          <a:p>
            <a:r>
              <a:rPr lang="en-US" sz="2400" dirty="0"/>
              <a:t>what Keynes called State money. </a:t>
            </a:r>
            <a:endParaRPr lang="it-IT" sz="2400" dirty="0"/>
          </a:p>
          <a:p>
            <a:r>
              <a:rPr lang="en-US" sz="2400" dirty="0"/>
              <a:t>Indeed, the application of this analysis to government liabilities appears historically, and in the banking literature, almost as an afterthought, as if it was obvious to any informed observer of monetary theory. </a:t>
            </a:r>
          </a:p>
        </p:txBody>
      </p:sp>
    </p:spTree>
    <p:extLst>
      <p:ext uri="{BB962C8B-B14F-4D97-AF65-F5344CB8AC3E}">
        <p14:creationId xmlns:p14="http://schemas.microsoft.com/office/powerpoint/2010/main" val="3235800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303770" cy="450526"/>
          </a:xfrm>
        </p:spPr>
        <p:txBody>
          <a:bodyPr>
            <a:normAutofit fontScale="90000"/>
          </a:bodyPr>
          <a:lstStyle/>
          <a:p>
            <a:pPr algn="ctr"/>
            <a:r>
              <a:rPr lang="en-US" sz="2400" b="1" u="sng" dirty="0">
                <a:solidFill>
                  <a:srgbClr val="000000"/>
                </a:solidFill>
              </a:rPr>
              <a:t>What When Wrong?: contingent Keynesianism</a:t>
            </a:r>
          </a:p>
        </p:txBody>
      </p:sp>
      <p:pic>
        <p:nvPicPr>
          <p:cNvPr id="6" name="Content Placeholder 5">
            <a:extLst>
              <a:ext uri="{FF2B5EF4-FFF2-40B4-BE49-F238E27FC236}">
                <a16:creationId xmlns:a16="http://schemas.microsoft.com/office/drawing/2014/main" id="{5BB7BEBA-15A0-466A-B39F-FEC6C543179D}"/>
              </a:ext>
            </a:extLst>
          </p:cNvPr>
          <p:cNvPicPr>
            <a:picLocks noGrp="1" noChangeAspect="1"/>
          </p:cNvPicPr>
          <p:nvPr>
            <p:ph idx="1"/>
          </p:nvPr>
        </p:nvPicPr>
        <p:blipFill>
          <a:blip r:embed="rId3"/>
          <a:stretch>
            <a:fillRect/>
          </a:stretch>
        </p:blipFill>
        <p:spPr>
          <a:xfrm>
            <a:off x="1473762" y="685800"/>
            <a:ext cx="5648325" cy="1543050"/>
          </a:xfrm>
          <a:prstGeom prst="rect">
            <a:avLst/>
          </a:prstGeom>
        </p:spPr>
      </p:pic>
      <p:pic>
        <p:nvPicPr>
          <p:cNvPr id="7" name="Picture 6">
            <a:extLst>
              <a:ext uri="{FF2B5EF4-FFF2-40B4-BE49-F238E27FC236}">
                <a16:creationId xmlns:a16="http://schemas.microsoft.com/office/drawing/2014/main" id="{EA1282FB-59C2-4DDD-A163-F7B3DEA52794}"/>
              </a:ext>
            </a:extLst>
          </p:cNvPr>
          <p:cNvPicPr>
            <a:picLocks noChangeAspect="1"/>
          </p:cNvPicPr>
          <p:nvPr/>
        </p:nvPicPr>
        <p:blipFill>
          <a:blip r:embed="rId4"/>
          <a:stretch>
            <a:fillRect/>
          </a:stretch>
        </p:blipFill>
        <p:spPr>
          <a:xfrm>
            <a:off x="1638721" y="2264435"/>
            <a:ext cx="5471902" cy="1790805"/>
          </a:xfrm>
          <a:prstGeom prst="rect">
            <a:avLst/>
          </a:prstGeom>
        </p:spPr>
      </p:pic>
      <p:sp>
        <p:nvSpPr>
          <p:cNvPr id="3" name="Rectangle 2"/>
          <p:cNvSpPr/>
          <p:nvPr/>
        </p:nvSpPr>
        <p:spPr>
          <a:xfrm>
            <a:off x="927279" y="4190998"/>
            <a:ext cx="7572777" cy="1815882"/>
          </a:xfrm>
          <a:prstGeom prst="rect">
            <a:avLst/>
          </a:prstGeom>
        </p:spPr>
        <p:txBody>
          <a:bodyPr wrap="square">
            <a:spAutoFit/>
          </a:bodyPr>
          <a:lstStyle/>
          <a:p>
            <a:r>
              <a:rPr lang="en-US" dirty="0">
                <a:latin typeface="TimesNewRoman"/>
                <a:ea typeface="Calibri" panose="020F0502020204030204" pitchFamily="34" charset="0"/>
                <a:cs typeface="TimesNewRoman"/>
              </a:rPr>
              <a:t>The early approval of the Hicks-Hansen-Samuelson 45 degree line diagram and Hicks’s IS-LM are acceptable as representations of the positive impact of government spending on demand, but little else of Keynes. </a:t>
            </a:r>
          </a:p>
          <a:p>
            <a:r>
              <a:rPr lang="en-US" dirty="0">
                <a:latin typeface="TimesNewRoman"/>
                <a:ea typeface="Calibri" panose="020F0502020204030204" pitchFamily="34" charset="0"/>
                <a:cs typeface="TimesNewRoman"/>
              </a:rPr>
              <a:t>Fine tuning of Neoclassical synthesis</a:t>
            </a:r>
          </a:p>
          <a:p>
            <a:r>
              <a:rPr lang="en-US" sz="2000" b="1" dirty="0">
                <a:latin typeface="TimesNewRoman"/>
                <a:ea typeface="Calibri" panose="020F0502020204030204" pitchFamily="34" charset="0"/>
                <a:cs typeface="TimesNewRoman"/>
              </a:rPr>
              <a:t>BUT THIS MODEL HAS NO PRICES</a:t>
            </a:r>
          </a:p>
          <a:p>
            <a:r>
              <a:rPr lang="en-US" sz="2000" b="1" dirty="0" err="1">
                <a:latin typeface="TimesNewRoman"/>
                <a:ea typeface="Calibri" panose="020F0502020204030204" pitchFamily="34" charset="0"/>
                <a:cs typeface="TimesNewRoman"/>
              </a:rPr>
              <a:t>Microfoundations</a:t>
            </a:r>
            <a:r>
              <a:rPr lang="en-US" sz="2000" b="1" dirty="0">
                <a:latin typeface="TimesNewRoman"/>
                <a:ea typeface="Calibri" panose="020F0502020204030204" pitchFamily="34" charset="0"/>
                <a:cs typeface="TimesNewRoman"/>
              </a:rPr>
              <a:t> eclipses Macro</a:t>
            </a:r>
          </a:p>
        </p:txBody>
      </p:sp>
    </p:spTree>
    <p:extLst>
      <p:ext uri="{BB962C8B-B14F-4D97-AF65-F5344CB8AC3E}">
        <p14:creationId xmlns:p14="http://schemas.microsoft.com/office/powerpoint/2010/main" val="28497919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9225" y="728885"/>
            <a:ext cx="7724775" cy="537940"/>
          </a:xfrm>
        </p:spPr>
        <p:txBody>
          <a:bodyPr>
            <a:normAutofit fontScale="90000"/>
          </a:bodyPr>
          <a:lstStyle/>
          <a:p>
            <a:r>
              <a:rPr lang="it-IT" sz="3000" dirty="0"/>
              <a:t>State Money: Mitchell Innes and Knapp </a:t>
            </a:r>
            <a:endParaRPr lang="en-US" sz="3000" dirty="0"/>
          </a:p>
        </p:txBody>
      </p:sp>
      <p:sp>
        <p:nvSpPr>
          <p:cNvPr id="3" name="Text Placeholder 2"/>
          <p:cNvSpPr>
            <a:spLocks noGrp="1"/>
          </p:cNvSpPr>
          <p:nvPr>
            <p:ph idx="1"/>
          </p:nvPr>
        </p:nvSpPr>
        <p:spPr>
          <a:xfrm>
            <a:off x="619125" y="893080"/>
            <a:ext cx="8124825" cy="5490940"/>
          </a:xfrm>
        </p:spPr>
        <p:txBody>
          <a:bodyPr>
            <a:normAutofit/>
          </a:bodyPr>
          <a:lstStyle/>
          <a:p>
            <a:endParaRPr lang="en-US" dirty="0"/>
          </a:p>
          <a:p>
            <a:r>
              <a:rPr lang="en-US" dirty="0"/>
              <a:t>Innes (1913: 37) : “I have already explained how such acknowledgements [of indebtedness] acquire value in the case of private persons. We are all engaged in buying and selling. We manufacture commodities for sale … and the only way in which we can be paid for the services we thus render is by receiving back from our purchasers the tallies which we ourselves have given in payment of like services which we have received from others. </a:t>
            </a:r>
            <a:endParaRPr lang="it-IT" dirty="0"/>
          </a:p>
          <a:p>
            <a:r>
              <a:rPr lang="en-US" dirty="0"/>
              <a:t>But a government produces nothing for sale, and owns little or no property; of what value then, are these tallies to the creditors of the government? They acquire their value in this way. The government by law obliges certain selected persons to become its debtors. … </a:t>
            </a:r>
            <a:endParaRPr lang="it-IT" dirty="0"/>
          </a:p>
          <a:p>
            <a:r>
              <a:rPr lang="en-US" dirty="0"/>
              <a:t>This procedure is called levying a tax, and the persons thus forced into the position of debtors to the government must in theory seek out the holders of the tallies or other instrument acknowledging a debt due to the government, and acquire from them the tallies by selling to them some commodity or in doing them some service, in exchange for which they may be induced to part with their tallies.”</a:t>
            </a:r>
          </a:p>
        </p:txBody>
      </p:sp>
    </p:spTree>
    <p:extLst>
      <p:ext uri="{BB962C8B-B14F-4D97-AF65-F5344CB8AC3E}">
        <p14:creationId xmlns:p14="http://schemas.microsoft.com/office/powerpoint/2010/main" val="16558606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Knapp: Contrarian Chartalist</a:t>
            </a:r>
            <a:endParaRPr lang="en-US" dirty="0"/>
          </a:p>
        </p:txBody>
      </p:sp>
      <p:sp>
        <p:nvSpPr>
          <p:cNvPr id="3" name="Text Placeholder 2"/>
          <p:cNvSpPr>
            <a:spLocks noGrp="1"/>
          </p:cNvSpPr>
          <p:nvPr>
            <p:ph idx="1"/>
          </p:nvPr>
        </p:nvSpPr>
        <p:spPr>
          <a:xfrm>
            <a:off x="342900" y="1343024"/>
            <a:ext cx="8801100" cy="5514975"/>
          </a:xfrm>
        </p:spPr>
        <p:txBody>
          <a:bodyPr>
            <a:noAutofit/>
          </a:bodyPr>
          <a:lstStyle/>
          <a:p>
            <a:r>
              <a:rPr lang="en-US" sz="2300" dirty="0"/>
              <a:t>The exception to this sequence of reasoning from the acceptance of bank money to the acceptance of State money is Knapp. </a:t>
            </a:r>
          </a:p>
          <a:p>
            <a:r>
              <a:rPr lang="it-IT" sz="2300" dirty="0"/>
              <a:t>He is </a:t>
            </a:r>
            <a:r>
              <a:rPr lang="en-US" sz="2300" dirty="0"/>
              <a:t>the only writer who argues on the basis of the acceptability of government liabilities to private liabilities</a:t>
            </a:r>
            <a:endParaRPr lang="it-IT" sz="2300" dirty="0"/>
          </a:p>
          <a:p>
            <a:r>
              <a:rPr lang="en-US" sz="2300" dirty="0"/>
              <a:t> “[s]</a:t>
            </a:r>
            <a:r>
              <a:rPr lang="en-US" sz="2300" dirty="0" err="1"/>
              <a:t>omething</a:t>
            </a:r>
            <a:r>
              <a:rPr lang="en-US" sz="2300" dirty="0"/>
              <a:t> similar makes its appearance when bank-notes are used for payment to the bank …. Here the question ‘What sort of money is for the time being </a:t>
            </a:r>
            <a:r>
              <a:rPr lang="en-US" sz="2300" dirty="0" err="1"/>
              <a:t>valuta</a:t>
            </a:r>
            <a:r>
              <a:rPr lang="en-US" sz="2300" dirty="0"/>
              <a:t>?’ is irrelevant. For the bank is under an obligation to receive these notes as so many units of what happens to be </a:t>
            </a:r>
            <a:r>
              <a:rPr lang="en-US" sz="2300" dirty="0" err="1"/>
              <a:t>valuta</a:t>
            </a:r>
            <a:r>
              <a:rPr lang="en-US" sz="2300" dirty="0"/>
              <a:t> money at the time”: “bank-notes have a remarkable but little noticed property, completely analogous to money of the State.” (Knapp, 1924: 135–36) </a:t>
            </a:r>
          </a:p>
        </p:txBody>
      </p:sp>
    </p:spTree>
    <p:extLst>
      <p:ext uri="{BB962C8B-B14F-4D97-AF65-F5344CB8AC3E}">
        <p14:creationId xmlns:p14="http://schemas.microsoft.com/office/powerpoint/2010/main" val="2080937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1" y="624110"/>
            <a:ext cx="7400924" cy="795115"/>
          </a:xfrm>
        </p:spPr>
        <p:txBody>
          <a:bodyPr/>
          <a:lstStyle/>
          <a:p>
            <a:r>
              <a:rPr lang="it-IT" dirty="0"/>
              <a:t>Minsky on Government Liabilities</a:t>
            </a:r>
            <a:endParaRPr lang="en-US" dirty="0"/>
          </a:p>
        </p:txBody>
      </p:sp>
      <p:sp>
        <p:nvSpPr>
          <p:cNvPr id="3" name="Text Placeholder 2"/>
          <p:cNvSpPr>
            <a:spLocks noGrp="1"/>
          </p:cNvSpPr>
          <p:nvPr>
            <p:ph idx="1"/>
          </p:nvPr>
        </p:nvSpPr>
        <p:spPr>
          <a:xfrm>
            <a:off x="495301" y="1485900"/>
            <a:ext cx="8039100" cy="5372100"/>
          </a:xfrm>
        </p:spPr>
        <p:txBody>
          <a:bodyPr>
            <a:normAutofit/>
          </a:bodyPr>
          <a:lstStyle/>
          <a:p>
            <a:r>
              <a:rPr lang="en-US" dirty="0"/>
              <a:t>Minsky (1970: note 8) also builds on the formal similarity between the credit-debt relation at the level of government debt and private bank debt when he notes:</a:t>
            </a:r>
          </a:p>
          <a:p>
            <a:r>
              <a:rPr lang="en-US" dirty="0"/>
              <a:t>“For fiat money to be generally acceptable and valuable there must be a set of payments units must make for which this money will do. Taxes are such payments, thus fiat money really should not be introduced without a government with taxes and expenditures. </a:t>
            </a:r>
          </a:p>
          <a:p>
            <a:r>
              <a:rPr lang="en-US" dirty="0"/>
              <a:t>Symmetrically money as a liability of a fractional reserve bank acquires value in the market because there exist units, the debtors to the banks, which have payments to make for which this credit money will be acceptable. </a:t>
            </a:r>
          </a:p>
          <a:p>
            <a:r>
              <a:rPr lang="en-US" dirty="0"/>
              <a:t>The acceptability and value of money depend on the existence of payments denominated in that money: thus fiat money without a government that taxes and spends, and credit money without debtors under constraint to meet payments commitments are quite meaningless concepts.” </a:t>
            </a:r>
          </a:p>
        </p:txBody>
      </p:sp>
    </p:spTree>
    <p:extLst>
      <p:ext uri="{BB962C8B-B14F-4D97-AF65-F5344CB8AC3E}">
        <p14:creationId xmlns:p14="http://schemas.microsoft.com/office/powerpoint/2010/main" val="11889954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6375" y="624110"/>
            <a:ext cx="7058025" cy="652240"/>
          </a:xfrm>
        </p:spPr>
        <p:txBody>
          <a:bodyPr/>
          <a:lstStyle/>
          <a:p>
            <a:r>
              <a:rPr lang="it-IT" dirty="0"/>
              <a:t>Minsky on Financial Innovation</a:t>
            </a:r>
            <a:endParaRPr lang="en-US" dirty="0"/>
          </a:p>
        </p:txBody>
      </p:sp>
      <p:sp>
        <p:nvSpPr>
          <p:cNvPr id="3" name="Text Placeholder 2"/>
          <p:cNvSpPr>
            <a:spLocks noGrp="1"/>
          </p:cNvSpPr>
          <p:nvPr>
            <p:ph idx="1"/>
          </p:nvPr>
        </p:nvSpPr>
        <p:spPr>
          <a:xfrm>
            <a:off x="538162" y="1276350"/>
            <a:ext cx="8067675" cy="5309965"/>
          </a:xfrm>
        </p:spPr>
        <p:txBody>
          <a:bodyPr>
            <a:noAutofit/>
          </a:bodyPr>
          <a:lstStyle/>
          <a:p>
            <a:r>
              <a:rPr lang="en-US" sz="2400" dirty="0"/>
              <a:t>As Minsky (1995a) notes, despite financial innovation in the mechanisms providing clearing of credits and debts, “[a]s the twenty-first century approaches, the only reason why banks are special is that they operate the ‘ultimate’ payment system within economies (the proximate payment mechanism is now often a credit card). </a:t>
            </a:r>
          </a:p>
          <a:p>
            <a:r>
              <a:rPr lang="en-US" sz="2400" dirty="0"/>
              <a:t>There are now alternatives to banks for all but the provision of the ultimate payment mechanism function. Because banks operate the ultimate payments mechanism, those liabilities of banks which serve as the ‘medium of exchange’ also serve as the standard in which domestic public and private debts are denominated.” </a:t>
            </a:r>
          </a:p>
        </p:txBody>
      </p:sp>
    </p:spTree>
    <p:extLst>
      <p:ext uri="{BB962C8B-B14F-4D97-AF65-F5344CB8AC3E}">
        <p14:creationId xmlns:p14="http://schemas.microsoft.com/office/powerpoint/2010/main" val="11997401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24110"/>
            <a:ext cx="7772400" cy="814165"/>
          </a:xfrm>
        </p:spPr>
        <p:txBody>
          <a:bodyPr>
            <a:normAutofit/>
          </a:bodyPr>
          <a:lstStyle/>
          <a:p>
            <a:r>
              <a:rPr lang="it-IT" sz="3400" dirty="0"/>
              <a:t>MMT: Who funds the Government?</a:t>
            </a:r>
            <a:endParaRPr lang="en-US" sz="3400" dirty="0"/>
          </a:p>
        </p:txBody>
      </p:sp>
      <p:sp>
        <p:nvSpPr>
          <p:cNvPr id="3" name="Text Placeholder 2"/>
          <p:cNvSpPr>
            <a:spLocks noGrp="1"/>
          </p:cNvSpPr>
          <p:nvPr>
            <p:ph idx="1"/>
          </p:nvPr>
        </p:nvSpPr>
        <p:spPr>
          <a:xfrm>
            <a:off x="762001" y="1647825"/>
            <a:ext cx="7772400" cy="4943475"/>
          </a:xfrm>
        </p:spPr>
        <p:txBody>
          <a:bodyPr>
            <a:normAutofit/>
          </a:bodyPr>
          <a:lstStyle/>
          <a:p>
            <a:r>
              <a:rPr lang="it-IT" sz="2400" dirty="0"/>
              <a:t>Arguing from bank money to </a:t>
            </a:r>
            <a:r>
              <a:rPr lang="en-US" sz="2400" dirty="0"/>
              <a:t>the creation of “money proper” makes it clear that the government cannot finance these expenditures by borrowing from the public (any more than banks finance the expenditure of their clients by borrowing their own deposits), since the government liabilities acquired would simply cancel the liabilities issued to acquire them. </a:t>
            </a:r>
            <a:endParaRPr lang="it-IT" sz="2400" dirty="0"/>
          </a:p>
          <a:p>
            <a:r>
              <a:rPr lang="en-US" sz="2400" dirty="0"/>
              <a:t>Indeed, government cannot borrow to finance its purchases, any more than the Lord of the Manor could borrow from the serfs of the Manor to acquire the goods produced by the serfs. </a:t>
            </a:r>
          </a:p>
        </p:txBody>
      </p:sp>
    </p:spTree>
    <p:extLst>
      <p:ext uri="{BB962C8B-B14F-4D97-AF65-F5344CB8AC3E}">
        <p14:creationId xmlns:p14="http://schemas.microsoft.com/office/powerpoint/2010/main" val="3687503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1601" y="766985"/>
            <a:ext cx="7258049" cy="509365"/>
          </a:xfrm>
        </p:spPr>
        <p:txBody>
          <a:bodyPr>
            <a:normAutofit fontScale="90000"/>
          </a:bodyPr>
          <a:lstStyle/>
          <a:p>
            <a:r>
              <a:rPr lang="it-IT" sz="3000" dirty="0"/>
              <a:t>No Natural Supply Constraint on Finance</a:t>
            </a:r>
            <a:endParaRPr lang="en-US" sz="3000" dirty="0"/>
          </a:p>
        </p:txBody>
      </p:sp>
      <p:sp>
        <p:nvSpPr>
          <p:cNvPr id="3" name="Text Placeholder 2"/>
          <p:cNvSpPr>
            <a:spLocks noGrp="1"/>
          </p:cNvSpPr>
          <p:nvPr>
            <p:ph idx="1"/>
          </p:nvPr>
        </p:nvSpPr>
        <p:spPr>
          <a:xfrm>
            <a:off x="561975" y="1480914"/>
            <a:ext cx="8362949" cy="5224685"/>
          </a:xfrm>
        </p:spPr>
        <p:txBody>
          <a:bodyPr>
            <a:noAutofit/>
          </a:bodyPr>
          <a:lstStyle/>
          <a:p>
            <a:r>
              <a:rPr lang="en-US" sz="2200" dirty="0"/>
              <a:t>The most important implication of this approach is that just as there is no limit to the ability of the private banking system to create liabilities that serve as means of payment and thus provide purchasing power to the private sector, there is no limit to the ability of the government to create liabilities that are used for government expenditure. </a:t>
            </a:r>
          </a:p>
          <a:p>
            <a:r>
              <a:rPr lang="en-US" sz="2200" dirty="0"/>
              <a:t>The major implication of this, </a:t>
            </a:r>
            <a:r>
              <a:rPr lang="en-US" sz="2200" dirty="0" err="1"/>
              <a:t>emphasised</a:t>
            </a:r>
            <a:r>
              <a:rPr lang="en-US" sz="2200" dirty="0"/>
              <a:t> and accepted in the monetary cycle literature of the early twentieth century, is that the financial system allowed investment expenditure to be independent of saving which meant that debts were being created in excess of good credits to validate them.</a:t>
            </a:r>
          </a:p>
        </p:txBody>
      </p:sp>
    </p:spTree>
    <p:extLst>
      <p:ext uri="{BB962C8B-B14F-4D97-AF65-F5344CB8AC3E}">
        <p14:creationId xmlns:p14="http://schemas.microsoft.com/office/powerpoint/2010/main" val="4079118030"/>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0650" y="728885"/>
            <a:ext cx="7753350" cy="585565"/>
          </a:xfrm>
        </p:spPr>
        <p:txBody>
          <a:bodyPr>
            <a:normAutofit/>
          </a:bodyPr>
          <a:lstStyle/>
          <a:p>
            <a:r>
              <a:rPr lang="en-US" sz="3000" dirty="0"/>
              <a:t>Regulating Bankers as Principals/Dealers</a:t>
            </a:r>
          </a:p>
        </p:txBody>
      </p:sp>
      <p:sp>
        <p:nvSpPr>
          <p:cNvPr id="3" name="Text Placeholder 2"/>
          <p:cNvSpPr>
            <a:spLocks noGrp="1"/>
          </p:cNvSpPr>
          <p:nvPr>
            <p:ph idx="1"/>
          </p:nvPr>
        </p:nvSpPr>
        <p:spPr>
          <a:xfrm>
            <a:off x="695325" y="1419224"/>
            <a:ext cx="7905750" cy="5172076"/>
          </a:xfrm>
        </p:spPr>
        <p:txBody>
          <a:bodyPr>
            <a:normAutofit fontScale="92500" lnSpcReduction="20000"/>
          </a:bodyPr>
          <a:lstStyle/>
          <a:p>
            <a:r>
              <a:rPr lang="en-US" dirty="0"/>
              <a:t>To limit credit creation, Hayek proposed what he called “neutral” money which was to ensure that investment was limited by voluntary saving. </a:t>
            </a:r>
          </a:p>
          <a:p>
            <a:r>
              <a:rPr lang="en-US" dirty="0"/>
              <a:t>A similar alternative was to limit credit creation by linking it to gold or reserve backing. </a:t>
            </a:r>
          </a:p>
          <a:p>
            <a:r>
              <a:rPr lang="en-US" dirty="0"/>
              <a:t>Finally, Milton Friedman, in the belief that the demand for money was a stable proportion of income, used this new quantity theory to proposed a fixed rate of expansion in the money supply. </a:t>
            </a:r>
          </a:p>
          <a:p>
            <a:r>
              <a:rPr lang="en-US" dirty="0"/>
              <a:t>The limit of this approach is narrow or 100 percent reserve banking proposed by Simon and Fisher in the 1930s and more recently in the 1980s and again more recently today. </a:t>
            </a:r>
          </a:p>
          <a:p>
            <a:r>
              <a:rPr lang="en-US" dirty="0"/>
              <a:t>All of these approaches are built on the idea that the banking system should be managed so as to keep demand from outrunning supply by allowing investment in excess of saving. </a:t>
            </a:r>
          </a:p>
          <a:p>
            <a:r>
              <a:rPr lang="en-US" dirty="0"/>
              <a:t>But, as Colwell has indicated, this presumes that bank liabilities should be convertible on sight into government money or gold. </a:t>
            </a:r>
          </a:p>
          <a:p>
            <a:r>
              <a:rPr lang="en-US" dirty="0"/>
              <a:t>As noted, for the economy as a whole, credits always equal debits and an external settlement instrument is not necessary. It is only required for a unit banking system. </a:t>
            </a:r>
          </a:p>
        </p:txBody>
      </p:sp>
    </p:spTree>
    <p:extLst>
      <p:ext uri="{BB962C8B-B14F-4D97-AF65-F5344CB8AC3E}">
        <p14:creationId xmlns:p14="http://schemas.microsoft.com/office/powerpoint/2010/main" val="1685265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624110"/>
            <a:ext cx="7010400" cy="776065"/>
          </a:xfrm>
        </p:spPr>
        <p:txBody>
          <a:bodyPr/>
          <a:lstStyle/>
          <a:p>
            <a:r>
              <a:rPr lang="it-IT" dirty="0"/>
              <a:t>Regulating State Money</a:t>
            </a:r>
            <a:endParaRPr lang="en-US" dirty="0"/>
          </a:p>
        </p:txBody>
      </p:sp>
      <p:sp>
        <p:nvSpPr>
          <p:cNvPr id="3" name="Text Placeholder 2"/>
          <p:cNvSpPr>
            <a:spLocks noGrp="1"/>
          </p:cNvSpPr>
          <p:nvPr>
            <p:ph idx="1"/>
          </p:nvPr>
        </p:nvSpPr>
        <p:spPr>
          <a:xfrm>
            <a:off x="971551" y="1504950"/>
            <a:ext cx="7562850" cy="4991100"/>
          </a:xfrm>
        </p:spPr>
        <p:txBody>
          <a:bodyPr>
            <a:normAutofit fontScale="92500" lnSpcReduction="10000"/>
          </a:bodyPr>
          <a:lstStyle/>
          <a:p>
            <a:r>
              <a:rPr lang="en-US" dirty="0"/>
              <a:t>It is the failure to distinguish between State money and bank money that has led to the application of regulations on the creation of bank money to the creation of State money. </a:t>
            </a:r>
          </a:p>
          <a:p>
            <a:r>
              <a:rPr lang="en-US" dirty="0"/>
              <a:t>For bank money the requirement is to have a good debtor for every creditor, which translates into equality of government liabilities and tax claims: A balanced budget is required. </a:t>
            </a:r>
          </a:p>
          <a:p>
            <a:r>
              <a:rPr lang="en-US" dirty="0"/>
              <a:t>Departing from this principle produces government debt which undermines the stability of the government’s liabilities. </a:t>
            </a:r>
          </a:p>
          <a:p>
            <a:r>
              <a:rPr lang="en-US" dirty="0"/>
              <a:t>But, as noted above, the government does not have to borrow its own liabilities to meet its debt; indeed, it cannot do so. The only question is the government’s willingness to issue liabilities to meet debt service, if it should seek to do so. </a:t>
            </a:r>
          </a:p>
          <a:p>
            <a:r>
              <a:rPr lang="en-US" dirty="0"/>
              <a:t>There are good reasons why it should not do so, because this would mean that there would be no State money to serve to discharge the imbalances in the individual private clearing systems. Or, in modern terminology, to act as lender of last resort to the private banking system.</a:t>
            </a:r>
          </a:p>
        </p:txBody>
      </p:sp>
    </p:spTree>
    <p:extLst>
      <p:ext uri="{BB962C8B-B14F-4D97-AF65-F5344CB8AC3E}">
        <p14:creationId xmlns:p14="http://schemas.microsoft.com/office/powerpoint/2010/main" val="34400051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5425" y="624110"/>
            <a:ext cx="7400925" cy="1280890"/>
          </a:xfrm>
        </p:spPr>
        <p:txBody>
          <a:bodyPr>
            <a:normAutofit/>
          </a:bodyPr>
          <a:lstStyle/>
          <a:p>
            <a:r>
              <a:rPr lang="en-US" sz="3200" dirty="0"/>
              <a:t>Cash and Bank notes are “State Money”</a:t>
            </a:r>
          </a:p>
        </p:txBody>
      </p:sp>
      <p:sp>
        <p:nvSpPr>
          <p:cNvPr id="3" name="Text Placeholder 2"/>
          <p:cNvSpPr>
            <a:spLocks noGrp="1"/>
          </p:cNvSpPr>
          <p:nvPr>
            <p:ph idx="1"/>
          </p:nvPr>
        </p:nvSpPr>
        <p:spPr>
          <a:xfrm>
            <a:off x="790575" y="1790700"/>
            <a:ext cx="7934325" cy="4838700"/>
          </a:xfrm>
        </p:spPr>
        <p:txBody>
          <a:bodyPr>
            <a:normAutofit/>
          </a:bodyPr>
          <a:lstStyle/>
          <a:p>
            <a:r>
              <a:rPr lang="en-US" dirty="0"/>
              <a:t>Do Summers, </a:t>
            </a:r>
            <a:r>
              <a:rPr lang="en-US" dirty="0" err="1"/>
              <a:t>Buiter</a:t>
            </a:r>
            <a:r>
              <a:rPr lang="en-US" dirty="0"/>
              <a:t>, Rogoff recommend elimination of Federal Reserve Notes and Treasury coin, which are “State money” </a:t>
            </a:r>
          </a:p>
          <a:p>
            <a:r>
              <a:rPr lang="en-US" dirty="0"/>
              <a:t>This would mean the government would not issue means of payment</a:t>
            </a:r>
          </a:p>
          <a:p>
            <a:r>
              <a:rPr lang="en-US" dirty="0"/>
              <a:t>Government would have to borrow from the private banks to finance government expenditure</a:t>
            </a:r>
          </a:p>
          <a:p>
            <a:r>
              <a:rPr lang="en-US" dirty="0"/>
              <a:t>The sole power of liquidity creation would then pass to the private sector</a:t>
            </a:r>
          </a:p>
          <a:p>
            <a:r>
              <a:rPr lang="en-US" dirty="0"/>
              <a:t>This is the equivalent of the Euro System – the government becomes the equivalent of the private sector producer/borrower</a:t>
            </a:r>
          </a:p>
        </p:txBody>
      </p:sp>
    </p:spTree>
    <p:extLst>
      <p:ext uri="{BB962C8B-B14F-4D97-AF65-F5344CB8AC3E}">
        <p14:creationId xmlns:p14="http://schemas.microsoft.com/office/powerpoint/2010/main" val="24716046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6376" y="586010"/>
            <a:ext cx="7258050" cy="785590"/>
          </a:xfrm>
        </p:spPr>
        <p:txBody>
          <a:bodyPr/>
          <a:lstStyle/>
          <a:p>
            <a:r>
              <a:rPr lang="en-US" dirty="0"/>
              <a:t>What about Digital Currencies?</a:t>
            </a:r>
          </a:p>
        </p:txBody>
      </p:sp>
      <p:sp>
        <p:nvSpPr>
          <p:cNvPr id="3" name="Text Placeholder 2"/>
          <p:cNvSpPr>
            <a:spLocks noGrp="1"/>
          </p:cNvSpPr>
          <p:nvPr>
            <p:ph idx="1"/>
          </p:nvPr>
        </p:nvSpPr>
        <p:spPr>
          <a:xfrm>
            <a:off x="628650" y="1571624"/>
            <a:ext cx="7886700" cy="4867275"/>
          </a:xfrm>
        </p:spPr>
        <p:txBody>
          <a:bodyPr>
            <a:normAutofit fontScale="92500"/>
          </a:bodyPr>
          <a:lstStyle/>
          <a:p>
            <a:r>
              <a:rPr lang="en-US" dirty="0">
                <a:latin typeface="Calibri Light" panose="020F0302020204030204" pitchFamily="34" charset="0"/>
              </a:rPr>
              <a:t>The problem with virtual money such as bitcoin is that it is presented as a substitute for “money proper” or physical money serving in effecting transactions </a:t>
            </a:r>
          </a:p>
          <a:p>
            <a:r>
              <a:rPr lang="en-US" dirty="0">
                <a:latin typeface="Calibri Light" panose="020F0302020204030204" pitchFamily="34" charset="0"/>
              </a:rPr>
              <a:t>But it is an imaginary money or unit of account.  </a:t>
            </a:r>
          </a:p>
          <a:p>
            <a:r>
              <a:rPr lang="en-US" dirty="0">
                <a:latin typeface="Calibri Light" panose="020F0302020204030204" pitchFamily="34" charset="0"/>
              </a:rPr>
              <a:t>And this is where the analysis of virtual currencies as</a:t>
            </a:r>
            <a:r>
              <a:rPr lang="en-US" dirty="0">
                <a:latin typeface="Times New Roman" panose="02020603050405020304" pitchFamily="18" charset="0"/>
              </a:rPr>
              <a:t>,</a:t>
            </a:r>
            <a:r>
              <a:rPr lang="en-US" dirty="0">
                <a:latin typeface="Calibri Light" panose="020F0302020204030204" pitchFamily="34" charset="0"/>
              </a:rPr>
              <a:t> at best</a:t>
            </a:r>
            <a:r>
              <a:rPr lang="en-US" dirty="0">
                <a:latin typeface="Times New Roman" panose="02020603050405020304" pitchFamily="18" charset="0"/>
              </a:rPr>
              <a:t>,</a:t>
            </a:r>
            <a:r>
              <a:rPr lang="en-US" dirty="0">
                <a:latin typeface="Calibri Light" panose="020F0302020204030204" pitchFamily="34" charset="0"/>
              </a:rPr>
              <a:t> a virtual unit of account</a:t>
            </a:r>
            <a:r>
              <a:rPr lang="en-US" dirty="0">
                <a:latin typeface="Times New Roman" panose="02020603050405020304" pitchFamily="18" charset="0"/>
              </a:rPr>
              <a:t>,</a:t>
            </a:r>
            <a:r>
              <a:rPr lang="en-US" dirty="0">
                <a:latin typeface="Calibri Light" panose="020F0302020204030204" pitchFamily="34" charset="0"/>
              </a:rPr>
              <a:t> misses the most important aspect of the unit of accounting settlement system: </a:t>
            </a:r>
          </a:p>
          <a:p>
            <a:pPr lvl="1"/>
            <a:r>
              <a:rPr lang="en-US" dirty="0">
                <a:latin typeface="Calibri Light" panose="020F0302020204030204" pitchFamily="34" charset="0"/>
              </a:rPr>
              <a:t>it is most useful when able to provide payments by offsetting the debts and credits on </a:t>
            </a:r>
            <a:r>
              <a:rPr lang="en-US" dirty="0" err="1">
                <a:latin typeface="Calibri Light" panose="020F0302020204030204" pitchFamily="34" charset="0"/>
              </a:rPr>
              <a:t>Schumpeter’s</a:t>
            </a:r>
            <a:r>
              <a:rPr lang="en-US" dirty="0">
                <a:latin typeface="Calibri Light" panose="020F0302020204030204" pitchFamily="34" charset="0"/>
              </a:rPr>
              <a:t> current “account”.  </a:t>
            </a:r>
          </a:p>
          <a:p>
            <a:r>
              <a:rPr lang="en-US" dirty="0">
                <a:latin typeface="Calibri Light" panose="020F0302020204030204" pitchFamily="34" charset="0"/>
              </a:rPr>
              <a:t>For as Keynes notes, Imaginary money serves well for settling debts and credits or measuring assets and liabilities. </a:t>
            </a:r>
          </a:p>
          <a:p>
            <a:r>
              <a:rPr lang="en-US" dirty="0">
                <a:latin typeface="Calibri Light" panose="020F0302020204030204" pitchFamily="34" charset="0"/>
              </a:rPr>
              <a:t>But, units of account do not serve as a means of payment unless they are used as a means of settlement in a two sided, double entry bookkeeping system. </a:t>
            </a:r>
          </a:p>
          <a:p>
            <a:r>
              <a:rPr lang="en-US" dirty="0">
                <a:latin typeface="Calibri Light" panose="020F0302020204030204" pitchFamily="34" charset="0"/>
              </a:rPr>
              <a:t>If they do not do this they will never replace government issued currency and coin, and never become “money proper”</a:t>
            </a:r>
            <a:r>
              <a:rPr lang="en-US" dirty="0">
                <a:latin typeface="Times New Roman" panose="02020603050405020304" pitchFamily="18" charset="0"/>
              </a:rPr>
              <a:t>.</a:t>
            </a:r>
            <a:r>
              <a:rPr lang="en-US" dirty="0">
                <a:latin typeface="Calibri Light" panose="020F0302020204030204" pitchFamily="34" charset="0"/>
              </a:rPr>
              <a:t> </a:t>
            </a:r>
          </a:p>
          <a:p>
            <a:r>
              <a:rPr lang="en-US" dirty="0">
                <a:latin typeface="Calibri Light" panose="020F0302020204030204" pitchFamily="34" charset="0"/>
              </a:rPr>
              <a:t>The same applies to bitcoin, which is at best a transaction log, not a balance sheet. </a:t>
            </a:r>
            <a:endParaRPr lang="en-US" dirty="0">
              <a:latin typeface="Times New Roman" panose="02020603050405020304" pitchFamily="18" charset="0"/>
            </a:endParaRPr>
          </a:p>
          <a:p>
            <a:endParaRPr lang="en-US" dirty="0"/>
          </a:p>
        </p:txBody>
      </p:sp>
    </p:spTree>
    <p:extLst>
      <p:ext uri="{BB962C8B-B14F-4D97-AF65-F5344CB8AC3E}">
        <p14:creationId xmlns:p14="http://schemas.microsoft.com/office/powerpoint/2010/main" val="4179179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4121" y="638175"/>
            <a:ext cx="7839880" cy="685800"/>
          </a:xfrm>
        </p:spPr>
        <p:txBody>
          <a:bodyPr>
            <a:noAutofit/>
          </a:bodyPr>
          <a:lstStyle/>
          <a:p>
            <a:r>
              <a:rPr lang="en-US" sz="2800" b="1" u="sng" dirty="0"/>
              <a:t>The Conundrum of Stagflation: Phillips’ Curve</a:t>
            </a:r>
          </a:p>
        </p:txBody>
      </p:sp>
      <p:sp>
        <p:nvSpPr>
          <p:cNvPr id="3" name="Content Placeholder 2"/>
          <p:cNvSpPr>
            <a:spLocks noGrp="1"/>
          </p:cNvSpPr>
          <p:nvPr>
            <p:ph idx="1"/>
          </p:nvPr>
        </p:nvSpPr>
        <p:spPr>
          <a:xfrm>
            <a:off x="927279" y="1323975"/>
            <a:ext cx="7289442" cy="5394101"/>
          </a:xfrm>
        </p:spPr>
        <p:txBody>
          <a:bodyPr>
            <a:normAutofit lnSpcReduction="10000"/>
          </a:bodyPr>
          <a:lstStyle/>
          <a:p>
            <a:r>
              <a:rPr lang="en-US" dirty="0"/>
              <a:t>This invisible price provided the justification for considering the Keynes theory as being in real terms </a:t>
            </a:r>
          </a:p>
          <a:p>
            <a:r>
              <a:rPr lang="en-US" dirty="0"/>
              <a:t>It was compatible with supporting government demand management in the form of “fine tuning” of real expenditures, but missing any microeconomic analysis of markets and prices. </a:t>
            </a:r>
          </a:p>
          <a:p>
            <a:r>
              <a:rPr lang="en-US" dirty="0"/>
              <a:t>But it was the emergence of inflation in the late 1950s and then with greater force in the end of the 1960s along with unemployment producing the conundrum of “stagflation” that made the absence of prices obvious </a:t>
            </a:r>
          </a:p>
          <a:p>
            <a:r>
              <a:rPr lang="en-US" dirty="0"/>
              <a:t>The more acceptable response to this dilemma was to accept the empirical relations established by Phillips (1958) and then Samuelson and Solow (1960), suggesting that there was a choice or a policy trade-off to be made between inflation and unemployment supported fiscal policy measures up to a limit of an “acceptable rate of inflation </a:t>
            </a:r>
          </a:p>
          <a:p>
            <a:r>
              <a:rPr lang="en-US" b="1" dirty="0"/>
              <a:t>Eventually the Phillips curve is appended to the IS-LM model to allow for price inflation!</a:t>
            </a:r>
          </a:p>
          <a:p>
            <a:endParaRPr lang="en-US" sz="1200" dirty="0"/>
          </a:p>
        </p:txBody>
      </p:sp>
    </p:spTree>
    <p:extLst>
      <p:ext uri="{BB962C8B-B14F-4D97-AF65-F5344CB8AC3E}">
        <p14:creationId xmlns:p14="http://schemas.microsoft.com/office/powerpoint/2010/main" val="17008084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6821" y="641024"/>
            <a:ext cx="6976130" cy="678729"/>
          </a:xfrm>
        </p:spPr>
        <p:txBody>
          <a:bodyPr>
            <a:normAutofit/>
          </a:bodyPr>
          <a:lstStyle/>
          <a:p>
            <a:r>
              <a:rPr lang="en-US" b="0" i="0" u="none" strike="noStrike" baseline="0" dirty="0">
                <a:latin typeface="Calibri Light" panose="020F0302020204030204" pitchFamily="34" charset="0"/>
              </a:rPr>
              <a:t>Network</a:t>
            </a:r>
            <a:r>
              <a:rPr lang="en-US" b="0" i="0" u="none" strike="noStrike" dirty="0">
                <a:latin typeface="Calibri Light" panose="020F0302020204030204" pitchFamily="34" charset="0"/>
              </a:rPr>
              <a:t> effects of payment systems</a:t>
            </a:r>
            <a:endParaRPr lang="en-US" b="0" i="0" u="none" strike="noStrike" baseline="0" dirty="0">
              <a:latin typeface="Calibri Light" panose="020F0302020204030204" pitchFamily="34" charset="0"/>
            </a:endParaRPr>
          </a:p>
        </p:txBody>
      </p:sp>
      <p:sp>
        <p:nvSpPr>
          <p:cNvPr id="3" name="Text Placeholder 2"/>
          <p:cNvSpPr>
            <a:spLocks noGrp="1"/>
          </p:cNvSpPr>
          <p:nvPr>
            <p:ph idx="1"/>
          </p:nvPr>
        </p:nvSpPr>
        <p:spPr>
          <a:xfrm>
            <a:off x="461913" y="1476375"/>
            <a:ext cx="8220173" cy="4591050"/>
          </a:xfrm>
        </p:spPr>
        <p:txBody>
          <a:bodyPr>
            <a:normAutofit/>
          </a:bodyPr>
          <a:lstStyle/>
          <a:p>
            <a:r>
              <a:rPr lang="en-US" sz="2000" b="0" i="0" u="none" strike="noStrike" baseline="0" dirty="0">
                <a:latin typeface="Calibri Light" panose="020F0302020204030204" pitchFamily="34" charset="0"/>
              </a:rPr>
              <a:t>Now, since the unit of account settlement system serves primarily to provide offsets of debits against credits, the system is only fully efficient if debtors and creditors are members of the same accounting system</a:t>
            </a:r>
            <a:r>
              <a:rPr lang="en-US" sz="2000" b="0" i="0" u="none" strike="noStrike" baseline="0" dirty="0">
                <a:latin typeface="Times New Roman" panose="02020603050405020304" pitchFamily="18" charset="0"/>
              </a:rPr>
              <a:t>,</a:t>
            </a:r>
            <a:r>
              <a:rPr lang="en-US" sz="2000" b="0" i="0" u="none" strike="noStrike" baseline="0" dirty="0">
                <a:latin typeface="Calibri Light" panose="020F0302020204030204" pitchFamily="34" charset="0"/>
              </a:rPr>
              <a:t> calculating in the same unit of account. </a:t>
            </a:r>
            <a:endParaRPr lang="en-US" sz="2000" dirty="0">
              <a:latin typeface="Times New Roman" panose="02020603050405020304" pitchFamily="18" charset="0"/>
            </a:endParaRPr>
          </a:p>
          <a:p>
            <a:r>
              <a:rPr lang="en-US" sz="2000" b="0" i="0" u="none" strike="noStrike" baseline="0" dirty="0">
                <a:latin typeface="Calibri Light" panose="020F0302020204030204" pitchFamily="34" charset="0"/>
              </a:rPr>
              <a:t>This unit of account settlement system is what is generally called a “payments system”. </a:t>
            </a:r>
          </a:p>
          <a:p>
            <a:r>
              <a:rPr lang="en-US" sz="2000" b="0" i="0" u="none" strike="noStrike" baseline="0" dirty="0">
                <a:latin typeface="Calibri Light" panose="020F0302020204030204" pitchFamily="34" charset="0"/>
              </a:rPr>
              <a:t>Again, as Keynes noted, such systems can substitute for money proper, but they are not money.</a:t>
            </a:r>
          </a:p>
          <a:p>
            <a:r>
              <a:rPr lang="en-US" sz="2000" dirty="0">
                <a:latin typeface="Calibri Light" panose="020F0302020204030204" pitchFamily="34" charset="0"/>
              </a:rPr>
              <a:t>But its effectiveness depends on full ‘inclusion’ of credit and debts</a:t>
            </a:r>
            <a:r>
              <a:rPr lang="en-US" sz="2000" b="0" i="0" u="none" strike="noStrike" baseline="0" dirty="0">
                <a:latin typeface="Calibri Light" panose="020F0302020204030204" pitchFamily="34" charset="0"/>
              </a:rPr>
              <a:t> </a:t>
            </a:r>
          </a:p>
          <a:p>
            <a:r>
              <a:rPr lang="en-US" sz="2000" b="0" i="0" u="none" strike="noStrike" baseline="0" dirty="0">
                <a:latin typeface="Times New Roman" panose="02020603050405020304" pitchFamily="18" charset="0"/>
              </a:rPr>
              <a:t>This is what the tax liability attempts to do.</a:t>
            </a:r>
          </a:p>
        </p:txBody>
      </p:sp>
    </p:spTree>
    <p:extLst>
      <p:ext uri="{BB962C8B-B14F-4D97-AF65-F5344CB8AC3E}">
        <p14:creationId xmlns:p14="http://schemas.microsoft.com/office/powerpoint/2010/main" val="9234982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latin typeface="Calibri Light" panose="020F0302020204030204" pitchFamily="34" charset="0"/>
              </a:rPr>
              <a:t>Network Inclusion and Money Proper</a:t>
            </a:r>
          </a:p>
        </p:txBody>
      </p:sp>
      <p:sp>
        <p:nvSpPr>
          <p:cNvPr id="3" name="Text Placeholder 2"/>
          <p:cNvSpPr>
            <a:spLocks noGrp="1"/>
          </p:cNvSpPr>
          <p:nvPr>
            <p:ph idx="1"/>
          </p:nvPr>
        </p:nvSpPr>
        <p:spPr>
          <a:xfrm>
            <a:off x="752475" y="1400175"/>
            <a:ext cx="7781925" cy="4962525"/>
          </a:xfrm>
        </p:spPr>
        <p:txBody>
          <a:bodyPr>
            <a:normAutofit/>
          </a:bodyPr>
          <a:lstStyle/>
          <a:p>
            <a:r>
              <a:rPr lang="en-US" sz="2400" b="0" i="0" u="none" strike="noStrike" baseline="0" dirty="0">
                <a:latin typeface="Calibri Light" panose="020F0302020204030204" pitchFamily="34" charset="0"/>
              </a:rPr>
              <a:t>In fact, it is the Federal Reserve maintenance of the “par clearing” inter-bank system that insures that the deposit liability of any bank in the system will be accepted at par, that is dollar for dollar, with the liability of any other bank in the </a:t>
            </a:r>
            <a:r>
              <a:rPr lang="en-US" sz="2400" b="0" i="0" u="none" strike="noStrike" baseline="0" dirty="0" err="1">
                <a:latin typeface="Calibri Light" panose="020F0302020204030204" pitchFamily="34" charset="0"/>
              </a:rPr>
              <a:t>Fedwire</a:t>
            </a:r>
            <a:r>
              <a:rPr lang="en-US" sz="2400" b="0" i="0" u="none" strike="noStrike" baseline="0" dirty="0">
                <a:latin typeface="Calibri Light" panose="020F0302020204030204" pitchFamily="34" charset="0"/>
              </a:rPr>
              <a:t> system. </a:t>
            </a:r>
          </a:p>
          <a:p>
            <a:r>
              <a:rPr lang="en-US" sz="2400" b="0" i="0" u="none" strike="noStrike" baseline="0" dirty="0">
                <a:latin typeface="Calibri Light" panose="020F0302020204030204" pitchFamily="34" charset="0"/>
              </a:rPr>
              <a:t>To participate in this system member banks must hold “money proper” which is either Federal Reserve notes or accounting credits with a District Federal Reserve Bank. </a:t>
            </a:r>
          </a:p>
          <a:p>
            <a:r>
              <a:rPr lang="en-US" sz="2400" b="0" i="0" u="none" strike="noStrike" baseline="0" dirty="0">
                <a:latin typeface="Calibri Light" panose="020F0302020204030204" pitchFamily="34" charset="0"/>
              </a:rPr>
              <a:t>The ability of a virtual currency to serve as an alternative to money proper is thus a function of the level of inclusion and the access to money proper</a:t>
            </a:r>
            <a:r>
              <a:rPr lang="en-US" sz="2400" b="0" i="0" u="none" strike="noStrike" dirty="0">
                <a:latin typeface="Calibri Light" panose="020F0302020204030204" pitchFamily="34" charset="0"/>
              </a:rPr>
              <a:t> via the Central Bank</a:t>
            </a:r>
            <a:r>
              <a:rPr lang="en-US" sz="2400" b="0" i="0" u="none" strike="noStrike" baseline="0" dirty="0">
                <a:latin typeface="Times New Roman" panose="02020603050405020304" pitchFamily="18" charset="0"/>
              </a:rPr>
              <a:t>,</a:t>
            </a:r>
            <a:r>
              <a:rPr lang="en-US" sz="2400" b="0" i="0" u="none" strike="noStrike" baseline="0" dirty="0">
                <a:latin typeface="Calibri Light" panose="020F0302020204030204" pitchFamily="34" charset="0"/>
              </a:rPr>
              <a:t> which may act as a substitute for inclusion.</a:t>
            </a:r>
            <a:endParaRPr lang="en-US" sz="2400" b="0" i="0" u="none" strike="noStrike" baseline="0" dirty="0">
              <a:latin typeface="Times New Roman" panose="02020603050405020304" pitchFamily="18" charset="0"/>
            </a:endParaRPr>
          </a:p>
        </p:txBody>
      </p:sp>
    </p:spTree>
    <p:extLst>
      <p:ext uri="{BB962C8B-B14F-4D97-AF65-F5344CB8AC3E}">
        <p14:creationId xmlns:p14="http://schemas.microsoft.com/office/powerpoint/2010/main" val="5302861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Virtual currencies cannot replace bank money</a:t>
            </a:r>
          </a:p>
        </p:txBody>
      </p:sp>
      <p:sp>
        <p:nvSpPr>
          <p:cNvPr id="3" name="Text Placeholder 2"/>
          <p:cNvSpPr>
            <a:spLocks noGrp="1"/>
          </p:cNvSpPr>
          <p:nvPr>
            <p:ph idx="1"/>
          </p:nvPr>
        </p:nvSpPr>
        <p:spPr>
          <a:xfrm>
            <a:off x="866775" y="2133600"/>
            <a:ext cx="7810500" cy="4419600"/>
          </a:xfrm>
        </p:spPr>
        <p:txBody>
          <a:bodyPr/>
          <a:lstStyle/>
          <a:p>
            <a:r>
              <a:rPr lang="en-US" sz="2800" b="0" i="0" u="none" strike="noStrike" baseline="0" dirty="0">
                <a:latin typeface="Calibri Light" panose="020F0302020204030204" pitchFamily="34" charset="0"/>
              </a:rPr>
              <a:t>Thus virtual currencies conceived as “units of account” will not, indeed cannot, replace government issued notes and coins that Keynes called “State” money or money proper.  </a:t>
            </a:r>
          </a:p>
          <a:p>
            <a:r>
              <a:rPr lang="en-US" sz="2800" b="0" i="0" u="none" strike="noStrike" baseline="0" dirty="0">
                <a:latin typeface="Calibri Light" panose="020F0302020204030204" pitchFamily="34" charset="0"/>
              </a:rPr>
              <a:t>But, they can provide an alternative payments system to those that are currently in place, providing a threat to the private banking system’s provision of payments services. </a:t>
            </a:r>
            <a:endParaRPr lang="en-US" sz="2800" b="0" i="0" u="none" strike="noStrike" baseline="0" dirty="0">
              <a:latin typeface="Times New Roman" panose="02020603050405020304" pitchFamily="18" charset="0"/>
            </a:endParaRPr>
          </a:p>
          <a:p>
            <a:endParaRPr lang="en-US" dirty="0"/>
          </a:p>
        </p:txBody>
      </p:sp>
    </p:spTree>
    <p:extLst>
      <p:ext uri="{BB962C8B-B14F-4D97-AF65-F5344CB8AC3E}">
        <p14:creationId xmlns:p14="http://schemas.microsoft.com/office/powerpoint/2010/main" val="108849984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8001" y="824135"/>
            <a:ext cx="6589199" cy="576040"/>
          </a:xfrm>
        </p:spPr>
        <p:txBody>
          <a:bodyPr>
            <a:normAutofit/>
          </a:bodyPr>
          <a:lstStyle/>
          <a:p>
            <a:r>
              <a:rPr lang="en-US" sz="2100" dirty="0">
                <a:latin typeface="Calibri Light" panose="020F0302020204030204" pitchFamily="34" charset="0"/>
              </a:rPr>
              <a:t>The Real Digital Challenge is in Alternative Payment Systems</a:t>
            </a:r>
            <a:endParaRPr lang="en-US" sz="2100" dirty="0">
              <a:latin typeface="Times New Roman" panose="02020603050405020304" pitchFamily="18" charset="0"/>
            </a:endParaRPr>
          </a:p>
        </p:txBody>
      </p:sp>
      <p:sp>
        <p:nvSpPr>
          <p:cNvPr id="3" name="Text Placeholder 2"/>
          <p:cNvSpPr>
            <a:spLocks noGrp="1"/>
          </p:cNvSpPr>
          <p:nvPr>
            <p:ph idx="1"/>
          </p:nvPr>
        </p:nvSpPr>
        <p:spPr>
          <a:xfrm>
            <a:off x="885825" y="1400175"/>
            <a:ext cx="7372350" cy="4996822"/>
          </a:xfrm>
        </p:spPr>
        <p:txBody>
          <a:bodyPr>
            <a:normAutofit lnSpcReduction="10000"/>
          </a:bodyPr>
          <a:lstStyle/>
          <a:p>
            <a:r>
              <a:rPr lang="en-US" sz="2000" b="0" i="0" u="none" strike="noStrike" baseline="0" dirty="0">
                <a:latin typeface="Calibri Light" panose="020F0302020204030204" pitchFamily="34" charset="0"/>
              </a:rPr>
              <a:t>The importance of IT lies in the ability to produce alternative, unregulated payments or account settlement systems: </a:t>
            </a:r>
          </a:p>
          <a:p>
            <a:pPr lvl="1"/>
            <a:r>
              <a:rPr lang="en-US" sz="2000" b="0" i="0" u="none" strike="noStrike" baseline="0" dirty="0">
                <a:latin typeface="Calibri Light" panose="020F0302020204030204" pitchFamily="34" charset="0"/>
              </a:rPr>
              <a:t>Apple Pay or Google Wallet. </a:t>
            </a:r>
          </a:p>
          <a:p>
            <a:r>
              <a:rPr lang="en-US" sz="2000" b="0" i="0" u="none" strike="noStrike" baseline="0" dirty="0">
                <a:latin typeface="Calibri Light" panose="020F0302020204030204" pitchFamily="34" charset="0"/>
              </a:rPr>
              <a:t>To become dominant they will thus require the same systems of verification and certification that have been applied in other areas of financial settlement or in cyberspace. </a:t>
            </a:r>
          </a:p>
          <a:p>
            <a:r>
              <a:rPr lang="en-US" sz="2000" b="0" i="0" u="none" strike="noStrike" baseline="0" dirty="0">
                <a:latin typeface="Calibri Light" panose="020F0302020204030204" pitchFamily="34" charset="0"/>
              </a:rPr>
              <a:t>This is the area in which regulators have been notably ignorant.  Aside from the potential for fraud, there are important monetary policy implications </a:t>
            </a:r>
          </a:p>
          <a:p>
            <a:r>
              <a:rPr lang="en-US" sz="2000" b="0" i="0" u="none" strike="noStrike" baseline="0" dirty="0">
                <a:latin typeface="Calibri Light" panose="020F0302020204030204" pitchFamily="34" charset="0"/>
              </a:rPr>
              <a:t>As Schumpeter pointed out over a century ago, the ability of a payments system to generate purchasing power is virtually unlimited.</a:t>
            </a:r>
          </a:p>
          <a:p>
            <a:r>
              <a:rPr lang="en-US" sz="2000" dirty="0">
                <a:latin typeface="Calibri Light" panose="020F0302020204030204" pitchFamily="34" charset="0"/>
              </a:rPr>
              <a:t>But this is what Crypto has not been able to do!</a:t>
            </a:r>
          </a:p>
          <a:p>
            <a:r>
              <a:rPr lang="en-US" sz="2000" b="0" i="0" u="none" strike="noStrike" baseline="0" dirty="0">
                <a:latin typeface="Calibri Light" panose="020F0302020204030204" pitchFamily="34" charset="0"/>
              </a:rPr>
              <a:t>BTC is a speculative asset, not a means of Payment!</a:t>
            </a:r>
            <a:endParaRPr lang="en-US" sz="2000" b="0" i="0" u="none" strike="noStrike" baseline="0" dirty="0">
              <a:latin typeface="Times New Roman" panose="02020603050405020304" pitchFamily="18" charset="0"/>
            </a:endParaRPr>
          </a:p>
        </p:txBody>
      </p:sp>
    </p:spTree>
    <p:extLst>
      <p:ext uri="{BB962C8B-B14F-4D97-AF65-F5344CB8AC3E}">
        <p14:creationId xmlns:p14="http://schemas.microsoft.com/office/powerpoint/2010/main" val="161078914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4294967295"/>
          </p:nvPr>
        </p:nvSpPr>
        <p:spPr>
          <a:xfrm>
            <a:off x="0" y="1825625"/>
            <a:ext cx="7886700" cy="4351338"/>
          </a:xfrm>
        </p:spPr>
        <p:txBody>
          <a:bodyPr>
            <a:normAutofit/>
          </a:bodyPr>
          <a:lstStyle/>
          <a:p>
            <a:pPr marL="0" indent="0">
              <a:buNone/>
            </a:pPr>
            <a:r>
              <a:rPr lang="en-US" dirty="0"/>
              <a:t>			</a:t>
            </a:r>
          </a:p>
          <a:p>
            <a:pPr marL="0" indent="0">
              <a:buNone/>
            </a:pPr>
            <a:endParaRPr lang="en-US" dirty="0"/>
          </a:p>
          <a:p>
            <a:pPr marL="0" indent="0">
              <a:buNone/>
            </a:pPr>
            <a:r>
              <a:rPr lang="en-US" dirty="0"/>
              <a:t>					</a:t>
            </a:r>
            <a:r>
              <a:rPr lang="en-US" sz="5400" dirty="0"/>
              <a:t>Thank You</a:t>
            </a:r>
          </a:p>
          <a:p>
            <a:pPr marL="0" indent="0">
              <a:buNone/>
            </a:pPr>
            <a:r>
              <a:rPr lang="en-US" sz="4000" dirty="0"/>
              <a:t>		See more: jankregel.org</a:t>
            </a:r>
          </a:p>
          <a:p>
            <a:pPr marL="0" indent="0">
              <a:buNone/>
            </a:pPr>
            <a:r>
              <a:rPr lang="en-US" sz="5400" dirty="0"/>
              <a:t>	</a:t>
            </a:r>
            <a:r>
              <a:rPr lang="en-US" sz="3600" dirty="0"/>
              <a:t>write: jankregel@jankregel.org</a:t>
            </a:r>
          </a:p>
          <a:p>
            <a:pPr marL="0" indent="0">
              <a:buNone/>
            </a:pPr>
            <a:endParaRPr lang="en-US" sz="5400" dirty="0"/>
          </a:p>
        </p:txBody>
      </p:sp>
    </p:spTree>
    <p:extLst>
      <p:ext uri="{BB962C8B-B14F-4D97-AF65-F5344CB8AC3E}">
        <p14:creationId xmlns:p14="http://schemas.microsoft.com/office/powerpoint/2010/main" val="1641414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9700" y="695325"/>
            <a:ext cx="8229600" cy="679126"/>
          </a:xfrm>
        </p:spPr>
        <p:txBody>
          <a:bodyPr>
            <a:noAutofit/>
          </a:bodyPr>
          <a:lstStyle/>
          <a:p>
            <a:r>
              <a:rPr lang="en-US" sz="2400" b="1" dirty="0"/>
              <a:t>Friedman’s Solution to the Missing Prices:  </a:t>
            </a:r>
            <a:br>
              <a:rPr lang="en-US" sz="2400" b="1" dirty="0"/>
            </a:br>
            <a:r>
              <a:rPr lang="en-US" sz="2400" b="1" dirty="0"/>
              <a:t>Restatement of the Quantity Theory</a:t>
            </a:r>
            <a:endParaRPr lang="en-US" sz="2400" b="1" u="sng" dirty="0"/>
          </a:p>
        </p:txBody>
      </p:sp>
      <p:sp>
        <p:nvSpPr>
          <p:cNvPr id="3" name="Content Placeholder 2"/>
          <p:cNvSpPr>
            <a:spLocks noGrp="1"/>
          </p:cNvSpPr>
          <p:nvPr>
            <p:ph idx="1"/>
          </p:nvPr>
        </p:nvSpPr>
        <p:spPr>
          <a:xfrm>
            <a:off x="387439" y="1536376"/>
            <a:ext cx="8680361" cy="5695570"/>
          </a:xfrm>
        </p:spPr>
        <p:txBody>
          <a:bodyPr>
            <a:normAutofit fontScale="77500" lnSpcReduction="20000"/>
          </a:bodyPr>
          <a:lstStyle/>
          <a:p>
            <a:r>
              <a:rPr lang="en-US" sz="2400" dirty="0"/>
              <a:t>No need for theory, a good correlation is sufficient as a basis for policy to fight inflation. </a:t>
            </a:r>
          </a:p>
          <a:p>
            <a:r>
              <a:rPr lang="en-US" sz="2400" dirty="0"/>
              <a:t>In 1948 he had proposed a long-term policy in which the role of government was limited to setting a “monetary framework for a competitive order since the competitive order cannot provide one for itself.” It should “operate under the 'rule of law" rather than the discretionary authority of administrators.” </a:t>
            </a:r>
          </a:p>
          <a:p>
            <a:r>
              <a:rPr lang="en-US" sz="2400" dirty="0"/>
              <a:t>The framework would “eliminate both the private creation or destruction of money and discretionary control of the quantity of money by central bank authority. … … To complete the elimination of the major weapons of discretionary authority, the existing powers to engage in open market operations and the existing direct controls over stock market and consumer credit should be abolished.” </a:t>
            </a:r>
          </a:p>
          <a:p>
            <a:r>
              <a:rPr lang="en-US" sz="2400" dirty="0"/>
              <a:t>On the fiscal side the government would have a full employment budget and an actual budget setting stable (progressive) tax and expenditure policy to balance the former while deficits in the latter would generate automatic stabilizer expenditures financed by direct money creation. </a:t>
            </a:r>
          </a:p>
          <a:p>
            <a:r>
              <a:rPr lang="en-US" sz="2400" b="1" dirty="0"/>
              <a:t>No place here for discretionary government anti-cyclical demand management policy.</a:t>
            </a:r>
          </a:p>
          <a:p>
            <a:endParaRPr lang="en-US" sz="2400" dirty="0"/>
          </a:p>
        </p:txBody>
      </p:sp>
    </p:spTree>
    <p:extLst>
      <p:ext uri="{BB962C8B-B14F-4D97-AF65-F5344CB8AC3E}">
        <p14:creationId xmlns:p14="http://schemas.microsoft.com/office/powerpoint/2010/main" val="1401871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C679F-33DD-4766-983A-0237D25C7970}"/>
              </a:ext>
            </a:extLst>
          </p:cNvPr>
          <p:cNvSpPr>
            <a:spLocks noGrp="1"/>
          </p:cNvSpPr>
          <p:nvPr>
            <p:ph type="title"/>
          </p:nvPr>
        </p:nvSpPr>
        <p:spPr>
          <a:xfrm>
            <a:off x="1419225" y="600075"/>
            <a:ext cx="7067550" cy="704850"/>
          </a:xfrm>
        </p:spPr>
        <p:txBody>
          <a:bodyPr>
            <a:noAutofit/>
          </a:bodyPr>
          <a:lstStyle/>
          <a:p>
            <a:r>
              <a:rPr lang="en-US" sz="3200" b="1" u="sng" dirty="0"/>
              <a:t>Expectations and Phillips’ Curve 1</a:t>
            </a:r>
          </a:p>
        </p:txBody>
      </p:sp>
      <p:sp>
        <p:nvSpPr>
          <p:cNvPr id="3" name="Content Placeholder 2">
            <a:extLst>
              <a:ext uri="{FF2B5EF4-FFF2-40B4-BE49-F238E27FC236}">
                <a16:creationId xmlns:a16="http://schemas.microsoft.com/office/drawing/2014/main" id="{531D53CB-F801-4EBC-8487-B0D27CAAD775}"/>
              </a:ext>
            </a:extLst>
          </p:cNvPr>
          <p:cNvSpPr>
            <a:spLocks noGrp="1"/>
          </p:cNvSpPr>
          <p:nvPr>
            <p:ph idx="1"/>
          </p:nvPr>
        </p:nvSpPr>
        <p:spPr>
          <a:xfrm>
            <a:off x="266700" y="1419224"/>
            <a:ext cx="8420100" cy="5553075"/>
          </a:xfrm>
        </p:spPr>
        <p:txBody>
          <a:bodyPr>
            <a:normAutofit fontScale="32500" lnSpcReduction="20000"/>
          </a:bodyPr>
          <a:lstStyle/>
          <a:p>
            <a:r>
              <a:rPr lang="en-US" sz="5600" dirty="0">
                <a:latin typeface="Calibri" panose="020F0502020204030204" pitchFamily="34" charset="0"/>
                <a:cs typeface="Calibri" panose="020F0502020204030204" pitchFamily="34" charset="0"/>
              </a:rPr>
              <a:t> With inflation hitting record levels in the 1960s, Friedman’s AEA 1968 Presidential address turns to short-term monetary policy.:  “If the “monetary authority tries to peg the "market" rate of unemployment at a level of ”3 per cent (that is  below “the "natural" rate), when prices and wages have been stable and level and expectation of real and nominal wages and prices are stable” by  “the authority increases the rate of monetary growth … making nominal cash balances higher than people desire, … </a:t>
            </a:r>
          </a:p>
          <a:p>
            <a:r>
              <a:rPr lang="en-US" sz="5600" dirty="0">
                <a:latin typeface="Calibri" panose="020F0502020204030204" pitchFamily="34" charset="0"/>
                <a:cs typeface="Calibri" panose="020F0502020204030204" pitchFamily="34" charset="0"/>
              </a:rPr>
              <a:t>Income and spending will take the form of an increase in output and employment rather than in prices. … Producers will tend to react to the initial expansion in aggregate demand by increasing output, employees by working longer hours, and the unemployed, by taking jobs now offered at former nominal wages.”… </a:t>
            </a:r>
          </a:p>
          <a:p>
            <a:r>
              <a:rPr lang="en-US" sz="5600" dirty="0">
                <a:latin typeface="Calibri" panose="020F0502020204030204" pitchFamily="34" charset="0"/>
                <a:cs typeface="Calibri" panose="020F0502020204030204" pitchFamily="34" charset="0"/>
              </a:rPr>
              <a:t>“But it describes only the initial effects. Because selling prices of products typically respond to an unanticipated rise in nominal demand faster than prices of factors of production,“ “real wages received have gone down- though real wages anticipated by employees went up, since employees implicitly evaluated the wages offered at the earlier price level.” </a:t>
            </a:r>
          </a:p>
          <a:p>
            <a:r>
              <a:rPr lang="en-US" sz="5600" i="1" dirty="0">
                <a:latin typeface="Calibri" panose="020F0502020204030204" pitchFamily="34" charset="0"/>
                <a:cs typeface="Calibri" panose="020F0502020204030204" pitchFamily="34" charset="0"/>
              </a:rPr>
              <a:t>“Indeed, the simultaneous fall ex post in real wages to employers and rise ex ante in real wages to employees is what enabled employment to increase.”  </a:t>
            </a:r>
          </a:p>
          <a:p>
            <a:endParaRPr lang="en-US" dirty="0"/>
          </a:p>
        </p:txBody>
      </p:sp>
    </p:spTree>
    <p:extLst>
      <p:ext uri="{BB962C8B-B14F-4D97-AF65-F5344CB8AC3E}">
        <p14:creationId xmlns:p14="http://schemas.microsoft.com/office/powerpoint/2010/main" val="418978316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2373</TotalTime>
  <Words>10984</Words>
  <Application>Microsoft Office PowerPoint</Application>
  <PresentationFormat>On-screen Show (4:3)</PresentationFormat>
  <Paragraphs>408</Paragraphs>
  <Slides>74</Slides>
  <Notes>13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74</vt:i4>
      </vt:variant>
    </vt:vector>
  </HeadingPairs>
  <TitlesOfParts>
    <vt:vector size="85" baseType="lpstr">
      <vt:lpstr>Arial</vt:lpstr>
      <vt:lpstr>Calibri</vt:lpstr>
      <vt:lpstr>Calibri Light</vt:lpstr>
      <vt:lpstr>Century Gothic</vt:lpstr>
      <vt:lpstr>Helvetica</vt:lpstr>
      <vt:lpstr>Times New Roman</vt:lpstr>
      <vt:lpstr>TimesNewRoman</vt:lpstr>
      <vt:lpstr>Wingdings</vt:lpstr>
      <vt:lpstr>Wingdings 3</vt:lpstr>
      <vt:lpstr>Custom Design</vt:lpstr>
      <vt:lpstr>Wisp</vt:lpstr>
      <vt:lpstr>       </vt:lpstr>
      <vt:lpstr> </vt:lpstr>
      <vt:lpstr>PowerPoint Presentation</vt:lpstr>
      <vt:lpstr>What Was It Supposed to Be?</vt:lpstr>
      <vt:lpstr>The Sad Story</vt:lpstr>
      <vt:lpstr>What When Wrong?: contingent Keynesianism</vt:lpstr>
      <vt:lpstr>The Conundrum of Stagflation: Phillips’ Curve</vt:lpstr>
      <vt:lpstr>Friedman’s Solution to the Missing Prices:   Restatement of the Quantity Theory</vt:lpstr>
      <vt:lpstr>Expectations and Phillips’ Curve 1</vt:lpstr>
      <vt:lpstr>Expectations and Phillips’ Curve 2</vt:lpstr>
      <vt:lpstr>BUT: Friedman’s Analysis is Fallacious!</vt:lpstr>
      <vt:lpstr>Enter Rational Expectations: Keynes is Dead</vt:lpstr>
      <vt:lpstr>Keynes’ “long struggle to escape”  From the Quantity Theory!</vt:lpstr>
      <vt:lpstr>Aggregate Prices</vt:lpstr>
      <vt:lpstr>Keynes’s final emancipation from the quantity theory</vt:lpstr>
      <vt:lpstr>Liquidity preference determination of the interest rate is also the basis of the theory of prices that Keynes announces in the Preface. </vt:lpstr>
      <vt:lpstr>“it would seem … essential to take liquidity into account …to discuss any money prices”</vt:lpstr>
      <vt:lpstr>Townshend destroys the Quantity theory</vt:lpstr>
      <vt:lpstr>Money rate of interest “rules the roost”</vt:lpstr>
      <vt:lpstr>Something has to be given</vt:lpstr>
      <vt:lpstr>Wages and Liquidity</vt:lpstr>
      <vt:lpstr>Aspects of Modern PK</vt:lpstr>
      <vt:lpstr>Minsky’s PK Commandment</vt:lpstr>
      <vt:lpstr>What is money?Modern Monetary Cacaphony</vt:lpstr>
      <vt:lpstr>Schumpeter as Guide: </vt:lpstr>
      <vt:lpstr>Keynes’s “banking principle”</vt:lpstr>
      <vt:lpstr>Keynes’s Definitions of Money</vt:lpstr>
      <vt:lpstr>Banking Principle requires Bank Money</vt:lpstr>
      <vt:lpstr>History: Clearing &amp; Money of Account </vt:lpstr>
      <vt:lpstr>Medieval Banking: Clearing Accounts</vt:lpstr>
      <vt:lpstr>Nota Bene: No Banker's Receipts</vt:lpstr>
      <vt:lpstr>But Clearing provides Credit Creation</vt:lpstr>
      <vt:lpstr>Sir James Steuart and Money of Account</vt:lpstr>
      <vt:lpstr>Einaudi and Imaginary Money</vt:lpstr>
      <vt:lpstr>PowerPoint Presentation</vt:lpstr>
      <vt:lpstr>The 19th century Evolution of Bankers</vt:lpstr>
      <vt:lpstr>Bankers as Brokers</vt:lpstr>
      <vt:lpstr>Keynes’  Contemporaries </vt:lpstr>
      <vt:lpstr>von Mises: Clearing Institutions</vt:lpstr>
      <vt:lpstr>Schumpeter’s Current Account Balances</vt:lpstr>
      <vt:lpstr>Mitchell Innes</vt:lpstr>
      <vt:lpstr> Credit is not Derivative of Money Proper</vt:lpstr>
      <vt:lpstr>Monetary Cycle Theory</vt:lpstr>
      <vt:lpstr>Withers: Manufacture of Money</vt:lpstr>
      <vt:lpstr>Codified in Phillips «Bank Credit»</vt:lpstr>
      <vt:lpstr>Austrian Credit Cycle Theorists</vt:lpstr>
      <vt:lpstr>Hyman Minsky</vt:lpstr>
      <vt:lpstr>Mises’s “Distinction”</vt:lpstr>
      <vt:lpstr>«Making Payments» vs. «Means of payment»</vt:lpstr>
      <vt:lpstr>Colwell Again</vt:lpstr>
      <vt:lpstr>Competition and Bank Clearing</vt:lpstr>
      <vt:lpstr>Fed as Clearing System</vt:lpstr>
      <vt:lpstr>Was this a «Great Blunder»?</vt:lpstr>
      <vt:lpstr>Minsky Extension: Demand for Bank Liabilities</vt:lpstr>
      <vt:lpstr>Evolution of Banks from Brokers to Principals</vt:lpstr>
      <vt:lpstr>Financial Innovation: Broker to Dealer</vt:lpstr>
      <vt:lpstr>A General Principal of Financial Innovation</vt:lpstr>
      <vt:lpstr>Bank Money, Money Proper and State Money</vt:lpstr>
      <vt:lpstr>State Money and Modern Monetary Theory</vt:lpstr>
      <vt:lpstr>State Money: Mitchell Innes and Knapp </vt:lpstr>
      <vt:lpstr>Knapp: Contrarian Chartalist</vt:lpstr>
      <vt:lpstr>Minsky on Government Liabilities</vt:lpstr>
      <vt:lpstr>Minsky on Financial Innovation</vt:lpstr>
      <vt:lpstr>MMT: Who funds the Government?</vt:lpstr>
      <vt:lpstr>No Natural Supply Constraint on Finance</vt:lpstr>
      <vt:lpstr>Regulating Bankers as Principals/Dealers</vt:lpstr>
      <vt:lpstr>Regulating State Money</vt:lpstr>
      <vt:lpstr>Cash and Bank notes are “State Money”</vt:lpstr>
      <vt:lpstr>What about Digital Currencies?</vt:lpstr>
      <vt:lpstr>Network effects of payment systems</vt:lpstr>
      <vt:lpstr>Network Inclusion and Money Proper</vt:lpstr>
      <vt:lpstr>Why Virtual currencies cannot replace bank money</vt:lpstr>
      <vt:lpstr>The Real Digital Challenge is in Alternative Payment Systems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Money, Credit and Keynes’s “Banking Principle”</dc:title>
  <dc:creator>user</dc:creator>
  <cp:lastModifiedBy>J A Kregel</cp:lastModifiedBy>
  <cp:revision>300</cp:revision>
  <dcterms:created xsi:type="dcterms:W3CDTF">2017-03-07T18:42:59Z</dcterms:created>
  <dcterms:modified xsi:type="dcterms:W3CDTF">2023-02-24T16:26:19Z</dcterms:modified>
</cp:coreProperties>
</file>