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391" r:id="rId2"/>
    <p:sldId id="392" r:id="rId3"/>
    <p:sldId id="393" r:id="rId4"/>
    <p:sldId id="394" r:id="rId5"/>
    <p:sldId id="398" r:id="rId6"/>
    <p:sldId id="395" r:id="rId7"/>
    <p:sldId id="396" r:id="rId8"/>
    <p:sldId id="399" r:id="rId9"/>
    <p:sldId id="400" r:id="rId10"/>
    <p:sldId id="271" r:id="rId11"/>
    <p:sldId id="364" r:id="rId12"/>
    <p:sldId id="365" r:id="rId13"/>
    <p:sldId id="401" r:id="rId14"/>
    <p:sldId id="402" r:id="rId15"/>
    <p:sldId id="397" r:id="rId16"/>
    <p:sldId id="403" r:id="rId17"/>
    <p:sldId id="40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32" y="3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70398-30C3-48C3-8AC8-C35A7698AEF1}" type="datetimeFigureOut">
              <a:rPr lang="en-US" smtClean="0"/>
              <a:t>3/4/2023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D9DC5-8F0F-42DF-9B44-796F3EAF27B3}" type="slidenum">
              <a:rPr lang="en-US" smtClean="0"/>
              <a:t>‹#›</a:t>
            </a:fld>
            <a:endParaRPr lang="en-US"/>
          </a:p>
        </p:txBody>
      </p:sp>
    </p:spTree>
    <p:extLst>
      <p:ext uri="{BB962C8B-B14F-4D97-AF65-F5344CB8AC3E}">
        <p14:creationId xmlns:p14="http://schemas.microsoft.com/office/powerpoint/2010/main" val="3925305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BD9DC5-8F0F-42DF-9B44-796F3EAF27B3}" type="slidenum">
              <a:rPr lang="en-US" smtClean="0"/>
              <a:t>1</a:t>
            </a:fld>
            <a:endParaRPr lang="en-US"/>
          </a:p>
        </p:txBody>
      </p:sp>
    </p:spTree>
    <p:extLst>
      <p:ext uri="{BB962C8B-B14F-4D97-AF65-F5344CB8AC3E}">
        <p14:creationId xmlns:p14="http://schemas.microsoft.com/office/powerpoint/2010/main" val="1845594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BD9DC5-8F0F-42DF-9B44-796F3EAF27B3}" type="slidenum">
              <a:rPr lang="en-US" smtClean="0"/>
              <a:t>8</a:t>
            </a:fld>
            <a:endParaRPr lang="en-US"/>
          </a:p>
        </p:txBody>
      </p:sp>
    </p:spTree>
    <p:extLst>
      <p:ext uri="{BB962C8B-B14F-4D97-AF65-F5344CB8AC3E}">
        <p14:creationId xmlns:p14="http://schemas.microsoft.com/office/powerpoint/2010/main" val="238859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60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8" y="3956281"/>
            <a:ext cx="6831673"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752859" y="6453386"/>
            <a:ext cx="1607944" cy="404614"/>
          </a:xfrm>
        </p:spPr>
        <p:txBody>
          <a:bodyPr/>
          <a:lstStyle>
            <a:lvl1pPr>
              <a:defRPr baseline="0">
                <a:solidFill>
                  <a:schemeClr val="tx2"/>
                </a:solidFill>
              </a:defRPr>
            </a:lvl1pPr>
          </a:lstStyle>
          <a:p>
            <a:fld id="{87DE6118-2437-4B30-8E3C-4D2BE6020583}" type="datetimeFigureOut">
              <a:rPr lang="en-US" smtClean="0">
                <a:solidFill>
                  <a:srgbClr val="191B0E"/>
                </a:solidFill>
              </a:rPr>
              <a:pPr/>
              <a:t>3/4/2023</a:t>
            </a:fld>
            <a:endParaRPr lang="en-US">
              <a:solidFill>
                <a:srgbClr val="191B0E"/>
              </a:solidFill>
            </a:endParaRPr>
          </a:p>
        </p:txBody>
      </p:sp>
      <p:sp>
        <p:nvSpPr>
          <p:cNvPr id="5" name="Footer Placeholder 4"/>
          <p:cNvSpPr>
            <a:spLocks noGrp="1"/>
          </p:cNvSpPr>
          <p:nvPr>
            <p:ph type="ftr" sz="quarter" idx="11"/>
          </p:nvPr>
        </p:nvSpPr>
        <p:spPr>
          <a:xfrm>
            <a:off x="2584056" y="6453386"/>
            <a:ext cx="7023377" cy="404614"/>
          </a:xfrm>
        </p:spPr>
        <p:txBody>
          <a:bodyPr/>
          <a:lstStyle>
            <a:lvl1pPr algn="ctr">
              <a:defRPr baseline="0">
                <a:solidFill>
                  <a:schemeClr val="tx2"/>
                </a:solidFill>
              </a:defRPr>
            </a:lvl1pPr>
          </a:lstStyle>
          <a:p>
            <a:endParaRPr lang="en-US">
              <a:solidFill>
                <a:srgbClr val="191B0E"/>
              </a:solidFill>
            </a:endParaRP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solidFill>
                  <a:srgbClr val="191B0E"/>
                </a:solidFill>
              </a:rPr>
              <a:pPr/>
              <a:t>‹#›</a:t>
            </a:fld>
            <a:endParaRPr lang="en-US">
              <a:solidFill>
                <a:srgbClr val="191B0E"/>
              </a:solidFill>
            </a:endParaRPr>
          </a:p>
        </p:txBody>
      </p:sp>
      <p:grpSp>
        <p:nvGrpSpPr>
          <p:cNvPr id="8" name="Group 7"/>
          <p:cNvGrpSpPr/>
          <p:nvPr/>
        </p:nvGrpSpPr>
        <p:grpSpPr>
          <a:xfrm>
            <a:off x="752858" y="744470"/>
            <a:ext cx="10674119" cy="5349671"/>
            <a:chOff x="564643" y="744469"/>
            <a:chExt cx="8005589" cy="5349671"/>
          </a:xfrm>
        </p:grpSpPr>
        <p:sp>
          <p:nvSpPr>
            <p:cNvPr id="11" name="Freeform 6"/>
            <p:cNvSpPr>
              <a:spLocks/>
            </p:cNvSpPr>
            <p:nvPr/>
          </p:nvSpPr>
          <p:spPr bwMode="auto">
            <a:xfrm>
              <a:off x="6113972" y="1685652"/>
              <a:ext cx="2456260" cy="4408488"/>
            </a:xfrm>
            <a:custGeom>
              <a:avLst/>
              <a:gdLst>
                <a:gd name="T0" fmla="*/ 3614 w 4125"/>
                <a:gd name="T1" fmla="*/ 0 h 5554"/>
                <a:gd name="T2" fmla="*/ 4125 w 4125"/>
                <a:gd name="T3" fmla="*/ 0 h 5554"/>
                <a:gd name="T4" fmla="*/ 4125 w 4125"/>
                <a:gd name="T5" fmla="*/ 5554 h 5554"/>
                <a:gd name="T6" fmla="*/ 0 w 4125"/>
                <a:gd name="T7" fmla="*/ 5554 h 5554"/>
                <a:gd name="T8" fmla="*/ 0 w 4125"/>
                <a:gd name="T9" fmla="*/ 5074 h 5554"/>
                <a:gd name="T10" fmla="*/ 3614 w 4125"/>
                <a:gd name="T11" fmla="*/ 5074 h 5554"/>
                <a:gd name="T12" fmla="*/ 3614 w 4125"/>
                <a:gd name="T13" fmla="*/ 0 h 5554"/>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303 h 10000"/>
                <a:gd name="connsiteX5" fmla="*/ 8761 w 10000"/>
                <a:gd name="connsiteY5" fmla="*/ 9136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303 h 10000"/>
                <a:gd name="connsiteX5" fmla="*/ 8761 w 10000"/>
                <a:gd name="connsiteY5" fmla="*/ 9303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260 h 10000"/>
                <a:gd name="connsiteX5" fmla="*/ 8761 w 10000"/>
                <a:gd name="connsiteY5" fmla="*/ 9303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260 h 10000"/>
                <a:gd name="connsiteX5" fmla="*/ 8761 w 10000"/>
                <a:gd name="connsiteY5" fmla="*/ 9260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357 h 10000"/>
                <a:gd name="connsiteX5" fmla="*/ 8761 w 10000"/>
                <a:gd name="connsiteY5" fmla="*/ 9260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357 h 10000"/>
                <a:gd name="connsiteX5" fmla="*/ 8761 w 10000"/>
                <a:gd name="connsiteY5" fmla="*/ 9357 h 10000"/>
                <a:gd name="connsiteX6" fmla="*/ 8761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350" dirty="0">
                <a:solidFill>
                  <a:prstClr val="black"/>
                </a:solidFill>
              </a:endParaRPr>
            </a:p>
          </p:txBody>
        </p:sp>
        <p:sp>
          <p:nvSpPr>
            <p:cNvPr id="14" name="Freeform 6"/>
            <p:cNvSpPr>
              <a:spLocks/>
            </p:cNvSpPr>
            <p:nvPr/>
          </p:nvSpPr>
          <p:spPr bwMode="auto">
            <a:xfrm flipH="1" flipV="1">
              <a:off x="564643" y="744469"/>
              <a:ext cx="2456505" cy="4408488"/>
            </a:xfrm>
            <a:custGeom>
              <a:avLst/>
              <a:gdLst>
                <a:gd name="T0" fmla="*/ 3614 w 4125"/>
                <a:gd name="T1" fmla="*/ 0 h 5554"/>
                <a:gd name="T2" fmla="*/ 4125 w 4125"/>
                <a:gd name="T3" fmla="*/ 0 h 5554"/>
                <a:gd name="T4" fmla="*/ 4125 w 4125"/>
                <a:gd name="T5" fmla="*/ 5554 h 5554"/>
                <a:gd name="T6" fmla="*/ 0 w 4125"/>
                <a:gd name="T7" fmla="*/ 5554 h 5554"/>
                <a:gd name="T8" fmla="*/ 0 w 4125"/>
                <a:gd name="T9" fmla="*/ 5074 h 5554"/>
                <a:gd name="T10" fmla="*/ 3614 w 4125"/>
                <a:gd name="T11" fmla="*/ 5074 h 5554"/>
                <a:gd name="T12" fmla="*/ 3614 w 4125"/>
                <a:gd name="T13" fmla="*/ 0 h 5554"/>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136 h 10000"/>
                <a:gd name="connsiteX5" fmla="*/ 8761 w 10000"/>
                <a:gd name="connsiteY5" fmla="*/ 9298 h 10000"/>
                <a:gd name="connsiteX6" fmla="*/ 8761 w 10000"/>
                <a:gd name="connsiteY6" fmla="*/ 0 h 10000"/>
                <a:gd name="connsiteX0" fmla="*/ 8771 w 10010"/>
                <a:gd name="connsiteY0" fmla="*/ 0 h 10000"/>
                <a:gd name="connsiteX1" fmla="*/ 10010 w 10010"/>
                <a:gd name="connsiteY1" fmla="*/ 0 h 10000"/>
                <a:gd name="connsiteX2" fmla="*/ 10010 w 10010"/>
                <a:gd name="connsiteY2" fmla="*/ 10000 h 10000"/>
                <a:gd name="connsiteX3" fmla="*/ 10 w 10010"/>
                <a:gd name="connsiteY3" fmla="*/ 10000 h 10000"/>
                <a:gd name="connsiteX4" fmla="*/ 0 w 10010"/>
                <a:gd name="connsiteY4" fmla="*/ 9298 h 10000"/>
                <a:gd name="connsiteX5" fmla="*/ 8771 w 10010"/>
                <a:gd name="connsiteY5" fmla="*/ 9298 h 10000"/>
                <a:gd name="connsiteX6" fmla="*/ 8771 w 10010"/>
                <a:gd name="connsiteY6" fmla="*/ 0 h 10000"/>
                <a:gd name="connsiteX0" fmla="*/ 8771 w 10010"/>
                <a:gd name="connsiteY0" fmla="*/ 0 h 10000"/>
                <a:gd name="connsiteX1" fmla="*/ 10010 w 10010"/>
                <a:gd name="connsiteY1" fmla="*/ 0 h 10000"/>
                <a:gd name="connsiteX2" fmla="*/ 10010 w 10010"/>
                <a:gd name="connsiteY2" fmla="*/ 10000 h 10000"/>
                <a:gd name="connsiteX3" fmla="*/ 10 w 10010"/>
                <a:gd name="connsiteY3" fmla="*/ 10000 h 10000"/>
                <a:gd name="connsiteX4" fmla="*/ 0 w 10010"/>
                <a:gd name="connsiteY4" fmla="*/ 9298 h 10000"/>
                <a:gd name="connsiteX5" fmla="*/ 8771 w 10010"/>
                <a:gd name="connsiteY5" fmla="*/ 9260 h 10000"/>
                <a:gd name="connsiteX6" fmla="*/ 8771 w 10010"/>
                <a:gd name="connsiteY6" fmla="*/ 0 h 10000"/>
                <a:gd name="connsiteX0" fmla="*/ 8771 w 10010"/>
                <a:gd name="connsiteY0" fmla="*/ 0 h 10000"/>
                <a:gd name="connsiteX1" fmla="*/ 10010 w 10010"/>
                <a:gd name="connsiteY1" fmla="*/ 0 h 10000"/>
                <a:gd name="connsiteX2" fmla="*/ 10010 w 10010"/>
                <a:gd name="connsiteY2" fmla="*/ 10000 h 10000"/>
                <a:gd name="connsiteX3" fmla="*/ 10 w 10010"/>
                <a:gd name="connsiteY3" fmla="*/ 10000 h 10000"/>
                <a:gd name="connsiteX4" fmla="*/ 0 w 10010"/>
                <a:gd name="connsiteY4" fmla="*/ 9260 h 10000"/>
                <a:gd name="connsiteX5" fmla="*/ 8771 w 10010"/>
                <a:gd name="connsiteY5" fmla="*/ 9260 h 10000"/>
                <a:gd name="connsiteX6" fmla="*/ 8771 w 10010"/>
                <a:gd name="connsiteY6" fmla="*/ 0 h 10000"/>
                <a:gd name="connsiteX0" fmla="*/ 8771 w 10010"/>
                <a:gd name="connsiteY0" fmla="*/ 0 h 10000"/>
                <a:gd name="connsiteX1" fmla="*/ 10010 w 10010"/>
                <a:gd name="connsiteY1" fmla="*/ 0 h 10000"/>
                <a:gd name="connsiteX2" fmla="*/ 10010 w 10010"/>
                <a:gd name="connsiteY2" fmla="*/ 10000 h 10000"/>
                <a:gd name="connsiteX3" fmla="*/ 10 w 10010"/>
                <a:gd name="connsiteY3" fmla="*/ 10000 h 10000"/>
                <a:gd name="connsiteX4" fmla="*/ 0 w 10010"/>
                <a:gd name="connsiteY4" fmla="*/ 9260 h 10000"/>
                <a:gd name="connsiteX5" fmla="*/ 8771 w 10010"/>
                <a:gd name="connsiteY5" fmla="*/ 9260 h 10000"/>
                <a:gd name="connsiteX6" fmla="*/ 8771 w 10010"/>
                <a:gd name="connsiteY6" fmla="*/ 0 h 10000"/>
                <a:gd name="connsiteX0" fmla="*/ 8771 w 10010"/>
                <a:gd name="connsiteY0" fmla="*/ 0 h 10000"/>
                <a:gd name="connsiteX1" fmla="*/ 10010 w 10010"/>
                <a:gd name="connsiteY1" fmla="*/ 0 h 10000"/>
                <a:gd name="connsiteX2" fmla="*/ 10010 w 10010"/>
                <a:gd name="connsiteY2" fmla="*/ 10000 h 10000"/>
                <a:gd name="connsiteX3" fmla="*/ 10 w 10010"/>
                <a:gd name="connsiteY3" fmla="*/ 10000 h 10000"/>
                <a:gd name="connsiteX4" fmla="*/ 0 w 10010"/>
                <a:gd name="connsiteY4" fmla="*/ 9260 h 10000"/>
                <a:gd name="connsiteX5" fmla="*/ 8771 w 10010"/>
                <a:gd name="connsiteY5" fmla="*/ 9346 h 10000"/>
                <a:gd name="connsiteX6" fmla="*/ 8771 w 10010"/>
                <a:gd name="connsiteY6" fmla="*/ 0 h 10000"/>
                <a:gd name="connsiteX0" fmla="*/ 8762 w 10001"/>
                <a:gd name="connsiteY0" fmla="*/ 0 h 10000"/>
                <a:gd name="connsiteX1" fmla="*/ 10001 w 10001"/>
                <a:gd name="connsiteY1" fmla="*/ 0 h 10000"/>
                <a:gd name="connsiteX2" fmla="*/ 10001 w 10001"/>
                <a:gd name="connsiteY2" fmla="*/ 10000 h 10000"/>
                <a:gd name="connsiteX3" fmla="*/ 1 w 10001"/>
                <a:gd name="connsiteY3" fmla="*/ 10000 h 10000"/>
                <a:gd name="connsiteX4" fmla="*/ 1 w 10001"/>
                <a:gd name="connsiteY4" fmla="*/ 9352 h 10000"/>
                <a:gd name="connsiteX5" fmla="*/ 8762 w 10001"/>
                <a:gd name="connsiteY5" fmla="*/ 9346 h 10000"/>
                <a:gd name="connsiteX6" fmla="*/ 8762 w 10001"/>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350">
                <a:solidFill>
                  <a:prstClr val="black"/>
                </a:solidFill>
              </a:endParaRPr>
            </a:p>
          </p:txBody>
        </p:sp>
      </p:grpSp>
    </p:spTree>
    <p:extLst>
      <p:ext uri="{BB962C8B-B14F-4D97-AF65-F5344CB8AC3E}">
        <p14:creationId xmlns:p14="http://schemas.microsoft.com/office/powerpoint/2010/main" val="1692646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7"/>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smtClean="0">
                <a:solidFill>
                  <a:srgbClr val="191B0E"/>
                </a:solidFill>
              </a:rPr>
              <a:pPr/>
              <a:t>3/4/2023</a:t>
            </a:fld>
            <a:endParaRPr lang="en-US">
              <a:solidFill>
                <a:srgbClr val="191B0E"/>
              </a:solidFill>
            </a:endParaRPr>
          </a:p>
        </p:txBody>
      </p:sp>
      <p:sp>
        <p:nvSpPr>
          <p:cNvPr id="5" name="Footer Placeholder 4"/>
          <p:cNvSpPr>
            <a:spLocks noGrp="1"/>
          </p:cNvSpPr>
          <p:nvPr>
            <p:ph type="ftr" sz="quarter" idx="11"/>
          </p:nvPr>
        </p:nvSpPr>
        <p:spPr/>
        <p:txBody>
          <a:bodyPr/>
          <a:lstStyle/>
          <a:p>
            <a:endParaRPr lang="en-US">
              <a:solidFill>
                <a:srgbClr val="191B0E"/>
              </a:solidFill>
            </a:endParaRPr>
          </a:p>
        </p:txBody>
      </p:sp>
      <p:sp>
        <p:nvSpPr>
          <p:cNvPr id="6" name="Slide Number Placeholder 5"/>
          <p:cNvSpPr>
            <a:spLocks noGrp="1"/>
          </p:cNvSpPr>
          <p:nvPr>
            <p:ph type="sldNum" sz="quarter" idx="12"/>
          </p:nvPr>
        </p:nvSpPr>
        <p:spPr/>
        <p:txBody>
          <a:bodyPr/>
          <a:lstStyle/>
          <a:p>
            <a:fld id="{69E57DC2-970A-4B3E-BB1C-7A09969E49DF}" type="slidenum">
              <a:rPr lang="en-US" smtClean="0">
                <a:solidFill>
                  <a:srgbClr val="191B0E"/>
                </a:solidFill>
              </a:rPr>
              <a:pPr/>
              <a:t>‹#›</a:t>
            </a:fld>
            <a:endParaRPr lang="en-US">
              <a:solidFill>
                <a:srgbClr val="191B0E"/>
              </a:solidFill>
            </a:endParaRPr>
          </a:p>
        </p:txBody>
      </p:sp>
    </p:spTree>
    <p:extLst>
      <p:ext uri="{BB962C8B-B14F-4D97-AF65-F5344CB8AC3E}">
        <p14:creationId xmlns:p14="http://schemas.microsoft.com/office/powerpoint/2010/main" val="274383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4396" y="624156"/>
            <a:ext cx="1987933"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1" y="624156"/>
            <a:ext cx="7632700"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smtClean="0">
                <a:solidFill>
                  <a:srgbClr val="191B0E"/>
                </a:solidFill>
              </a:rPr>
              <a:pPr/>
              <a:t>3/4/2023</a:t>
            </a:fld>
            <a:endParaRPr lang="en-US">
              <a:solidFill>
                <a:srgbClr val="191B0E"/>
              </a:solidFill>
            </a:endParaRPr>
          </a:p>
        </p:txBody>
      </p:sp>
      <p:sp>
        <p:nvSpPr>
          <p:cNvPr id="5" name="Footer Placeholder 4"/>
          <p:cNvSpPr>
            <a:spLocks noGrp="1"/>
          </p:cNvSpPr>
          <p:nvPr>
            <p:ph type="ftr" sz="quarter" idx="11"/>
          </p:nvPr>
        </p:nvSpPr>
        <p:spPr/>
        <p:txBody>
          <a:bodyPr/>
          <a:lstStyle/>
          <a:p>
            <a:endParaRPr lang="en-US">
              <a:solidFill>
                <a:srgbClr val="191B0E"/>
              </a:solidFill>
            </a:endParaRPr>
          </a:p>
        </p:txBody>
      </p:sp>
      <p:sp>
        <p:nvSpPr>
          <p:cNvPr id="6" name="Slide Number Placeholder 5"/>
          <p:cNvSpPr>
            <a:spLocks noGrp="1"/>
          </p:cNvSpPr>
          <p:nvPr>
            <p:ph type="sldNum" sz="quarter" idx="12"/>
          </p:nvPr>
        </p:nvSpPr>
        <p:spPr/>
        <p:txBody>
          <a:bodyPr/>
          <a:lstStyle/>
          <a:p>
            <a:fld id="{69E57DC2-970A-4B3E-BB1C-7A09969E49DF}" type="slidenum">
              <a:rPr lang="en-US" smtClean="0">
                <a:solidFill>
                  <a:srgbClr val="191B0E"/>
                </a:solidFill>
              </a:rPr>
              <a:pPr/>
              <a:t>‹#›</a:t>
            </a:fld>
            <a:endParaRPr lang="en-US">
              <a:solidFill>
                <a:srgbClr val="191B0E"/>
              </a:solidFill>
            </a:endParaRPr>
          </a:p>
        </p:txBody>
      </p:sp>
    </p:spTree>
    <p:extLst>
      <p:ext uri="{BB962C8B-B14F-4D97-AF65-F5344CB8AC3E}">
        <p14:creationId xmlns:p14="http://schemas.microsoft.com/office/powerpoint/2010/main" val="3716305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152401"/>
            <a:ext cx="10972800" cy="59737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6"/>
          <p:cNvSpPr>
            <a:spLocks noGrp="1" noChangeArrowheads="1"/>
          </p:cNvSpPr>
          <p:nvPr>
            <p:ph type="sldNum" sz="quarter" idx="10"/>
          </p:nvPr>
        </p:nvSpPr>
        <p:spPr>
          <a:ln/>
        </p:spPr>
        <p:txBody>
          <a:bodyPr/>
          <a:lstStyle>
            <a:lvl1pPr>
              <a:defRPr/>
            </a:lvl1pPr>
          </a:lstStyle>
          <a:p>
            <a:pPr>
              <a:defRPr/>
            </a:pPr>
            <a:fld id="{3568C004-0E75-4474-86B2-17220332146F}" type="slidenum">
              <a:rPr lang="en-US" altLang="en-US">
                <a:solidFill>
                  <a:srgbClr val="191B0E"/>
                </a:solidFill>
              </a:rPr>
              <a:pPr>
                <a:defRPr/>
              </a:pPr>
              <a:t>‹#›</a:t>
            </a:fld>
            <a:endParaRPr lang="en-US" altLang="en-US">
              <a:solidFill>
                <a:srgbClr val="191B0E"/>
              </a:solidFill>
            </a:endParaRPr>
          </a:p>
        </p:txBody>
      </p:sp>
    </p:spTree>
    <p:extLst>
      <p:ext uri="{BB962C8B-B14F-4D97-AF65-F5344CB8AC3E}">
        <p14:creationId xmlns:p14="http://schemas.microsoft.com/office/powerpoint/2010/main" val="453085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30"/>
          <p:cNvSpPr>
            <a:spLocks noGrp="1"/>
          </p:cNvSpPr>
          <p:nvPr>
            <p:ph type="sldNum" sz="quarter" idx="10"/>
          </p:nvPr>
        </p:nvSpPr>
        <p:spPr>
          <a:xfrm>
            <a:off x="11254318" y="6489701"/>
            <a:ext cx="273049" cy="200025"/>
          </a:xfrm>
          <a:ln w="12700">
            <a:miter lim="400000"/>
          </a:ln>
        </p:spPr>
        <p:txBody>
          <a:bodyPr lIns="0" tIns="0" rIns="0" bIns="0">
            <a:spAutoFit/>
          </a:bodyPr>
          <a:lstStyle>
            <a:lvl1pPr defTabSz="641350">
              <a:defRPr sz="1300">
                <a:latin typeface="Helvetica" panose="020B0604020202020204" pitchFamily="34" charset="0"/>
                <a:cs typeface="Helvetica" panose="020B0604020202020204" pitchFamily="34" charset="0"/>
                <a:sym typeface="Helvetica" panose="020B0604020202020204" pitchFamily="34" charset="0"/>
              </a:defRPr>
            </a:lvl1pPr>
          </a:lstStyle>
          <a:p>
            <a:fld id="{ECFDF40B-DBBD-4BFA-8059-B12B56BF2938}" type="slidenum">
              <a:rPr lang="en-US" altLang="en-US"/>
              <a:pPr/>
              <a:t>‹#›</a:t>
            </a:fld>
            <a:endParaRPr lang="en-US" altLang="en-US" dirty="0"/>
          </a:p>
        </p:txBody>
      </p:sp>
    </p:spTree>
    <p:extLst>
      <p:ext uri="{BB962C8B-B14F-4D97-AF65-F5344CB8AC3E}">
        <p14:creationId xmlns:p14="http://schemas.microsoft.com/office/powerpoint/2010/main" val="1259105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solidFill>
                  <a:srgbClr val="191B0E"/>
                </a:solidFill>
              </a:rPr>
              <a:pPr/>
              <a:t>3/4/2023</a:t>
            </a:fld>
            <a:endParaRPr lang="en-US">
              <a:solidFill>
                <a:srgbClr val="191B0E"/>
              </a:solidFill>
            </a:endParaRPr>
          </a:p>
        </p:txBody>
      </p:sp>
      <p:sp>
        <p:nvSpPr>
          <p:cNvPr id="5" name="Footer Placeholder 4"/>
          <p:cNvSpPr>
            <a:spLocks noGrp="1"/>
          </p:cNvSpPr>
          <p:nvPr>
            <p:ph type="ftr" sz="quarter" idx="11"/>
          </p:nvPr>
        </p:nvSpPr>
        <p:spPr/>
        <p:txBody>
          <a:bodyPr/>
          <a:lstStyle/>
          <a:p>
            <a:endParaRPr lang="en-US">
              <a:solidFill>
                <a:srgbClr val="191B0E"/>
              </a:solidFill>
            </a:endParaRPr>
          </a:p>
        </p:txBody>
      </p:sp>
      <p:sp>
        <p:nvSpPr>
          <p:cNvPr id="6" name="Slide Number Placeholder 5"/>
          <p:cNvSpPr>
            <a:spLocks noGrp="1"/>
          </p:cNvSpPr>
          <p:nvPr>
            <p:ph type="sldNum" sz="quarter" idx="12"/>
          </p:nvPr>
        </p:nvSpPr>
        <p:spPr/>
        <p:txBody>
          <a:bodyPr/>
          <a:lstStyle/>
          <a:p>
            <a:fld id="{69E57DC2-970A-4B3E-BB1C-7A09969E49DF}" type="slidenum">
              <a:rPr lang="en-US" smtClean="0">
                <a:solidFill>
                  <a:srgbClr val="191B0E"/>
                </a:solidFill>
              </a:rPr>
              <a:pPr/>
              <a:t>‹#›</a:t>
            </a:fld>
            <a:endParaRPr lang="en-US">
              <a:solidFill>
                <a:srgbClr val="191B0E"/>
              </a:solidFill>
            </a:endParaRPr>
          </a:p>
        </p:txBody>
      </p:sp>
    </p:spTree>
    <p:extLst>
      <p:ext uri="{BB962C8B-B14F-4D97-AF65-F5344CB8AC3E}">
        <p14:creationId xmlns:p14="http://schemas.microsoft.com/office/powerpoint/2010/main" val="2942936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2"/>
            <a:ext cx="9612971" cy="2852737"/>
          </a:xfrm>
        </p:spPr>
        <p:txBody>
          <a:bodyPr anchor="b">
            <a:normAutofit/>
          </a:bodyPr>
          <a:lstStyle>
            <a:lvl1pPr algn="r">
              <a:defRPr sz="60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9" y="6453386"/>
            <a:ext cx="1622409" cy="404614"/>
          </a:xfrm>
        </p:spPr>
        <p:txBody>
          <a:bodyPr/>
          <a:lstStyle>
            <a:lvl1pPr>
              <a:defRPr>
                <a:solidFill>
                  <a:schemeClr val="tx2"/>
                </a:solidFill>
              </a:defRPr>
            </a:lvl1pPr>
          </a:lstStyle>
          <a:p>
            <a:fld id="{87DE6118-2437-4B30-8E3C-4D2BE6020583}" type="datetimeFigureOut">
              <a:rPr lang="en-US" smtClean="0">
                <a:solidFill>
                  <a:srgbClr val="EFEDE3"/>
                </a:solidFill>
              </a:rPr>
              <a:pPr/>
              <a:t>3/4/2023</a:t>
            </a:fld>
            <a:endParaRPr lang="en-US">
              <a:solidFill>
                <a:srgbClr val="EFEDE3"/>
              </a:solidFill>
            </a:endParaRPr>
          </a:p>
        </p:txBody>
      </p:sp>
      <p:sp>
        <p:nvSpPr>
          <p:cNvPr id="5" name="Footer Placeholder 4"/>
          <p:cNvSpPr>
            <a:spLocks noGrp="1"/>
          </p:cNvSpPr>
          <p:nvPr>
            <p:ph type="ftr" sz="quarter" idx="11"/>
          </p:nvPr>
        </p:nvSpPr>
        <p:spPr>
          <a:xfrm>
            <a:off x="2584313" y="6453386"/>
            <a:ext cx="7023377" cy="404614"/>
          </a:xfrm>
        </p:spPr>
        <p:txBody>
          <a:bodyPr/>
          <a:lstStyle>
            <a:lvl1pPr algn="ctr">
              <a:defRPr>
                <a:solidFill>
                  <a:schemeClr val="tx2"/>
                </a:solidFill>
              </a:defRPr>
            </a:lvl1pPr>
          </a:lstStyle>
          <a:p>
            <a:endParaRPr lang="en-US">
              <a:solidFill>
                <a:srgbClr val="EFEDE3"/>
              </a:solidFill>
            </a:endParaRP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solidFill>
                  <a:srgbClr val="EFEDE3"/>
                </a:solidFill>
              </a:rPr>
              <a:pPr/>
              <a:t>‹#›</a:t>
            </a:fld>
            <a:endParaRPr lang="en-US">
              <a:solidFill>
                <a:srgbClr val="EFEDE3"/>
              </a:solidFill>
            </a:endParaRPr>
          </a:p>
        </p:txBody>
      </p:sp>
      <p:sp>
        <p:nvSpPr>
          <p:cNvPr id="7" name="Freeform 6"/>
          <p:cNvSpPr>
            <a:spLocks/>
          </p:cNvSpPr>
          <p:nvPr/>
        </p:nvSpPr>
        <p:spPr bwMode="auto">
          <a:xfrm>
            <a:off x="8151963" y="1685652"/>
            <a:ext cx="3275013" cy="4408488"/>
          </a:xfrm>
          <a:custGeom>
            <a:avLst/>
            <a:gdLst>
              <a:gd name="T0" fmla="*/ 3614 w 4125"/>
              <a:gd name="T1" fmla="*/ 0 h 5554"/>
              <a:gd name="T2" fmla="*/ 4125 w 4125"/>
              <a:gd name="T3" fmla="*/ 0 h 5554"/>
              <a:gd name="T4" fmla="*/ 4125 w 4125"/>
              <a:gd name="T5" fmla="*/ 5554 h 5554"/>
              <a:gd name="T6" fmla="*/ 0 w 4125"/>
              <a:gd name="T7" fmla="*/ 5554 h 5554"/>
              <a:gd name="T8" fmla="*/ 0 w 4125"/>
              <a:gd name="T9" fmla="*/ 5074 h 5554"/>
              <a:gd name="T10" fmla="*/ 3614 w 4125"/>
              <a:gd name="T11" fmla="*/ 5074 h 5554"/>
              <a:gd name="T12" fmla="*/ 3614 w 4125"/>
              <a:gd name="T13" fmla="*/ 0 h 5554"/>
            </a:gdLst>
            <a:ahLst/>
            <a:cxnLst>
              <a:cxn ang="0">
                <a:pos x="T0" y="T1"/>
              </a:cxn>
              <a:cxn ang="0">
                <a:pos x="T2" y="T3"/>
              </a:cxn>
              <a:cxn ang="0">
                <a:pos x="T4" y="T5"/>
              </a:cxn>
              <a:cxn ang="0">
                <a:pos x="T6" y="T7"/>
              </a:cxn>
              <a:cxn ang="0">
                <a:pos x="T8" y="T9"/>
              </a:cxn>
              <a:cxn ang="0">
                <a:pos x="T10" y="T11"/>
              </a:cxn>
              <a:cxn ang="0">
                <a:pos x="T12" y="T13"/>
              </a:cxn>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350">
              <a:solidFill>
                <a:prstClr val="white"/>
              </a:solidFill>
            </a:endParaRPr>
          </a:p>
        </p:txBody>
      </p:sp>
      <p:sp>
        <p:nvSpPr>
          <p:cNvPr id="8" name="Freeform 7" title="Crop Mark"/>
          <p:cNvSpPr>
            <a:spLocks/>
          </p:cNvSpPr>
          <p:nvPr/>
        </p:nvSpPr>
        <p:spPr bwMode="auto">
          <a:xfrm>
            <a:off x="8151963" y="1685652"/>
            <a:ext cx="3275013" cy="4408488"/>
          </a:xfrm>
          <a:custGeom>
            <a:avLst/>
            <a:gdLst>
              <a:gd name="T0" fmla="*/ 3614 w 4125"/>
              <a:gd name="T1" fmla="*/ 0 h 5554"/>
              <a:gd name="T2" fmla="*/ 4125 w 4125"/>
              <a:gd name="T3" fmla="*/ 0 h 5554"/>
              <a:gd name="T4" fmla="*/ 4125 w 4125"/>
              <a:gd name="T5" fmla="*/ 5554 h 5554"/>
              <a:gd name="T6" fmla="*/ 0 w 4125"/>
              <a:gd name="T7" fmla="*/ 5554 h 5554"/>
              <a:gd name="T8" fmla="*/ 0 w 4125"/>
              <a:gd name="T9" fmla="*/ 5074 h 5554"/>
              <a:gd name="T10" fmla="*/ 3614 w 4125"/>
              <a:gd name="T11" fmla="*/ 5074 h 5554"/>
              <a:gd name="T12" fmla="*/ 3614 w 4125"/>
              <a:gd name="T13" fmla="*/ 0 h 5554"/>
            </a:gdLst>
            <a:ahLst/>
            <a:cxnLst>
              <a:cxn ang="0">
                <a:pos x="T0" y="T1"/>
              </a:cxn>
              <a:cxn ang="0">
                <a:pos x="T2" y="T3"/>
              </a:cxn>
              <a:cxn ang="0">
                <a:pos x="T4" y="T5"/>
              </a:cxn>
              <a:cxn ang="0">
                <a:pos x="T6" y="T7"/>
              </a:cxn>
              <a:cxn ang="0">
                <a:pos x="T8" y="T9"/>
              </a:cxn>
              <a:cxn ang="0">
                <a:pos x="T10" y="T11"/>
              </a:cxn>
              <a:cxn ang="0">
                <a:pos x="T12" y="T13"/>
              </a:cxn>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800">
              <a:solidFill>
                <a:prstClr val="white"/>
              </a:solidFill>
            </a:endParaRPr>
          </a:p>
        </p:txBody>
      </p:sp>
    </p:spTree>
    <p:extLst>
      <p:ext uri="{BB962C8B-B14F-4D97-AF65-F5344CB8AC3E}">
        <p14:creationId xmlns:p14="http://schemas.microsoft.com/office/powerpoint/2010/main" val="26654216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6001"/>
            <a:ext cx="4447787"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6001"/>
            <a:ext cx="4447787"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DE6118-2437-4B30-8E3C-4D2BE6020583}" type="datetimeFigureOut">
              <a:rPr lang="en-US" smtClean="0">
                <a:solidFill>
                  <a:srgbClr val="191B0E"/>
                </a:solidFill>
              </a:rPr>
              <a:pPr/>
              <a:t>3/4/2023</a:t>
            </a:fld>
            <a:endParaRPr lang="en-US">
              <a:solidFill>
                <a:srgbClr val="191B0E"/>
              </a:solidFill>
            </a:endParaRPr>
          </a:p>
        </p:txBody>
      </p:sp>
      <p:sp>
        <p:nvSpPr>
          <p:cNvPr id="6" name="Footer Placeholder 5"/>
          <p:cNvSpPr>
            <a:spLocks noGrp="1"/>
          </p:cNvSpPr>
          <p:nvPr>
            <p:ph type="ftr" sz="quarter" idx="11"/>
          </p:nvPr>
        </p:nvSpPr>
        <p:spPr/>
        <p:txBody>
          <a:bodyPr/>
          <a:lstStyle/>
          <a:p>
            <a:endParaRPr lang="en-US">
              <a:solidFill>
                <a:srgbClr val="191B0E"/>
              </a:solidFill>
            </a:endParaRPr>
          </a:p>
        </p:txBody>
      </p:sp>
      <p:sp>
        <p:nvSpPr>
          <p:cNvPr id="7" name="Slide Number Placeholder 6"/>
          <p:cNvSpPr>
            <a:spLocks noGrp="1"/>
          </p:cNvSpPr>
          <p:nvPr>
            <p:ph type="sldNum" sz="quarter" idx="12"/>
          </p:nvPr>
        </p:nvSpPr>
        <p:spPr/>
        <p:txBody>
          <a:bodyPr/>
          <a:lstStyle/>
          <a:p>
            <a:fld id="{69E57DC2-970A-4B3E-BB1C-7A09969E49DF}" type="slidenum">
              <a:rPr lang="en-US" smtClean="0">
                <a:solidFill>
                  <a:srgbClr val="191B0E"/>
                </a:solidFill>
              </a:rPr>
              <a:pPr/>
              <a:t>‹#›</a:t>
            </a:fld>
            <a:endParaRPr lang="en-US">
              <a:solidFill>
                <a:srgbClr val="191B0E"/>
              </a:solidFill>
            </a:endParaRPr>
          </a:p>
        </p:txBody>
      </p:sp>
    </p:spTree>
    <p:extLst>
      <p:ext uri="{BB962C8B-B14F-4D97-AF65-F5344CB8AC3E}">
        <p14:creationId xmlns:p14="http://schemas.microsoft.com/office/powerpoint/2010/main" val="3690738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230"/>
            <a:ext cx="444778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371601" y="3305209"/>
            <a:ext cx="4447785"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3" y="2349754"/>
            <a:ext cx="444778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525013" y="3305209"/>
            <a:ext cx="4447787"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DE6118-2437-4B30-8E3C-4D2BE6020583}" type="datetimeFigureOut">
              <a:rPr lang="en-US" smtClean="0">
                <a:solidFill>
                  <a:srgbClr val="191B0E"/>
                </a:solidFill>
              </a:rPr>
              <a:pPr/>
              <a:t>3/4/2023</a:t>
            </a:fld>
            <a:endParaRPr lang="en-US">
              <a:solidFill>
                <a:srgbClr val="191B0E"/>
              </a:solidFill>
            </a:endParaRPr>
          </a:p>
        </p:txBody>
      </p:sp>
      <p:sp>
        <p:nvSpPr>
          <p:cNvPr id="8" name="Footer Placeholder 7"/>
          <p:cNvSpPr>
            <a:spLocks noGrp="1"/>
          </p:cNvSpPr>
          <p:nvPr>
            <p:ph type="ftr" sz="quarter" idx="11"/>
          </p:nvPr>
        </p:nvSpPr>
        <p:spPr/>
        <p:txBody>
          <a:bodyPr/>
          <a:lstStyle/>
          <a:p>
            <a:endParaRPr lang="en-US">
              <a:solidFill>
                <a:srgbClr val="191B0E"/>
              </a:solidFill>
            </a:endParaRPr>
          </a:p>
        </p:txBody>
      </p:sp>
      <p:sp>
        <p:nvSpPr>
          <p:cNvPr id="9" name="Slide Number Placeholder 8"/>
          <p:cNvSpPr>
            <a:spLocks noGrp="1"/>
          </p:cNvSpPr>
          <p:nvPr>
            <p:ph type="sldNum" sz="quarter" idx="12"/>
          </p:nvPr>
        </p:nvSpPr>
        <p:spPr/>
        <p:txBody>
          <a:bodyPr/>
          <a:lstStyle/>
          <a:p>
            <a:fld id="{69E57DC2-970A-4B3E-BB1C-7A09969E49DF}" type="slidenum">
              <a:rPr lang="en-US" smtClean="0">
                <a:solidFill>
                  <a:srgbClr val="191B0E"/>
                </a:solidFill>
              </a:rPr>
              <a:pPr/>
              <a:t>‹#›</a:t>
            </a:fld>
            <a:endParaRPr lang="en-US">
              <a:solidFill>
                <a:srgbClr val="191B0E"/>
              </a:solidFill>
            </a:endParaRPr>
          </a:p>
        </p:txBody>
      </p:sp>
    </p:spTree>
    <p:extLst>
      <p:ext uri="{BB962C8B-B14F-4D97-AF65-F5344CB8AC3E}">
        <p14:creationId xmlns:p14="http://schemas.microsoft.com/office/powerpoint/2010/main" val="92980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DE6118-2437-4B30-8E3C-4D2BE6020583}" type="datetimeFigureOut">
              <a:rPr lang="en-US" smtClean="0">
                <a:solidFill>
                  <a:srgbClr val="191B0E"/>
                </a:solidFill>
              </a:rPr>
              <a:pPr/>
              <a:t>3/4/2023</a:t>
            </a:fld>
            <a:endParaRPr lang="en-US">
              <a:solidFill>
                <a:srgbClr val="191B0E"/>
              </a:solidFill>
            </a:endParaRPr>
          </a:p>
        </p:txBody>
      </p:sp>
      <p:sp>
        <p:nvSpPr>
          <p:cNvPr id="4" name="Footer Placeholder 3"/>
          <p:cNvSpPr>
            <a:spLocks noGrp="1"/>
          </p:cNvSpPr>
          <p:nvPr>
            <p:ph type="ftr" sz="quarter" idx="11"/>
          </p:nvPr>
        </p:nvSpPr>
        <p:spPr/>
        <p:txBody>
          <a:bodyPr/>
          <a:lstStyle/>
          <a:p>
            <a:endParaRPr lang="en-US">
              <a:solidFill>
                <a:srgbClr val="191B0E"/>
              </a:solidFill>
            </a:endParaRPr>
          </a:p>
        </p:txBody>
      </p:sp>
      <p:sp>
        <p:nvSpPr>
          <p:cNvPr id="5" name="Slide Number Placeholder 4"/>
          <p:cNvSpPr>
            <a:spLocks noGrp="1"/>
          </p:cNvSpPr>
          <p:nvPr>
            <p:ph type="sldNum" sz="quarter" idx="12"/>
          </p:nvPr>
        </p:nvSpPr>
        <p:spPr/>
        <p:txBody>
          <a:bodyPr/>
          <a:lstStyle/>
          <a:p>
            <a:fld id="{69E57DC2-970A-4B3E-BB1C-7A09969E49DF}" type="slidenum">
              <a:rPr lang="en-US" smtClean="0">
                <a:solidFill>
                  <a:srgbClr val="191B0E"/>
                </a:solidFill>
              </a:rPr>
              <a:pPr/>
              <a:t>‹#›</a:t>
            </a:fld>
            <a:endParaRPr lang="en-US">
              <a:solidFill>
                <a:srgbClr val="191B0E"/>
              </a:solidFill>
            </a:endParaRPr>
          </a:p>
        </p:txBody>
      </p:sp>
    </p:spTree>
    <p:extLst>
      <p:ext uri="{BB962C8B-B14F-4D97-AF65-F5344CB8AC3E}">
        <p14:creationId xmlns:p14="http://schemas.microsoft.com/office/powerpoint/2010/main" val="3334486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solidFill>
                  <a:srgbClr val="191B0E"/>
                </a:solidFill>
              </a:rPr>
              <a:pPr/>
              <a:t>3/4/2023</a:t>
            </a:fld>
            <a:endParaRPr lang="en-US">
              <a:solidFill>
                <a:srgbClr val="191B0E"/>
              </a:solidFill>
            </a:endParaRPr>
          </a:p>
        </p:txBody>
      </p:sp>
      <p:sp>
        <p:nvSpPr>
          <p:cNvPr id="3" name="Footer Placeholder 2"/>
          <p:cNvSpPr>
            <a:spLocks noGrp="1"/>
          </p:cNvSpPr>
          <p:nvPr>
            <p:ph type="ftr" sz="quarter" idx="11"/>
          </p:nvPr>
        </p:nvSpPr>
        <p:spPr/>
        <p:txBody>
          <a:bodyPr/>
          <a:lstStyle/>
          <a:p>
            <a:endParaRPr lang="en-US">
              <a:solidFill>
                <a:srgbClr val="191B0E"/>
              </a:solidFill>
            </a:endParaRPr>
          </a:p>
        </p:txBody>
      </p:sp>
      <p:sp>
        <p:nvSpPr>
          <p:cNvPr id="4" name="Slide Number Placeholder 3"/>
          <p:cNvSpPr>
            <a:spLocks noGrp="1"/>
          </p:cNvSpPr>
          <p:nvPr>
            <p:ph type="sldNum" sz="quarter" idx="12"/>
          </p:nvPr>
        </p:nvSpPr>
        <p:spPr/>
        <p:txBody>
          <a:bodyPr/>
          <a:lstStyle/>
          <a:p>
            <a:fld id="{69E57DC2-970A-4B3E-BB1C-7A09969E49DF}" type="slidenum">
              <a:rPr lang="en-US" smtClean="0">
                <a:solidFill>
                  <a:srgbClr val="191B0E"/>
                </a:solidFill>
              </a:rPr>
              <a:pPr/>
              <a:t>‹#›</a:t>
            </a:fld>
            <a:endParaRPr lang="en-US">
              <a:solidFill>
                <a:srgbClr val="191B0E"/>
              </a:solidFill>
            </a:endParaRPr>
          </a:p>
        </p:txBody>
      </p:sp>
    </p:spTree>
    <p:extLst>
      <p:ext uri="{BB962C8B-B14F-4D97-AF65-F5344CB8AC3E}">
        <p14:creationId xmlns:p14="http://schemas.microsoft.com/office/powerpoint/2010/main" val="257281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4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1500"/>
            </a:lvl1pPr>
            <a:lvl2pPr>
              <a:defRPr sz="1500"/>
            </a:lvl2pPr>
            <a:lvl3pPr>
              <a:defRPr sz="1350"/>
            </a:lvl3pPr>
            <a:lvl4pPr>
              <a:defRPr sz="1350"/>
            </a:lvl4pPr>
            <a:lvl5pPr>
              <a:defRPr sz="12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723901" y="6453386"/>
            <a:ext cx="1204572" cy="404614"/>
          </a:xfrm>
        </p:spPr>
        <p:txBody>
          <a:bodyPr/>
          <a:lstStyle>
            <a:lvl1pPr>
              <a:defRPr>
                <a:solidFill>
                  <a:schemeClr val="tx2"/>
                </a:solidFill>
              </a:defRPr>
            </a:lvl1pPr>
          </a:lstStyle>
          <a:p>
            <a:fld id="{87DE6118-2437-4B30-8E3C-4D2BE6020583}" type="datetimeFigureOut">
              <a:rPr lang="en-US" smtClean="0">
                <a:solidFill>
                  <a:srgbClr val="191B0E"/>
                </a:solidFill>
              </a:rPr>
              <a:pPr/>
              <a:t>3/4/2023</a:t>
            </a:fld>
            <a:endParaRPr lang="en-US">
              <a:solidFill>
                <a:srgbClr val="191B0E"/>
              </a:solidFill>
            </a:endParaRP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solidFill>
                <a:srgbClr val="191B0E"/>
              </a:solidFill>
            </a:endParaRPr>
          </a:p>
        </p:txBody>
      </p:sp>
      <p:sp>
        <p:nvSpPr>
          <p:cNvPr id="7" name="Slide Number Placeholder 6"/>
          <p:cNvSpPr>
            <a:spLocks noGrp="1"/>
          </p:cNvSpPr>
          <p:nvPr>
            <p:ph type="sldNum" sz="quarter" idx="12"/>
          </p:nvPr>
        </p:nvSpPr>
        <p:spPr>
          <a:xfrm>
            <a:off x="9883141" y="6453386"/>
            <a:ext cx="1596292" cy="404614"/>
          </a:xfrm>
        </p:spPr>
        <p:txBody>
          <a:bodyPr/>
          <a:lstStyle>
            <a:lvl1pPr>
              <a:defRPr>
                <a:solidFill>
                  <a:schemeClr val="tx2"/>
                </a:solidFill>
              </a:defRPr>
            </a:lvl1pPr>
          </a:lstStyle>
          <a:p>
            <a:fld id="{69E57DC2-970A-4B3E-BB1C-7A09969E49DF}" type="slidenum">
              <a:rPr lang="en-US" smtClean="0">
                <a:solidFill>
                  <a:srgbClr val="191B0E"/>
                </a:solidFill>
              </a:rPr>
              <a:pPr/>
              <a:t>‹#›</a:t>
            </a:fld>
            <a:endParaRPr lang="en-US">
              <a:solidFill>
                <a:srgbClr val="191B0E"/>
              </a:solidFill>
            </a:endParaRPr>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1" name="Rectangle 10"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Tree>
    <p:extLst>
      <p:ext uri="{BB962C8B-B14F-4D97-AF65-F5344CB8AC3E}">
        <p14:creationId xmlns:p14="http://schemas.microsoft.com/office/powerpoint/2010/main" val="365216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400" baseline="0"/>
            </a:lvl1pPr>
          </a:lstStyle>
          <a:p>
            <a:r>
              <a:rPr lang="en-US"/>
              <a:t>Click to edit Master title style</a:t>
            </a:r>
          </a:p>
        </p:txBody>
      </p:sp>
      <p:sp>
        <p:nvSpPr>
          <p:cNvPr id="3" name="Picture Placeholder 2"/>
          <p:cNvSpPr>
            <a:spLocks noGrp="1"/>
          </p:cNvSpPr>
          <p:nvPr>
            <p:ph type="pic" idx="1"/>
          </p:nvPr>
        </p:nvSpPr>
        <p:spPr>
          <a:xfrm>
            <a:off x="5532120" y="2"/>
            <a:ext cx="6659880" cy="6857999"/>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723901" y="6453386"/>
            <a:ext cx="1204572" cy="404614"/>
          </a:xfrm>
        </p:spPr>
        <p:txBody>
          <a:bodyPr/>
          <a:lstStyle>
            <a:lvl1pPr>
              <a:defRPr>
                <a:solidFill>
                  <a:schemeClr val="tx2"/>
                </a:solidFill>
              </a:defRPr>
            </a:lvl1pPr>
          </a:lstStyle>
          <a:p>
            <a:fld id="{87DE6118-2437-4B30-8E3C-4D2BE6020583}" type="datetimeFigureOut">
              <a:rPr lang="en-US" smtClean="0">
                <a:solidFill>
                  <a:srgbClr val="191B0E"/>
                </a:solidFill>
              </a:rPr>
              <a:pPr/>
              <a:t>3/4/2023</a:t>
            </a:fld>
            <a:endParaRPr lang="en-US">
              <a:solidFill>
                <a:srgbClr val="191B0E"/>
              </a:solidFill>
            </a:endParaRP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solidFill>
                <a:srgbClr val="191B0E"/>
              </a:solidFill>
            </a:endParaRPr>
          </a:p>
        </p:txBody>
      </p:sp>
      <p:sp>
        <p:nvSpPr>
          <p:cNvPr id="7" name="Slide Number Placeholder 6"/>
          <p:cNvSpPr>
            <a:spLocks noGrp="1"/>
          </p:cNvSpPr>
          <p:nvPr>
            <p:ph type="sldNum" sz="quarter" idx="12"/>
          </p:nvPr>
        </p:nvSpPr>
        <p:spPr>
          <a:xfrm>
            <a:off x="9883141" y="6453386"/>
            <a:ext cx="1596292" cy="404614"/>
          </a:xfrm>
        </p:spPr>
        <p:txBody>
          <a:bodyPr/>
          <a:lstStyle>
            <a:lvl1pPr>
              <a:defRPr>
                <a:solidFill>
                  <a:schemeClr val="tx2"/>
                </a:solidFill>
              </a:defRPr>
            </a:lvl1pPr>
          </a:lstStyle>
          <a:p>
            <a:fld id="{69E57DC2-970A-4B3E-BB1C-7A09969E49DF}" type="slidenum">
              <a:rPr lang="en-US" smtClean="0">
                <a:solidFill>
                  <a:srgbClr val="191B0E"/>
                </a:solidFill>
              </a:rPr>
              <a:pPr/>
              <a:t>‹#›</a:t>
            </a:fld>
            <a:endParaRPr lang="en-US">
              <a:solidFill>
                <a:srgbClr val="191B0E"/>
              </a:solidFill>
            </a:endParaRPr>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1" name="Rectangle 10"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Tree>
    <p:extLst>
      <p:ext uri="{BB962C8B-B14F-4D97-AF65-F5344CB8AC3E}">
        <p14:creationId xmlns:p14="http://schemas.microsoft.com/office/powerpoint/2010/main" val="237494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000" baseline="0">
                <a:solidFill>
                  <a:schemeClr val="tx2"/>
                </a:solidFill>
              </a:defRPr>
            </a:lvl1pPr>
          </a:lstStyle>
          <a:p>
            <a:fld id="{87DE6118-2437-4B30-8E3C-4D2BE6020583}" type="datetimeFigureOut">
              <a:rPr lang="en-US" smtClean="0">
                <a:solidFill>
                  <a:srgbClr val="191B0E"/>
                </a:solidFill>
              </a:rPr>
              <a:pPr/>
              <a:t>3/4/2023</a:t>
            </a:fld>
            <a:endParaRPr lang="en-US">
              <a:solidFill>
                <a:srgbClr val="191B0E"/>
              </a:solidFill>
            </a:endParaRPr>
          </a:p>
        </p:txBody>
      </p:sp>
      <p:sp>
        <p:nvSpPr>
          <p:cNvPr id="5" name="Footer Placeholder 4"/>
          <p:cNvSpPr>
            <a:spLocks noGrp="1"/>
          </p:cNvSpPr>
          <p:nvPr>
            <p:ph type="ftr" sz="quarter" idx="3"/>
          </p:nvPr>
        </p:nvSpPr>
        <p:spPr>
          <a:xfrm>
            <a:off x="2893565" y="6453386"/>
            <a:ext cx="6280831"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dirty="0">
              <a:solidFill>
                <a:srgbClr val="191B0E"/>
              </a:solidFill>
            </a:endParaRPr>
          </a:p>
        </p:txBody>
      </p:sp>
      <p:sp>
        <p:nvSpPr>
          <p:cNvPr id="6" name="Slide Number Placeholder 5"/>
          <p:cNvSpPr>
            <a:spLocks noGrp="1"/>
          </p:cNvSpPr>
          <p:nvPr>
            <p:ph type="sldNum" sz="quarter" idx="4"/>
          </p:nvPr>
        </p:nvSpPr>
        <p:spPr>
          <a:xfrm>
            <a:off x="9472737" y="6453386"/>
            <a:ext cx="1596292" cy="404614"/>
          </a:xfrm>
          <a:prstGeom prst="rect">
            <a:avLst/>
          </a:prstGeom>
        </p:spPr>
        <p:txBody>
          <a:bodyPr vert="horz" lIns="91440" tIns="45720" rIns="91440" bIns="45720" rtlCol="0" anchor="ctr"/>
          <a:lstStyle>
            <a:lvl1pPr algn="r">
              <a:defRPr sz="1000" baseline="0">
                <a:solidFill>
                  <a:schemeClr val="tx2"/>
                </a:solidFill>
              </a:defRPr>
            </a:lvl1pPr>
          </a:lstStyle>
          <a:p>
            <a:fld id="{69E57DC2-970A-4B3E-BB1C-7A09969E49DF}" type="slidenum">
              <a:rPr lang="en-US" smtClean="0">
                <a:solidFill>
                  <a:srgbClr val="191B0E"/>
                </a:solidFill>
              </a:rPr>
              <a:pPr/>
              <a:t>‹#›</a:t>
            </a:fld>
            <a:endParaRPr lang="en-US">
              <a:solidFill>
                <a:srgbClr val="191B0E"/>
              </a:solidFill>
            </a:endParaRPr>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8" name="Rectangle 7"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Tree>
    <p:extLst>
      <p:ext uri="{BB962C8B-B14F-4D97-AF65-F5344CB8AC3E}">
        <p14:creationId xmlns:p14="http://schemas.microsoft.com/office/powerpoint/2010/main" val="38285951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216" userDrawn="1">
          <p15:clr>
            <a:srgbClr val="F26B43"/>
          </p15:clr>
        </p15:guide>
        <p15:guide id="2" pos="1248" userDrawn="1">
          <p15:clr>
            <a:srgbClr val="F26B43"/>
          </p15:clr>
        </p15:guide>
        <p15:guide id="3" pos="1152" userDrawn="1">
          <p15:clr>
            <a:srgbClr val="F26B43"/>
          </p15:clr>
        </p15:guide>
        <p15:guide id="4" orient="horz" pos="1368" userDrawn="1">
          <p15:clr>
            <a:srgbClr val="F26B43"/>
          </p15:clr>
        </p15:guide>
        <p15:guide id="5"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6912" userDrawn="1">
          <p15:clr>
            <a:srgbClr val="F26B43"/>
          </p15:clr>
        </p15:guide>
        <p15:guide id="10" pos="936" userDrawn="1">
          <p15:clr>
            <a:srgbClr val="F26B43"/>
          </p15:clr>
        </p15:guide>
        <p15:guide id="11" pos="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82CB82-5516-4D52-883B-1F602BCB2B8C}"/>
              </a:ext>
            </a:extLst>
          </p:cNvPr>
          <p:cNvSpPr>
            <a:spLocks noGrp="1"/>
          </p:cNvSpPr>
          <p:nvPr>
            <p:ph type="ctrTitle"/>
          </p:nvPr>
        </p:nvSpPr>
        <p:spPr>
          <a:xfrm>
            <a:off x="1550016" y="2286000"/>
            <a:ext cx="8915400" cy="2607893"/>
          </a:xfrm>
        </p:spPr>
        <p:txBody>
          <a:bodyPr>
            <a:normAutofit/>
          </a:bodyPr>
          <a:lstStyle/>
          <a:p>
            <a:r>
              <a:rPr kumimoji="0" lang="en-US" sz="5400" b="0" i="0" u="none" strike="noStrike" kern="1200" cap="none" spc="0" normalizeH="0" baseline="0" noProof="0" dirty="0">
                <a:ln>
                  <a:noFill/>
                </a:ln>
                <a:solidFill>
                  <a:srgbClr val="000000"/>
                </a:solidFill>
                <a:effectLst/>
                <a:uLnTx/>
                <a:uFillTx/>
                <a:latin typeface="Minion 3"/>
                <a:ea typeface="+mn-ea"/>
                <a:cs typeface="+mn-cs"/>
              </a:rPr>
              <a:t>A Digital International Clearing Union to Finance Development?</a:t>
            </a:r>
            <a:endParaRPr lang="en-US" sz="5400" dirty="0"/>
          </a:p>
        </p:txBody>
      </p:sp>
      <p:sp>
        <p:nvSpPr>
          <p:cNvPr id="5" name="Subtitle 4">
            <a:extLst>
              <a:ext uri="{FF2B5EF4-FFF2-40B4-BE49-F238E27FC236}">
                <a16:creationId xmlns:a16="http://schemas.microsoft.com/office/drawing/2014/main" id="{AB688D6D-00B5-4051-849A-7630D18277D0}"/>
              </a:ext>
            </a:extLst>
          </p:cNvPr>
          <p:cNvSpPr>
            <a:spLocks noGrp="1"/>
          </p:cNvSpPr>
          <p:nvPr>
            <p:ph type="subTitle" idx="1"/>
          </p:nvPr>
        </p:nvSpPr>
        <p:spPr>
          <a:xfrm>
            <a:off x="2234348" y="5499274"/>
            <a:ext cx="8458200" cy="966651"/>
          </a:xfrm>
        </p:spPr>
        <p:txBody>
          <a:bodyPr>
            <a:normAutofit/>
          </a:bodyPr>
          <a:lstStyle/>
          <a:p>
            <a:r>
              <a:rPr lang="en-US" sz="5400" dirty="0"/>
              <a:t>Jan Kregel</a:t>
            </a:r>
          </a:p>
        </p:txBody>
      </p:sp>
      <p:pic>
        <p:nvPicPr>
          <p:cNvPr id="11" name="Picture 10">
            <a:extLst>
              <a:ext uri="{FF2B5EF4-FFF2-40B4-BE49-F238E27FC236}">
                <a16:creationId xmlns:a16="http://schemas.microsoft.com/office/drawing/2014/main" id="{76B7FC35-E478-F0D6-9DDE-F389188897A5}"/>
              </a:ext>
            </a:extLst>
          </p:cNvPr>
          <p:cNvPicPr>
            <a:picLocks noChangeAspect="1"/>
          </p:cNvPicPr>
          <p:nvPr/>
        </p:nvPicPr>
        <p:blipFill>
          <a:blip r:embed="rId3"/>
          <a:stretch>
            <a:fillRect/>
          </a:stretch>
        </p:blipFill>
        <p:spPr>
          <a:xfrm>
            <a:off x="6858000" y="135201"/>
            <a:ext cx="4064616" cy="2064956"/>
          </a:xfrm>
          <a:prstGeom prst="rect">
            <a:avLst/>
          </a:prstGeom>
        </p:spPr>
      </p:pic>
    </p:spTree>
    <p:extLst>
      <p:ext uri="{BB962C8B-B14F-4D97-AF65-F5344CB8AC3E}">
        <p14:creationId xmlns:p14="http://schemas.microsoft.com/office/powerpoint/2010/main" val="3981374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81000"/>
            <a:ext cx="8305800" cy="1066800"/>
          </a:xfrm>
        </p:spPr>
        <p:txBody>
          <a:bodyPr>
            <a:normAutofit fontScale="90000"/>
          </a:bodyPr>
          <a:lstStyle/>
          <a:p>
            <a:r>
              <a:rPr lang="en-US" dirty="0"/>
              <a:t>The Paradox of Prudential Regulation</a:t>
            </a:r>
          </a:p>
        </p:txBody>
      </p:sp>
      <p:sp>
        <p:nvSpPr>
          <p:cNvPr id="3" name="Content Placeholder 2"/>
          <p:cNvSpPr>
            <a:spLocks noGrp="1"/>
          </p:cNvSpPr>
          <p:nvPr>
            <p:ph idx="1"/>
          </p:nvPr>
        </p:nvSpPr>
        <p:spPr>
          <a:xfrm>
            <a:off x="990600" y="1447800"/>
            <a:ext cx="11049000" cy="5181600"/>
          </a:xfrm>
        </p:spPr>
        <p:txBody>
          <a:bodyPr>
            <a:normAutofit/>
          </a:bodyPr>
          <a:lstStyle/>
          <a:p>
            <a:pPr>
              <a:buFont typeface="Wingdings" panose="05000000000000000000" pitchFamily="2" charset="2"/>
              <a:buChar char="v"/>
            </a:pPr>
            <a:r>
              <a:rPr lang="en-GB" sz="2400" dirty="0"/>
              <a:t>The question facing developing countries is then the design of an alternative financial system that provides a mechanism to support the losses inherent in development financing at the same time as it insures a more equitable distribution of the fruits of investment and innovation. </a:t>
            </a:r>
          </a:p>
          <a:p>
            <a:pPr>
              <a:buFont typeface="Wingdings" panose="05000000000000000000" pitchFamily="2" charset="2"/>
              <a:buChar char="v"/>
            </a:pPr>
            <a:r>
              <a:rPr lang="en-GB" sz="2400" dirty="0"/>
              <a:t>As noted above, the conditions of financial stability are usually sought through prudential regulation, which is intended to protect the primarily non-investing classes that are holding financial sector liabilities as a means of payment. </a:t>
            </a:r>
          </a:p>
          <a:p>
            <a:pPr>
              <a:buFont typeface="Wingdings" panose="05000000000000000000" pitchFamily="2" charset="2"/>
              <a:buChar char="v"/>
            </a:pPr>
            <a:r>
              <a:rPr lang="en-GB" sz="2400" dirty="0"/>
              <a:t>But, paradoxically, it is precisely this protection that insulates financial institutions and investors from loss and preserves their wealth. </a:t>
            </a:r>
          </a:p>
          <a:p>
            <a:pPr>
              <a:buFont typeface="Wingdings" panose="05000000000000000000" pitchFamily="2" charset="2"/>
              <a:buChar char="v"/>
            </a:pPr>
            <a:r>
              <a:rPr lang="en-GB" sz="2400" dirty="0"/>
              <a:t>If the payment liabilities are protected, then the bank’s assets are protected, and this means that the losses borne by the issuers of those liabilities will be also be protected.</a:t>
            </a:r>
            <a:endParaRPr lang="en-US" sz="2400" dirty="0"/>
          </a:p>
          <a:p>
            <a:pPr marL="0" indent="0">
              <a:buNone/>
            </a:pPr>
            <a:endParaRPr lang="en-US" dirty="0"/>
          </a:p>
        </p:txBody>
      </p:sp>
    </p:spTree>
    <p:extLst>
      <p:ext uri="{BB962C8B-B14F-4D97-AF65-F5344CB8AC3E}">
        <p14:creationId xmlns:p14="http://schemas.microsoft.com/office/powerpoint/2010/main" val="2368842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hape 34"/>
          <p:cNvSpPr>
            <a:spLocks noChangeArrowheads="1"/>
          </p:cNvSpPr>
          <p:nvPr/>
        </p:nvSpPr>
        <p:spPr bwMode="auto">
          <a:xfrm>
            <a:off x="9921876" y="6503988"/>
            <a:ext cx="3032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lvl1pPr indent="57150" defTabSz="1295400" eaLnBrk="0" hangingPunct="0">
              <a:defRPr>
                <a:solidFill>
                  <a:srgbClr val="000000"/>
                </a:solidFill>
                <a:latin typeface="Lucida Grande" charset="0"/>
                <a:ea typeface="ヒラギノ角ゴ ProN W3" charset="0"/>
                <a:cs typeface="ヒラギノ角ゴ ProN W3" charset="0"/>
                <a:sym typeface="Lucida Grande" charset="0"/>
              </a:defRPr>
            </a:lvl1pPr>
            <a:lvl2pPr marL="742950" indent="-285750" defTabSz="1295400" eaLnBrk="0" hangingPunct="0">
              <a:defRPr>
                <a:solidFill>
                  <a:srgbClr val="000000"/>
                </a:solidFill>
                <a:latin typeface="Lucida Grande" charset="0"/>
                <a:ea typeface="ヒラギノ角ゴ ProN W3" charset="0"/>
                <a:cs typeface="ヒラギノ角ゴ ProN W3" charset="0"/>
                <a:sym typeface="Lucida Grande" charset="0"/>
              </a:defRPr>
            </a:lvl2pPr>
            <a:lvl3pPr marL="1143000" indent="-228600" defTabSz="1295400" eaLnBrk="0" hangingPunct="0">
              <a:defRPr>
                <a:solidFill>
                  <a:srgbClr val="000000"/>
                </a:solidFill>
                <a:latin typeface="Lucida Grande" charset="0"/>
                <a:ea typeface="ヒラギノ角ゴ ProN W3" charset="0"/>
                <a:cs typeface="ヒラギノ角ゴ ProN W3" charset="0"/>
                <a:sym typeface="Lucida Grande" charset="0"/>
              </a:defRPr>
            </a:lvl3pPr>
            <a:lvl4pPr marL="1600200" indent="-228600" defTabSz="1295400" eaLnBrk="0" hangingPunct="0">
              <a:defRPr>
                <a:solidFill>
                  <a:srgbClr val="000000"/>
                </a:solidFill>
                <a:latin typeface="Lucida Grande" charset="0"/>
                <a:ea typeface="ヒラギノ角ゴ ProN W3" charset="0"/>
                <a:cs typeface="ヒラギノ角ゴ ProN W3" charset="0"/>
                <a:sym typeface="Lucida Grande" charset="0"/>
              </a:defRPr>
            </a:lvl4pPr>
            <a:lvl5pPr marL="2057400" indent="-228600" defTabSz="1295400" eaLnBrk="0" hangingPunct="0">
              <a:defRPr>
                <a:solidFill>
                  <a:srgbClr val="000000"/>
                </a:solidFill>
                <a:latin typeface="Lucida Grande" charset="0"/>
                <a:ea typeface="ヒラギノ角ゴ ProN W3" charset="0"/>
                <a:cs typeface="ヒラギノ角ゴ ProN W3" charset="0"/>
                <a:sym typeface="Lucida Grande" charset="0"/>
              </a:defRPr>
            </a:lvl5pPr>
            <a:lvl6pPr marL="25146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6pPr>
            <a:lvl7pPr marL="29718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7pPr>
            <a:lvl8pPr marL="34290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8pPr>
            <a:lvl9pPr marL="38862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9pPr>
          </a:lstStyle>
          <a:p>
            <a:pPr eaLnBrk="1" hangingPunct="1"/>
            <a:r>
              <a:rPr lang="en-US" altLang="en-US" sz="1100">
                <a:ea typeface="Lucida Grande" charset="0"/>
                <a:cs typeface="Lucida Grande" charset="0"/>
              </a:rPr>
              <a:t>35</a:t>
            </a:r>
          </a:p>
        </p:txBody>
      </p:sp>
      <p:sp>
        <p:nvSpPr>
          <p:cNvPr id="33795" name="Shape 35"/>
          <p:cNvSpPr>
            <a:spLocks noGrp="1"/>
          </p:cNvSpPr>
          <p:nvPr>
            <p:ph type="title" idx="4294967295"/>
          </p:nvPr>
        </p:nvSpPr>
        <p:spPr>
          <a:xfrm>
            <a:off x="914400" y="228600"/>
            <a:ext cx="10591800" cy="609600"/>
          </a:xfrm>
        </p:spPr>
        <p:txBody>
          <a:bodyPr>
            <a:normAutofit/>
          </a:bodyPr>
          <a:lstStyle/>
          <a:p>
            <a:pPr defTabSz="1295400"/>
            <a:r>
              <a:rPr lang="en-US" altLang="en-US" sz="3000" dirty="0">
                <a:ea typeface="Lucida Grande" charset="0"/>
                <a:cs typeface="Lucida Grande" charset="0"/>
              </a:rPr>
              <a:t>Asymmetric Adjustment sold as International Financial Stability</a:t>
            </a:r>
          </a:p>
        </p:txBody>
      </p:sp>
      <p:sp>
        <p:nvSpPr>
          <p:cNvPr id="36" name="Shape 36"/>
          <p:cNvSpPr>
            <a:spLocks noGrp="1"/>
          </p:cNvSpPr>
          <p:nvPr>
            <p:ph type="body" idx="4294967295"/>
          </p:nvPr>
        </p:nvSpPr>
        <p:spPr>
          <a:xfrm>
            <a:off x="1219200" y="1066800"/>
            <a:ext cx="9982199" cy="5334001"/>
          </a:xfrm>
        </p:spPr>
        <p:txBody>
          <a:bodyPr>
            <a:normAutofit lnSpcReduction="10000"/>
          </a:bodyPr>
          <a:lstStyle/>
          <a:p>
            <a:pPr marL="433260" indent="-433260" defTabSz="910796">
              <a:spcBef>
                <a:spcPts val="773"/>
              </a:spcBef>
              <a:buFont typeface="Arial" charset="0"/>
              <a:buChar char="•"/>
              <a:defRPr sz="1800"/>
            </a:pPr>
            <a:r>
              <a:rPr sz="2400" dirty="0">
                <a:latin typeface="Helvetica"/>
                <a:ea typeface="Helvetica"/>
                <a:cs typeface="Helvetica"/>
                <a:sym typeface="Helvetica"/>
              </a:rPr>
              <a:t>Bretton Woods </a:t>
            </a:r>
            <a:r>
              <a:rPr lang="en-US" sz="2400" dirty="0">
                <a:latin typeface="Helvetica"/>
                <a:ea typeface="Helvetica"/>
                <a:cs typeface="Helvetica"/>
                <a:sym typeface="Helvetica"/>
              </a:rPr>
              <a:t>designed to produce stable exchange rates</a:t>
            </a:r>
          </a:p>
          <a:p>
            <a:pPr marL="433260" indent="-433260" defTabSz="910796">
              <a:spcBef>
                <a:spcPts val="773"/>
              </a:spcBef>
              <a:buFont typeface="Arial" charset="0"/>
              <a:buChar char="•"/>
              <a:defRPr sz="1800"/>
            </a:pPr>
            <a:r>
              <a:rPr lang="en-US" sz="2400" dirty="0">
                <a:latin typeface="Helvetica"/>
                <a:ea typeface="Helvetica"/>
                <a:cs typeface="Helvetica"/>
                <a:sym typeface="Helvetica"/>
              </a:rPr>
              <a:t>But this is only possible if Current Accounts balanced over time </a:t>
            </a:r>
            <a:r>
              <a:rPr sz="2400" dirty="0">
                <a:latin typeface="Helvetica"/>
                <a:ea typeface="Helvetica"/>
                <a:cs typeface="Helvetica"/>
                <a:sym typeface="Helvetica"/>
              </a:rPr>
              <a:t>across member states </a:t>
            </a:r>
          </a:p>
          <a:p>
            <a:pPr marL="433260" indent="-433260" defTabSz="910796">
              <a:spcBef>
                <a:spcPts val="773"/>
              </a:spcBef>
              <a:buFont typeface="Arial" charset="0"/>
              <a:buChar char="•"/>
              <a:defRPr sz="1800"/>
            </a:pPr>
            <a:r>
              <a:rPr lang="en-US" sz="2400" dirty="0">
                <a:latin typeface="Helvetica"/>
                <a:ea typeface="Helvetica"/>
                <a:cs typeface="Helvetica"/>
                <a:sym typeface="Helvetica"/>
              </a:rPr>
              <a:t>The Adjustment mechanism: Impose an External Constraint</a:t>
            </a:r>
          </a:p>
          <a:p>
            <a:pPr marL="782510" lvl="1" indent="-433260" defTabSz="910796">
              <a:spcBef>
                <a:spcPts val="773"/>
              </a:spcBef>
              <a:buFont typeface="Arial" charset="0"/>
              <a:buChar char="–"/>
              <a:defRPr sz="1800"/>
            </a:pPr>
            <a:r>
              <a:rPr lang="en-US" dirty="0">
                <a:latin typeface="Helvetica"/>
                <a:ea typeface="Helvetica"/>
                <a:cs typeface="Helvetica"/>
                <a:sym typeface="Helvetica"/>
              </a:rPr>
              <a:t>Contractionary fiscal </a:t>
            </a:r>
            <a:r>
              <a:rPr dirty="0">
                <a:latin typeface="Helvetica"/>
                <a:ea typeface="Helvetica"/>
                <a:cs typeface="Helvetica"/>
                <a:sym typeface="Helvetica"/>
              </a:rPr>
              <a:t>policies,</a:t>
            </a:r>
            <a:r>
              <a:rPr lang="en-US" dirty="0">
                <a:latin typeface="Helvetica"/>
                <a:ea typeface="Helvetica"/>
                <a:cs typeface="Helvetica"/>
                <a:sym typeface="Helvetica"/>
              </a:rPr>
              <a:t> reinforced by exchange depreciation if recession not sufficient</a:t>
            </a:r>
            <a:endParaRPr dirty="0">
              <a:latin typeface="Helvetica"/>
              <a:ea typeface="Helvetica"/>
              <a:cs typeface="Helvetica"/>
              <a:sym typeface="Helvetica"/>
            </a:endParaRPr>
          </a:p>
          <a:p>
            <a:pPr marL="433260" indent="-433260" defTabSz="910796">
              <a:spcBef>
                <a:spcPts val="773"/>
              </a:spcBef>
              <a:buFont typeface="Arial" charset="0"/>
              <a:buChar char="•"/>
              <a:defRPr sz="1800"/>
            </a:pPr>
            <a:r>
              <a:rPr lang="en-US" sz="2400" dirty="0">
                <a:latin typeface="Helvetica"/>
                <a:ea typeface="Helvetica"/>
                <a:cs typeface="Helvetica"/>
                <a:sym typeface="Helvetica"/>
              </a:rPr>
              <a:t>But, official </a:t>
            </a:r>
            <a:r>
              <a:rPr sz="2400" dirty="0">
                <a:latin typeface="Helvetica"/>
                <a:ea typeface="Helvetica"/>
                <a:cs typeface="Helvetica"/>
                <a:sym typeface="Helvetica"/>
              </a:rPr>
              <a:t>development policy was </a:t>
            </a:r>
            <a:r>
              <a:rPr lang="en-US" sz="2400" dirty="0">
                <a:latin typeface="Helvetica"/>
                <a:ea typeface="Helvetica"/>
                <a:cs typeface="Helvetica"/>
                <a:sym typeface="Helvetica"/>
              </a:rPr>
              <a:t>based on</a:t>
            </a:r>
            <a:r>
              <a:rPr sz="2400" dirty="0">
                <a:latin typeface="Helvetica"/>
                <a:ea typeface="Helvetica"/>
                <a:cs typeface="Helvetica"/>
                <a:sym typeface="Helvetica"/>
              </a:rPr>
              <a:t> large and sustained </a:t>
            </a:r>
            <a:r>
              <a:rPr lang="en-US" sz="2400" dirty="0">
                <a:latin typeface="Helvetica"/>
                <a:ea typeface="Helvetica"/>
                <a:cs typeface="Helvetica"/>
                <a:sym typeface="Helvetica"/>
              </a:rPr>
              <a:t>capital inflows to </a:t>
            </a:r>
            <a:r>
              <a:rPr sz="2400" dirty="0">
                <a:latin typeface="Helvetica"/>
                <a:ea typeface="Helvetica"/>
                <a:cs typeface="Helvetica"/>
                <a:sym typeface="Helvetica"/>
              </a:rPr>
              <a:t>developing countries </a:t>
            </a:r>
            <a:r>
              <a:rPr lang="en-US" sz="2400" dirty="0">
                <a:latin typeface="Helvetica"/>
                <a:ea typeface="Helvetica"/>
                <a:cs typeface="Helvetica"/>
                <a:sym typeface="Helvetica"/>
              </a:rPr>
              <a:t>to finance sustained external deficits</a:t>
            </a:r>
          </a:p>
          <a:p>
            <a:pPr marL="433260" indent="-433260" defTabSz="910796">
              <a:spcBef>
                <a:spcPts val="773"/>
              </a:spcBef>
              <a:buFont typeface="Arial" charset="0"/>
              <a:buChar char="•"/>
              <a:defRPr sz="1800"/>
            </a:pPr>
            <a:r>
              <a:rPr lang="en-US" sz="2400" dirty="0">
                <a:latin typeface="Helvetica"/>
                <a:ea typeface="Helvetica"/>
                <a:cs typeface="Helvetica"/>
                <a:sym typeface="Helvetica"/>
              </a:rPr>
              <a:t>But if deficits too large, adjustment required reducing growth and development</a:t>
            </a:r>
          </a:p>
          <a:p>
            <a:pPr marL="433260" indent="-433260" defTabSz="910796">
              <a:spcBef>
                <a:spcPts val="773"/>
              </a:spcBef>
              <a:buFont typeface="Arial" charset="0"/>
              <a:buChar char="•"/>
              <a:defRPr sz="1800"/>
            </a:pPr>
            <a:r>
              <a:rPr lang="en-US" sz="2400" dirty="0">
                <a:latin typeface="Helvetica"/>
                <a:ea typeface="Helvetica"/>
                <a:cs typeface="Helvetica"/>
                <a:sym typeface="Helvetica"/>
              </a:rPr>
              <a:t>The System aimed at stability by sacrificing International Development Finance</a:t>
            </a:r>
            <a:endParaRPr sz="2400" dirty="0">
              <a:latin typeface="Helvetica"/>
              <a:ea typeface="Helvetica"/>
              <a:cs typeface="Helvetica"/>
              <a:sym typeface="Helvetica"/>
            </a:endParaRPr>
          </a:p>
          <a:p>
            <a:pPr marL="152915" indent="-152915" algn="just" defTabSz="910796">
              <a:spcBef>
                <a:spcPts val="0"/>
              </a:spcBef>
              <a:buNone/>
              <a:defRPr sz="1800"/>
            </a:pPr>
            <a:r>
              <a:rPr sz="2400" dirty="0">
                <a:latin typeface="Helvetica"/>
                <a:ea typeface="Helvetica"/>
                <a:cs typeface="Helvetica"/>
                <a:sym typeface="Helvetica"/>
              </a:rPr>
              <a:t>	</a:t>
            </a:r>
          </a:p>
        </p:txBody>
      </p:sp>
    </p:spTree>
    <p:extLst>
      <p:ext uri="{BB962C8B-B14F-4D97-AF65-F5344CB8AC3E}">
        <p14:creationId xmlns:p14="http://schemas.microsoft.com/office/powerpoint/2010/main" val="3644263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hape 39"/>
          <p:cNvSpPr>
            <a:spLocks noChangeArrowheads="1"/>
          </p:cNvSpPr>
          <p:nvPr/>
        </p:nvSpPr>
        <p:spPr bwMode="auto">
          <a:xfrm>
            <a:off x="9921876" y="6503988"/>
            <a:ext cx="3032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nchor="ctr">
            <a:spAutoFit/>
          </a:bodyPr>
          <a:lstStyle>
            <a:lvl1pPr indent="57150" defTabSz="1295400" eaLnBrk="0" hangingPunct="0">
              <a:defRPr>
                <a:solidFill>
                  <a:srgbClr val="000000"/>
                </a:solidFill>
                <a:latin typeface="Lucida Grande" charset="0"/>
                <a:ea typeface="ヒラギノ角ゴ ProN W3" charset="0"/>
                <a:cs typeface="ヒラギノ角ゴ ProN W3" charset="0"/>
                <a:sym typeface="Lucida Grande" charset="0"/>
              </a:defRPr>
            </a:lvl1pPr>
            <a:lvl2pPr marL="742950" indent="-285750" defTabSz="1295400" eaLnBrk="0" hangingPunct="0">
              <a:defRPr>
                <a:solidFill>
                  <a:srgbClr val="000000"/>
                </a:solidFill>
                <a:latin typeface="Lucida Grande" charset="0"/>
                <a:ea typeface="ヒラギノ角ゴ ProN W3" charset="0"/>
                <a:cs typeface="ヒラギノ角ゴ ProN W3" charset="0"/>
                <a:sym typeface="Lucida Grande" charset="0"/>
              </a:defRPr>
            </a:lvl2pPr>
            <a:lvl3pPr marL="1143000" indent="-228600" defTabSz="1295400" eaLnBrk="0" hangingPunct="0">
              <a:defRPr>
                <a:solidFill>
                  <a:srgbClr val="000000"/>
                </a:solidFill>
                <a:latin typeface="Lucida Grande" charset="0"/>
                <a:ea typeface="ヒラギノ角ゴ ProN W3" charset="0"/>
                <a:cs typeface="ヒラギノ角ゴ ProN W3" charset="0"/>
                <a:sym typeface="Lucida Grande" charset="0"/>
              </a:defRPr>
            </a:lvl3pPr>
            <a:lvl4pPr marL="1600200" indent="-228600" defTabSz="1295400" eaLnBrk="0" hangingPunct="0">
              <a:defRPr>
                <a:solidFill>
                  <a:srgbClr val="000000"/>
                </a:solidFill>
                <a:latin typeface="Lucida Grande" charset="0"/>
                <a:ea typeface="ヒラギノ角ゴ ProN W3" charset="0"/>
                <a:cs typeface="ヒラギノ角ゴ ProN W3" charset="0"/>
                <a:sym typeface="Lucida Grande" charset="0"/>
              </a:defRPr>
            </a:lvl4pPr>
            <a:lvl5pPr marL="2057400" indent="-228600" defTabSz="1295400" eaLnBrk="0" hangingPunct="0">
              <a:defRPr>
                <a:solidFill>
                  <a:srgbClr val="000000"/>
                </a:solidFill>
                <a:latin typeface="Lucida Grande" charset="0"/>
                <a:ea typeface="ヒラギノ角ゴ ProN W3" charset="0"/>
                <a:cs typeface="ヒラギノ角ゴ ProN W3" charset="0"/>
                <a:sym typeface="Lucida Grande" charset="0"/>
              </a:defRPr>
            </a:lvl5pPr>
            <a:lvl6pPr marL="25146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6pPr>
            <a:lvl7pPr marL="29718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7pPr>
            <a:lvl8pPr marL="34290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8pPr>
            <a:lvl9pPr marL="3886200" indent="-228600" defTabSz="1295400" eaLnBrk="0" fontAlgn="base" hangingPunct="0">
              <a:spcBef>
                <a:spcPct val="0"/>
              </a:spcBef>
              <a:spcAft>
                <a:spcPct val="0"/>
              </a:spcAft>
              <a:defRPr>
                <a:solidFill>
                  <a:srgbClr val="000000"/>
                </a:solidFill>
                <a:latin typeface="Lucida Grande" charset="0"/>
                <a:ea typeface="ヒラギノ角ゴ ProN W3" charset="0"/>
                <a:cs typeface="ヒラギノ角ゴ ProN W3" charset="0"/>
                <a:sym typeface="Lucida Grande" charset="0"/>
              </a:defRPr>
            </a:lvl9pPr>
          </a:lstStyle>
          <a:p>
            <a:pPr eaLnBrk="1" hangingPunct="1"/>
            <a:r>
              <a:rPr lang="en-US" altLang="en-US" sz="1100">
                <a:ea typeface="Lucida Grande" charset="0"/>
                <a:cs typeface="Lucida Grande" charset="0"/>
              </a:rPr>
              <a:t>36</a:t>
            </a:r>
          </a:p>
        </p:txBody>
      </p:sp>
      <p:sp>
        <p:nvSpPr>
          <p:cNvPr id="34819" name="Shape 40"/>
          <p:cNvSpPr>
            <a:spLocks noGrp="1"/>
          </p:cNvSpPr>
          <p:nvPr>
            <p:ph type="title" idx="4294967295"/>
          </p:nvPr>
        </p:nvSpPr>
        <p:spPr>
          <a:xfrm>
            <a:off x="2438400" y="92075"/>
            <a:ext cx="7786688" cy="942976"/>
          </a:xfrm>
        </p:spPr>
        <p:txBody>
          <a:bodyPr/>
          <a:lstStyle/>
          <a:p>
            <a:pPr defTabSz="1295400"/>
            <a:r>
              <a:rPr lang="en-US" altLang="en-US" sz="3600" dirty="0">
                <a:ea typeface="Lucida Grande" charset="0"/>
                <a:cs typeface="Lucida Grande" charset="0"/>
              </a:rPr>
              <a:t>External Adjustment and External Debt</a:t>
            </a:r>
          </a:p>
        </p:txBody>
      </p:sp>
      <p:sp>
        <p:nvSpPr>
          <p:cNvPr id="34820" name="Shape 41"/>
          <p:cNvSpPr>
            <a:spLocks noGrp="1"/>
          </p:cNvSpPr>
          <p:nvPr>
            <p:ph type="body" idx="4294967295"/>
          </p:nvPr>
        </p:nvSpPr>
        <p:spPr>
          <a:xfrm>
            <a:off x="974334" y="842721"/>
            <a:ext cx="10760466" cy="5454650"/>
          </a:xfrm>
        </p:spPr>
        <p:txBody>
          <a:bodyPr>
            <a:noAutofit/>
          </a:bodyPr>
          <a:lstStyle/>
          <a:p>
            <a:pPr marL="338138" indent="-338138" defTabSz="909638">
              <a:spcBef>
                <a:spcPts val="775"/>
              </a:spcBef>
            </a:pPr>
            <a:r>
              <a:rPr lang="en-US" altLang="en-US" sz="2400" dirty="0">
                <a:latin typeface="Helvetica" panose="020B0604020202020204" pitchFamily="34" charset="0"/>
                <a:cs typeface="Helvetica" panose="020B0604020202020204" pitchFamily="34" charset="0"/>
                <a:sym typeface="Helvetica" panose="020B0604020202020204" pitchFamily="34" charset="0"/>
              </a:rPr>
              <a:t>That the visions of the post war financial system and development financing were inconsistent does not appear to have occurred to either the IMF nor the IBRD and the UN, responsible respectively for exchange rate stability and economic development.</a:t>
            </a:r>
          </a:p>
          <a:p>
            <a:pPr marL="338138" indent="-338138" defTabSz="909638">
              <a:spcBef>
                <a:spcPts val="775"/>
              </a:spcBef>
            </a:pPr>
            <a:r>
              <a:rPr lang="en-US" altLang="en-US" sz="2400" dirty="0" err="1">
                <a:latin typeface="Helvetica" panose="020B0604020202020204" pitchFamily="34" charset="0"/>
                <a:cs typeface="Helvetica" panose="020B0604020202020204" pitchFamily="34" charset="0"/>
                <a:sym typeface="Helvetica" panose="020B0604020202020204" pitchFamily="34" charset="0"/>
              </a:rPr>
              <a:t>Prebisch’s</a:t>
            </a:r>
            <a:r>
              <a:rPr lang="en-US" altLang="en-US" sz="2400" dirty="0">
                <a:latin typeface="Helvetica" panose="020B0604020202020204" pitchFamily="34" charset="0"/>
                <a:cs typeface="Helvetica" panose="020B0604020202020204" pitchFamily="34" charset="0"/>
                <a:sym typeface="Helvetica" panose="020B0604020202020204" pitchFamily="34" charset="0"/>
              </a:rPr>
              <a:t> </a:t>
            </a:r>
            <a:r>
              <a:rPr lang="en-US" altLang="en-US" sz="2400" dirty="0" err="1">
                <a:latin typeface="Helvetica" panose="020B0604020202020204" pitchFamily="34" charset="0"/>
                <a:cs typeface="Helvetica" panose="020B0604020202020204" pitchFamily="34" charset="0"/>
                <a:sym typeface="Helvetica" panose="020B0604020202020204" pitchFamily="34" charset="0"/>
              </a:rPr>
              <a:t>centre</a:t>
            </a:r>
            <a:r>
              <a:rPr lang="en-US" altLang="en-US" sz="2400" dirty="0">
                <a:latin typeface="Helvetica" panose="020B0604020202020204" pitchFamily="34" charset="0"/>
                <a:cs typeface="Helvetica" panose="020B0604020202020204" pitchFamily="34" charset="0"/>
                <a:sym typeface="Helvetica" panose="020B0604020202020204" pitchFamily="34" charset="0"/>
              </a:rPr>
              <a:t>-periphery concerns can be seen as a recognition of this inconsistency</a:t>
            </a:r>
          </a:p>
          <a:p>
            <a:pPr marL="338138" indent="-338138" defTabSz="909638">
              <a:spcBef>
                <a:spcPts val="775"/>
              </a:spcBef>
            </a:pPr>
            <a:r>
              <a:rPr lang="en-US" altLang="en-US" sz="2400" dirty="0">
                <a:latin typeface="Helvetica" panose="020B0604020202020204" pitchFamily="34" charset="0"/>
                <a:cs typeface="Helvetica" panose="020B0604020202020204" pitchFamily="34" charset="0"/>
                <a:sym typeface="Helvetica" panose="020B0604020202020204" pitchFamily="34" charset="0"/>
              </a:rPr>
              <a:t>The emergence of the Washington Consensus can be seen as a resolution of this cognitive dissonance in official policy by rejecting the need for any special conditions and policies for developing countries. </a:t>
            </a:r>
          </a:p>
          <a:p>
            <a:pPr marL="338138" indent="-338138" defTabSz="909638">
              <a:spcBef>
                <a:spcPts val="775"/>
              </a:spcBef>
            </a:pPr>
            <a:r>
              <a:rPr lang="en-US" altLang="en-US" sz="2400" dirty="0">
                <a:latin typeface="Helvetica" panose="020B0604020202020204" pitchFamily="34" charset="0"/>
                <a:cs typeface="Helvetica" panose="020B0604020202020204" pitchFamily="34" charset="0"/>
                <a:sym typeface="Helvetica" panose="020B0604020202020204" pitchFamily="34" charset="0"/>
              </a:rPr>
              <a:t>This internal inconsistency masked another major problem for developing countries: the impact of international debt on external balances. </a:t>
            </a:r>
          </a:p>
          <a:p>
            <a:pPr marL="338138" indent="-338138" defTabSz="909638">
              <a:spcBef>
                <a:spcPts val="775"/>
              </a:spcBef>
            </a:pPr>
            <a:r>
              <a:rPr lang="en-US" altLang="en-US" sz="2400" dirty="0">
                <a:latin typeface="Helvetica" panose="020B0604020202020204" pitchFamily="34" charset="0"/>
                <a:cs typeface="Helvetica" panose="020B0604020202020204" pitchFamily="34" charset="0"/>
                <a:sym typeface="Helvetica" panose="020B0604020202020204" pitchFamily="34" charset="0"/>
              </a:rPr>
              <a:t>Over time capital flows generate debt service flows that increase the factor services balances and aggravate current account imbalances, which is incompatible with the stability of the international system conceived at Bretton Woods.</a:t>
            </a:r>
          </a:p>
        </p:txBody>
      </p:sp>
    </p:spTree>
    <p:extLst>
      <p:ext uri="{BB962C8B-B14F-4D97-AF65-F5344CB8AC3E}">
        <p14:creationId xmlns:p14="http://schemas.microsoft.com/office/powerpoint/2010/main" val="611209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FC9FA-ADD5-1FB6-89D7-0D1EECB3B279}"/>
              </a:ext>
            </a:extLst>
          </p:cNvPr>
          <p:cNvSpPr>
            <a:spLocks noGrp="1"/>
          </p:cNvSpPr>
          <p:nvPr>
            <p:ph type="title"/>
          </p:nvPr>
        </p:nvSpPr>
        <p:spPr>
          <a:xfrm>
            <a:off x="1143000" y="247650"/>
            <a:ext cx="10287000" cy="1047750"/>
          </a:xfrm>
        </p:spPr>
        <p:txBody>
          <a:bodyPr>
            <a:normAutofit/>
          </a:bodyPr>
          <a:lstStyle/>
          <a:p>
            <a:r>
              <a:rPr lang="en-US" sz="3200" dirty="0"/>
              <a:t>Clearing was part of Post war European Recovery Program</a:t>
            </a:r>
          </a:p>
        </p:txBody>
      </p:sp>
      <p:sp>
        <p:nvSpPr>
          <p:cNvPr id="3" name="Content Placeholder 2">
            <a:extLst>
              <a:ext uri="{FF2B5EF4-FFF2-40B4-BE49-F238E27FC236}">
                <a16:creationId xmlns:a16="http://schemas.microsoft.com/office/drawing/2014/main" id="{A745576D-9099-36D4-703D-FCDF6D4D6A86}"/>
              </a:ext>
            </a:extLst>
          </p:cNvPr>
          <p:cNvSpPr>
            <a:spLocks noGrp="1"/>
          </p:cNvSpPr>
          <p:nvPr>
            <p:ph idx="1"/>
          </p:nvPr>
        </p:nvSpPr>
        <p:spPr>
          <a:xfrm>
            <a:off x="1066800" y="1371600"/>
            <a:ext cx="10058400" cy="5334000"/>
          </a:xfrm>
        </p:spPr>
        <p:txBody>
          <a:bodyPr>
            <a:normAutofit/>
          </a:bodyPr>
          <a:lstStyle/>
          <a:p>
            <a:pPr algn="l"/>
            <a:r>
              <a:rPr lang="en-US" sz="1800" b="0" i="0" u="none" strike="noStrike" baseline="0" dirty="0">
                <a:latin typeface="HelveticaNeueLTStd-Lt"/>
              </a:rPr>
              <a:t>The European Payments Union  was built on a multilateral settlements system for Europe that would eliminate quantitative restrictions on intra-European trade and provide a framework for dealing with balance of payments crises. </a:t>
            </a:r>
          </a:p>
          <a:p>
            <a:pPr algn="l"/>
            <a:r>
              <a:rPr lang="en-US" sz="1800" b="0" i="0" u="none" strike="noStrike" baseline="0" dirty="0">
                <a:latin typeface="HelveticaNeueLTStd-Lt"/>
              </a:rPr>
              <a:t>Accounting trade surpluses and deficits were settled by crediting or debiting each member’s clearing account. EPU credits covered any country’s deficits with other EPU members, because each member agreed to accept EPU clearing credits in settlement of a credit against any other member. The bilateral positions were thus replaced by an EPU clearing balance. </a:t>
            </a:r>
          </a:p>
          <a:p>
            <a:pPr algn="l"/>
            <a:r>
              <a:rPr lang="en-US" sz="1800" b="0" i="0" u="none" strike="noStrike" baseline="0" dirty="0">
                <a:latin typeface="HelveticaNeueLTStd-Lt"/>
              </a:rPr>
              <a:t>When a country’s credit or debit surpassed a certain threshold, the excess had to be settled partly in gold. Schedules fixing the proportion of the monthly settlements to be made in gold by debtors and to be received in gold by creditors was based on a sliding scale with an increasing proportion by debtors as their cumulative deficits rose and receipt of a decreased proportion by creditors as their cumulative surpluses rose. </a:t>
            </a:r>
          </a:p>
          <a:p>
            <a:pPr algn="l"/>
            <a:r>
              <a:rPr lang="en-US" sz="1800" b="1" i="0" u="none" strike="noStrike" baseline="0" dirty="0">
                <a:latin typeface="HelveticaNeueLTStd-Lt"/>
              </a:rPr>
              <a:t>The liquidity of the payments system was secured by the members themselves through the automatic extension of credit within the stipulated limits </a:t>
            </a:r>
            <a:r>
              <a:rPr lang="en-US" sz="1800" b="0" i="0" u="none" strike="noStrike" baseline="0" dirty="0">
                <a:latin typeface="HelveticaNeueLTStd-Lt"/>
              </a:rPr>
              <a:t>and by the working capital of the EPU supplied by an ECA contribution of $350 million to be used whenever gold payments to creditor countries exceeded gold received from debtor countries.</a:t>
            </a:r>
            <a:endParaRPr lang="en-US" dirty="0"/>
          </a:p>
        </p:txBody>
      </p:sp>
    </p:spTree>
    <p:extLst>
      <p:ext uri="{BB962C8B-B14F-4D97-AF65-F5344CB8AC3E}">
        <p14:creationId xmlns:p14="http://schemas.microsoft.com/office/powerpoint/2010/main" val="1013803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7BDBB72-7DCC-12F7-C10A-CD3B17920695}"/>
              </a:ext>
            </a:extLst>
          </p:cNvPr>
          <p:cNvPicPr>
            <a:picLocks noChangeAspect="1"/>
          </p:cNvPicPr>
          <p:nvPr/>
        </p:nvPicPr>
        <p:blipFill>
          <a:blip r:embed="rId2"/>
          <a:stretch>
            <a:fillRect/>
          </a:stretch>
        </p:blipFill>
        <p:spPr>
          <a:xfrm>
            <a:off x="1680455" y="1066801"/>
            <a:ext cx="8454145" cy="5737832"/>
          </a:xfrm>
          <a:prstGeom prst="rect">
            <a:avLst/>
          </a:prstGeom>
        </p:spPr>
      </p:pic>
      <p:sp>
        <p:nvSpPr>
          <p:cNvPr id="6" name="Title 5">
            <a:extLst>
              <a:ext uri="{FF2B5EF4-FFF2-40B4-BE49-F238E27FC236}">
                <a16:creationId xmlns:a16="http://schemas.microsoft.com/office/drawing/2014/main" id="{7D8E7986-1838-8326-B617-7C70CE2A39AA}"/>
              </a:ext>
            </a:extLst>
          </p:cNvPr>
          <p:cNvSpPr>
            <a:spLocks noGrp="1"/>
          </p:cNvSpPr>
          <p:nvPr>
            <p:ph type="title"/>
          </p:nvPr>
        </p:nvSpPr>
        <p:spPr>
          <a:xfrm>
            <a:off x="1676401" y="381000"/>
            <a:ext cx="9601200" cy="685800"/>
          </a:xfrm>
        </p:spPr>
        <p:txBody>
          <a:bodyPr>
            <a:normAutofit fontScale="90000"/>
          </a:bodyPr>
          <a:lstStyle/>
          <a:p>
            <a:r>
              <a:rPr lang="en-US" dirty="0"/>
              <a:t>Many were tried in the post-war period</a:t>
            </a:r>
            <a:br>
              <a:rPr lang="en-US" dirty="0"/>
            </a:br>
            <a:endParaRPr lang="en-US" dirty="0"/>
          </a:p>
        </p:txBody>
      </p:sp>
    </p:spTree>
    <p:extLst>
      <p:ext uri="{BB962C8B-B14F-4D97-AF65-F5344CB8AC3E}">
        <p14:creationId xmlns:p14="http://schemas.microsoft.com/office/powerpoint/2010/main" val="1263132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14AC8-110C-4C86-A823-350A3129F2AA}"/>
              </a:ext>
            </a:extLst>
          </p:cNvPr>
          <p:cNvSpPr>
            <a:spLocks noGrp="1"/>
          </p:cNvSpPr>
          <p:nvPr>
            <p:ph type="title"/>
          </p:nvPr>
        </p:nvSpPr>
        <p:spPr>
          <a:xfrm>
            <a:off x="546100" y="203200"/>
            <a:ext cx="10807700" cy="634999"/>
          </a:xfrm>
        </p:spPr>
        <p:txBody>
          <a:bodyPr>
            <a:normAutofit fontScale="90000"/>
          </a:bodyPr>
          <a:lstStyle/>
          <a:p>
            <a:r>
              <a:rPr lang="en-US" dirty="0"/>
              <a:t>	Why Reconsider the Clearing Union now?</a:t>
            </a:r>
          </a:p>
        </p:txBody>
      </p:sp>
      <p:sp>
        <p:nvSpPr>
          <p:cNvPr id="3" name="Content Placeholder 2">
            <a:extLst>
              <a:ext uri="{FF2B5EF4-FFF2-40B4-BE49-F238E27FC236}">
                <a16:creationId xmlns:a16="http://schemas.microsoft.com/office/drawing/2014/main" id="{5F3ED6C7-8D21-4D4A-A543-D7A648FEB1E2}"/>
              </a:ext>
            </a:extLst>
          </p:cNvPr>
          <p:cNvSpPr>
            <a:spLocks noGrp="1"/>
          </p:cNvSpPr>
          <p:nvPr>
            <p:ph idx="1"/>
          </p:nvPr>
        </p:nvSpPr>
        <p:spPr>
          <a:xfrm>
            <a:off x="1193800" y="990600"/>
            <a:ext cx="9931400" cy="5186363"/>
          </a:xfrm>
        </p:spPr>
        <p:txBody>
          <a:bodyPr>
            <a:normAutofit/>
          </a:bodyPr>
          <a:lstStyle/>
          <a:p>
            <a:r>
              <a:rPr lang="en-US" dirty="0"/>
              <a:t>We now have advanced technology for the banking principle in the form of blockchain distributed ledgers</a:t>
            </a:r>
          </a:p>
          <a:p>
            <a:r>
              <a:rPr lang="en-US" dirty="0"/>
              <a:t>Most Central banks are contemplating a notional digital unit of account: CBDC</a:t>
            </a:r>
          </a:p>
          <a:p>
            <a:r>
              <a:rPr lang="en-US" dirty="0"/>
              <a:t>Some are considering issue of CBDC deposit accounts to the public</a:t>
            </a:r>
          </a:p>
          <a:p>
            <a:pPr lvl="1"/>
            <a:r>
              <a:rPr lang="en-US" dirty="0"/>
              <a:t>Which would eliminate fractional reserve creation of private means of payment</a:t>
            </a:r>
          </a:p>
          <a:p>
            <a:pPr lvl="1"/>
            <a:r>
              <a:rPr lang="en-US" dirty="0"/>
              <a:t>What would happen to spread banking and bank earnings? </a:t>
            </a:r>
          </a:p>
          <a:p>
            <a:pPr lvl="1"/>
            <a:r>
              <a:rPr lang="en-US" dirty="0"/>
              <a:t>It would introduce 100% Banking</a:t>
            </a:r>
          </a:p>
          <a:p>
            <a:r>
              <a:rPr lang="en-US" dirty="0"/>
              <a:t>All of these changes would facilitate a Clearing arrangement</a:t>
            </a:r>
          </a:p>
          <a:p>
            <a:pPr lvl="1"/>
            <a:r>
              <a:rPr lang="en-US" dirty="0"/>
              <a:t>Indeed there is a private one that already exists: Webtel.mobi</a:t>
            </a:r>
          </a:p>
          <a:p>
            <a:r>
              <a:rPr lang="en-US" dirty="0"/>
              <a:t>The decision on public v. private digital architecture is thus also linked to reform of the International Financial System architecture</a:t>
            </a:r>
          </a:p>
        </p:txBody>
      </p:sp>
    </p:spTree>
    <p:extLst>
      <p:ext uri="{BB962C8B-B14F-4D97-AF65-F5344CB8AC3E}">
        <p14:creationId xmlns:p14="http://schemas.microsoft.com/office/powerpoint/2010/main" val="1531015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49C75-F466-985C-55E8-E267032BB15F}"/>
              </a:ext>
            </a:extLst>
          </p:cNvPr>
          <p:cNvSpPr>
            <a:spLocks noGrp="1"/>
          </p:cNvSpPr>
          <p:nvPr>
            <p:ph type="title"/>
          </p:nvPr>
        </p:nvSpPr>
        <p:spPr>
          <a:xfrm>
            <a:off x="1371600" y="228600"/>
            <a:ext cx="9601200" cy="914400"/>
          </a:xfrm>
        </p:spPr>
        <p:txBody>
          <a:bodyPr/>
          <a:lstStyle/>
          <a:p>
            <a:r>
              <a:rPr lang="en-US" dirty="0"/>
              <a:t>How does this help?</a:t>
            </a:r>
          </a:p>
        </p:txBody>
      </p:sp>
      <p:sp>
        <p:nvSpPr>
          <p:cNvPr id="3" name="Content Placeholder 2">
            <a:extLst>
              <a:ext uri="{FF2B5EF4-FFF2-40B4-BE49-F238E27FC236}">
                <a16:creationId xmlns:a16="http://schemas.microsoft.com/office/drawing/2014/main" id="{239AF282-D856-EC15-E35C-2AC41CE84E89}"/>
              </a:ext>
            </a:extLst>
          </p:cNvPr>
          <p:cNvSpPr>
            <a:spLocks noGrp="1"/>
          </p:cNvSpPr>
          <p:nvPr>
            <p:ph idx="1"/>
          </p:nvPr>
        </p:nvSpPr>
        <p:spPr>
          <a:xfrm>
            <a:off x="1371600" y="1295400"/>
            <a:ext cx="9601200" cy="4572000"/>
          </a:xfrm>
        </p:spPr>
        <p:txBody>
          <a:bodyPr/>
          <a:lstStyle/>
          <a:p>
            <a:r>
              <a:rPr lang="en-US" dirty="0"/>
              <a:t>ADVANTAGES: </a:t>
            </a:r>
          </a:p>
          <a:p>
            <a:pPr lvl="1"/>
            <a:r>
              <a:rPr lang="en-US" dirty="0"/>
              <a:t>No “Key currency or “dollar” problem </a:t>
            </a:r>
          </a:p>
          <a:p>
            <a:pPr lvl="1"/>
            <a:r>
              <a:rPr lang="en-US" dirty="0"/>
              <a:t>No Quota problem</a:t>
            </a:r>
          </a:p>
          <a:p>
            <a:pPr lvl="1"/>
            <a:r>
              <a:rPr lang="en-US" dirty="0"/>
              <a:t>Developing country debts are held in common</a:t>
            </a:r>
          </a:p>
          <a:p>
            <a:pPr lvl="1"/>
            <a:r>
              <a:rPr lang="en-US" dirty="0"/>
              <a:t>Automatic extension of development financing </a:t>
            </a:r>
          </a:p>
          <a:p>
            <a:pPr lvl="2"/>
            <a:r>
              <a:rPr lang="en-US" dirty="0"/>
              <a:t>No bilateral private debts to be resolved</a:t>
            </a:r>
          </a:p>
          <a:p>
            <a:pPr lvl="2"/>
            <a:r>
              <a:rPr lang="en-US" sz="2800" b="1" dirty="0"/>
              <a:t>We already have a real world example: Webtel.mobi</a:t>
            </a:r>
          </a:p>
        </p:txBody>
      </p:sp>
      <p:pic>
        <p:nvPicPr>
          <p:cNvPr id="5" name="Picture 4">
            <a:extLst>
              <a:ext uri="{FF2B5EF4-FFF2-40B4-BE49-F238E27FC236}">
                <a16:creationId xmlns:a16="http://schemas.microsoft.com/office/drawing/2014/main" id="{215B63FB-C1FD-7C45-FA32-035A458C9F33}"/>
              </a:ext>
            </a:extLst>
          </p:cNvPr>
          <p:cNvPicPr>
            <a:picLocks noChangeAspect="1"/>
          </p:cNvPicPr>
          <p:nvPr/>
        </p:nvPicPr>
        <p:blipFill>
          <a:blip r:embed="rId2"/>
          <a:stretch>
            <a:fillRect/>
          </a:stretch>
        </p:blipFill>
        <p:spPr>
          <a:xfrm>
            <a:off x="1524000" y="4014787"/>
            <a:ext cx="6781800" cy="2804179"/>
          </a:xfrm>
          <a:prstGeom prst="rect">
            <a:avLst/>
          </a:prstGeom>
        </p:spPr>
      </p:pic>
    </p:spTree>
    <p:extLst>
      <p:ext uri="{BB962C8B-B14F-4D97-AF65-F5344CB8AC3E}">
        <p14:creationId xmlns:p14="http://schemas.microsoft.com/office/powerpoint/2010/main" val="541524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8A951-385D-5D71-CE6A-87EF083988C4}"/>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168868B1-6F92-3555-1E0B-6F867091B852}"/>
              </a:ext>
            </a:extLst>
          </p:cNvPr>
          <p:cNvSpPr>
            <a:spLocks noGrp="1"/>
          </p:cNvSpPr>
          <p:nvPr>
            <p:ph idx="1"/>
          </p:nvPr>
        </p:nvSpPr>
        <p:spPr/>
        <p:txBody>
          <a:bodyPr/>
          <a:lstStyle/>
          <a:p>
            <a:endParaRPr lang="en-US" dirty="0"/>
          </a:p>
          <a:p>
            <a:endParaRPr lang="en-US" dirty="0"/>
          </a:p>
          <a:p>
            <a:pPr marL="0" indent="0" algn="ctr">
              <a:buNone/>
            </a:pPr>
            <a:r>
              <a:rPr lang="en-US" sz="4800" dirty="0"/>
              <a:t>jankregel@jankregel.org</a:t>
            </a:r>
          </a:p>
        </p:txBody>
      </p:sp>
    </p:spTree>
    <p:extLst>
      <p:ext uri="{BB962C8B-B14F-4D97-AF65-F5344CB8AC3E}">
        <p14:creationId xmlns:p14="http://schemas.microsoft.com/office/powerpoint/2010/main" val="151611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DB643-5341-4A41-ADE4-42175AC2AA65}"/>
              </a:ext>
            </a:extLst>
          </p:cNvPr>
          <p:cNvSpPr>
            <a:spLocks noGrp="1"/>
          </p:cNvSpPr>
          <p:nvPr>
            <p:ph type="title"/>
          </p:nvPr>
        </p:nvSpPr>
        <p:spPr>
          <a:xfrm>
            <a:off x="838200" y="177801"/>
            <a:ext cx="10922000" cy="939799"/>
          </a:xfrm>
        </p:spPr>
        <p:txBody>
          <a:bodyPr>
            <a:normAutofit fontScale="90000"/>
          </a:bodyPr>
          <a:lstStyle/>
          <a:p>
            <a:r>
              <a:rPr lang="en-US" dirty="0"/>
              <a:t>What’s the Difference Between a Bank and a Fund?</a:t>
            </a:r>
          </a:p>
        </p:txBody>
      </p:sp>
      <p:sp>
        <p:nvSpPr>
          <p:cNvPr id="3" name="Content Placeholder 2">
            <a:extLst>
              <a:ext uri="{FF2B5EF4-FFF2-40B4-BE49-F238E27FC236}">
                <a16:creationId xmlns:a16="http://schemas.microsoft.com/office/drawing/2014/main" id="{22B6A36A-1B64-4212-8B7D-79066FD62F4F}"/>
              </a:ext>
            </a:extLst>
          </p:cNvPr>
          <p:cNvSpPr>
            <a:spLocks noGrp="1"/>
          </p:cNvSpPr>
          <p:nvPr>
            <p:ph idx="1"/>
          </p:nvPr>
        </p:nvSpPr>
        <p:spPr>
          <a:xfrm>
            <a:off x="1092200" y="1587500"/>
            <a:ext cx="10414000" cy="5270500"/>
          </a:xfrm>
        </p:spPr>
        <p:txBody>
          <a:bodyPr/>
          <a:lstStyle/>
          <a:p>
            <a:r>
              <a:rPr kumimoji="0" lang="en-US" sz="2800" b="0" i="0" u="none" strike="noStrike" kern="1200" cap="none" spc="0" normalizeH="0" baseline="0" noProof="0" dirty="0">
                <a:ln>
                  <a:noFill/>
                </a:ln>
                <a:solidFill>
                  <a:srgbClr val="000000"/>
                </a:solidFill>
                <a:effectLst/>
                <a:uLnTx/>
                <a:uFillTx/>
                <a:latin typeface="Minion 3"/>
                <a:ea typeface="+mj-ea"/>
                <a:cs typeface="+mj-cs"/>
              </a:rPr>
              <a:t>Keynes thought </a:t>
            </a:r>
            <a:r>
              <a:rPr lang="en-US" sz="2800" dirty="0">
                <a:solidFill>
                  <a:srgbClr val="000000"/>
                </a:solidFill>
                <a:latin typeface="Minion 3"/>
                <a:ea typeface="+mj-ea"/>
                <a:cs typeface="+mj-cs"/>
              </a:rPr>
              <a:t>the difference</a:t>
            </a:r>
            <a:r>
              <a:rPr kumimoji="0" lang="en-US" sz="2800" b="0" i="0" u="none" strike="noStrike" kern="1200" cap="none" spc="0" normalizeH="0" baseline="0" noProof="0" dirty="0">
                <a:ln>
                  <a:noFill/>
                </a:ln>
                <a:solidFill>
                  <a:srgbClr val="000000"/>
                </a:solidFill>
                <a:effectLst/>
                <a:uLnTx/>
                <a:uFillTx/>
                <a:latin typeface="Minion 3"/>
                <a:ea typeface="+mj-ea"/>
                <a:cs typeface="+mj-cs"/>
              </a:rPr>
              <a:t> was important: </a:t>
            </a:r>
          </a:p>
          <a:p>
            <a:r>
              <a:rPr kumimoji="0" lang="en-US" sz="2800" b="0" i="0" u="none" strike="noStrike" kern="1200" cap="none" spc="0" normalizeH="0" baseline="0" noProof="0" dirty="0">
                <a:ln>
                  <a:noFill/>
                </a:ln>
                <a:solidFill>
                  <a:srgbClr val="000000"/>
                </a:solidFill>
                <a:effectLst/>
                <a:uLnTx/>
                <a:uFillTx/>
                <a:latin typeface="Minion 3"/>
                <a:ea typeface="+mj-ea"/>
                <a:cs typeface="+mj-cs"/>
              </a:rPr>
              <a:t>“I shall always hold to the view that the christening has been badly done and that the names of the twins should have been reversed.” </a:t>
            </a:r>
            <a:r>
              <a:rPr kumimoji="0" lang="en-US" b="0" i="0" u="none" strike="noStrike" kern="1200" cap="none" spc="0" normalizeH="0" baseline="0" noProof="0" dirty="0">
                <a:ln>
                  <a:noFill/>
                </a:ln>
                <a:solidFill>
                  <a:srgbClr val="000000"/>
                </a:solidFill>
                <a:effectLst/>
                <a:uLnTx/>
                <a:uFillTx/>
                <a:latin typeface="Minion 3"/>
                <a:ea typeface="+mj-ea"/>
                <a:cs typeface="+mj-cs"/>
              </a:rPr>
              <a:t>(Keynes on the Bretton Woods Twins)</a:t>
            </a:r>
          </a:p>
          <a:p>
            <a:r>
              <a:rPr lang="en-US" dirty="0">
                <a:solidFill>
                  <a:srgbClr val="000000"/>
                </a:solidFill>
                <a:latin typeface="Minion 3"/>
                <a:ea typeface="+mj-ea"/>
                <a:cs typeface="+mj-cs"/>
              </a:rPr>
              <a:t>Why was it a called a “Fund”?</a:t>
            </a:r>
          </a:p>
          <a:p>
            <a:pPr lvl="1"/>
            <a:r>
              <a:rPr lang="en-US" dirty="0">
                <a:solidFill>
                  <a:srgbClr val="000000"/>
                </a:solidFill>
                <a:latin typeface="Minion 3"/>
                <a:ea typeface="+mj-ea"/>
                <a:cs typeface="+mj-cs"/>
              </a:rPr>
              <a:t>Harry Dexter White’s experience was the US Exchange </a:t>
            </a:r>
            <a:r>
              <a:rPr lang="en-US" dirty="0" err="1">
                <a:solidFill>
                  <a:srgbClr val="000000"/>
                </a:solidFill>
                <a:latin typeface="Minion 3"/>
                <a:ea typeface="+mj-ea"/>
                <a:cs typeface="+mj-cs"/>
              </a:rPr>
              <a:t>Stabilisation</a:t>
            </a:r>
            <a:r>
              <a:rPr lang="en-US" dirty="0">
                <a:solidFill>
                  <a:srgbClr val="000000"/>
                </a:solidFill>
                <a:latin typeface="Minion 3"/>
                <a:ea typeface="+mj-ea"/>
                <a:cs typeface="+mj-cs"/>
              </a:rPr>
              <a:t> Fund created by Roosevelt’s decision to go off gold in 1934</a:t>
            </a:r>
          </a:p>
          <a:p>
            <a:pPr lvl="1"/>
            <a:r>
              <a:rPr lang="en-US" dirty="0">
                <a:solidFill>
                  <a:srgbClr val="000000"/>
                </a:solidFill>
                <a:latin typeface="Minion 3"/>
                <a:ea typeface="+mj-ea"/>
                <a:cs typeface="+mj-cs"/>
              </a:rPr>
              <a:t>It was largely patterned after the British Exchange </a:t>
            </a:r>
            <a:r>
              <a:rPr lang="en-US" dirty="0" err="1">
                <a:solidFill>
                  <a:srgbClr val="000000"/>
                </a:solidFill>
                <a:latin typeface="Minion 3"/>
                <a:ea typeface="+mj-ea"/>
                <a:cs typeface="+mj-cs"/>
              </a:rPr>
              <a:t>Equalisation</a:t>
            </a:r>
            <a:r>
              <a:rPr lang="en-US" dirty="0">
                <a:solidFill>
                  <a:srgbClr val="000000"/>
                </a:solidFill>
                <a:latin typeface="Minion 3"/>
                <a:ea typeface="+mj-ea"/>
                <a:cs typeface="+mj-cs"/>
              </a:rPr>
              <a:t> Account of 1932</a:t>
            </a:r>
          </a:p>
          <a:p>
            <a:pPr lvl="1"/>
            <a:r>
              <a:rPr lang="en-US" dirty="0">
                <a:solidFill>
                  <a:srgbClr val="000000"/>
                </a:solidFill>
                <a:latin typeface="Minion 3"/>
                <a:ea typeface="+mj-ea"/>
                <a:cs typeface="+mj-cs"/>
              </a:rPr>
              <a:t>Both were designed to intervene to </a:t>
            </a:r>
            <a:r>
              <a:rPr lang="en-US" dirty="0" err="1">
                <a:solidFill>
                  <a:srgbClr val="000000"/>
                </a:solidFill>
                <a:latin typeface="Minion 3"/>
                <a:ea typeface="+mj-ea"/>
                <a:cs typeface="+mj-cs"/>
              </a:rPr>
              <a:t>stabilise</a:t>
            </a:r>
            <a:r>
              <a:rPr lang="en-US" dirty="0">
                <a:solidFill>
                  <a:srgbClr val="000000"/>
                </a:solidFill>
                <a:latin typeface="Minion 3"/>
                <a:ea typeface="+mj-ea"/>
                <a:cs typeface="+mj-cs"/>
              </a:rPr>
              <a:t> foreign exchange rates</a:t>
            </a:r>
          </a:p>
          <a:p>
            <a:r>
              <a:rPr lang="en-US" dirty="0"/>
              <a:t>they were “price fixing” arrangements: ersatz buffer stocks</a:t>
            </a:r>
          </a:p>
        </p:txBody>
      </p:sp>
    </p:spTree>
    <p:extLst>
      <p:ext uri="{BB962C8B-B14F-4D97-AF65-F5344CB8AC3E}">
        <p14:creationId xmlns:p14="http://schemas.microsoft.com/office/powerpoint/2010/main" val="3986895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65C0-D77A-442E-BF60-C8BF47434EF6}"/>
              </a:ext>
            </a:extLst>
          </p:cNvPr>
          <p:cNvSpPr>
            <a:spLocks noGrp="1"/>
          </p:cNvSpPr>
          <p:nvPr>
            <p:ph type="title"/>
          </p:nvPr>
        </p:nvSpPr>
        <p:spPr>
          <a:xfrm>
            <a:off x="1524000" y="215901"/>
            <a:ext cx="9829800" cy="596900"/>
          </a:xfrm>
        </p:spPr>
        <p:txBody>
          <a:bodyPr>
            <a:normAutofit fontScale="90000"/>
          </a:bodyPr>
          <a:lstStyle/>
          <a:p>
            <a:r>
              <a:rPr lang="en-US" dirty="0"/>
              <a:t>What is a Bank?</a:t>
            </a:r>
          </a:p>
        </p:txBody>
      </p:sp>
      <p:sp>
        <p:nvSpPr>
          <p:cNvPr id="3" name="Content Placeholder 2">
            <a:extLst>
              <a:ext uri="{FF2B5EF4-FFF2-40B4-BE49-F238E27FC236}">
                <a16:creationId xmlns:a16="http://schemas.microsoft.com/office/drawing/2014/main" id="{8C9267CB-5DEE-42EF-8B94-393FDE5743B5}"/>
              </a:ext>
            </a:extLst>
          </p:cNvPr>
          <p:cNvSpPr>
            <a:spLocks noGrp="1"/>
          </p:cNvSpPr>
          <p:nvPr>
            <p:ph idx="1"/>
          </p:nvPr>
        </p:nvSpPr>
        <p:spPr>
          <a:xfrm>
            <a:off x="800100" y="812801"/>
            <a:ext cx="11176000" cy="5829297"/>
          </a:xfrm>
        </p:spPr>
        <p:txBody>
          <a:bodyPr>
            <a:normAutofit lnSpcReduction="10000"/>
          </a:bodyPr>
          <a:lstStyle/>
          <a:p>
            <a:r>
              <a:rPr lang="en-US" dirty="0"/>
              <a:t>Banks create liabilities that serve as means of payment: (they create purchasing power)</a:t>
            </a:r>
          </a:p>
          <a:p>
            <a:pPr lvl="1"/>
            <a:r>
              <a:rPr lang="en-US" dirty="0"/>
              <a:t>By the 1920-30s it was generally accepted that banks “manufacture money” (Hartley Withers 1906) </a:t>
            </a:r>
          </a:p>
          <a:p>
            <a:pPr lvl="2"/>
            <a:r>
              <a:rPr lang="en-US" dirty="0"/>
              <a:t>Now we say “bank loans create bank deposits”</a:t>
            </a:r>
          </a:p>
          <a:p>
            <a:pPr lvl="7"/>
            <a:r>
              <a:rPr lang="en-US" dirty="0"/>
              <a:t>Phillips treatise on fractional reserve banking</a:t>
            </a:r>
          </a:p>
          <a:p>
            <a:pPr lvl="1"/>
            <a:r>
              <a:rPr lang="en-US" dirty="0"/>
              <a:t>Banks hold reserves at the Central Bank (HPM) to ensure that deposits and Currency notes issued by Government or the Central Bank have a fixed exchange rates: </a:t>
            </a:r>
          </a:p>
          <a:p>
            <a:pPr lvl="1"/>
            <a:r>
              <a:rPr lang="en-US" dirty="0"/>
              <a:t>price of a deposit is always one unit of bank note (Usually Government money)</a:t>
            </a:r>
          </a:p>
          <a:p>
            <a:r>
              <a:rPr lang="en-US" dirty="0"/>
              <a:t>Looks like a Bank: </a:t>
            </a:r>
          </a:p>
          <a:p>
            <a:r>
              <a:rPr lang="en-US" dirty="0"/>
              <a:t>The Foreign Exchange Reserves (and IMF quotas + gold tranche) were the “Reserves” used to stabilize exchange rates</a:t>
            </a:r>
          </a:p>
          <a:p>
            <a:pPr lvl="1"/>
            <a:r>
              <a:rPr lang="en-US" dirty="0"/>
              <a:t>But without credit creation – Quotas and Foreign Exchange on Central Bank balance sheets fixed</a:t>
            </a:r>
          </a:p>
          <a:p>
            <a:pPr lvl="1"/>
            <a:r>
              <a:rPr lang="en-US" dirty="0"/>
              <a:t>Borrowing of Foreign Exchange from the fund against collateral of national currency quotas</a:t>
            </a:r>
          </a:p>
          <a:p>
            <a:r>
              <a:rPr lang="en-US" dirty="0"/>
              <a:t>The Quotas thus served as a “fund” that provided foreign exchange swaps, </a:t>
            </a:r>
          </a:p>
          <a:p>
            <a:pPr lvl="1"/>
            <a:r>
              <a:rPr lang="en-US" dirty="0"/>
              <a:t>but patterned after a bank --  BUT: no credit creation powers </a:t>
            </a:r>
          </a:p>
          <a:p>
            <a:pPr lvl="1"/>
            <a:r>
              <a:rPr lang="en-US" dirty="0"/>
              <a:t>And it is still bedeviled by resistance to quota increases </a:t>
            </a:r>
          </a:p>
          <a:p>
            <a:pPr lvl="1"/>
            <a:r>
              <a:rPr lang="en-US" dirty="0"/>
              <a:t>SDRs are a workaround to an outdated system</a:t>
            </a:r>
          </a:p>
        </p:txBody>
      </p:sp>
    </p:spTree>
    <p:extLst>
      <p:ext uri="{BB962C8B-B14F-4D97-AF65-F5344CB8AC3E}">
        <p14:creationId xmlns:p14="http://schemas.microsoft.com/office/powerpoint/2010/main" val="100713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65A9C-6EF4-4335-BDC0-07C26F16B96C}"/>
              </a:ext>
            </a:extLst>
          </p:cNvPr>
          <p:cNvSpPr>
            <a:spLocks noGrp="1"/>
          </p:cNvSpPr>
          <p:nvPr>
            <p:ph type="title"/>
          </p:nvPr>
        </p:nvSpPr>
        <p:spPr>
          <a:xfrm>
            <a:off x="990600" y="177800"/>
            <a:ext cx="10795000" cy="1079500"/>
          </a:xfrm>
        </p:spPr>
        <p:txBody>
          <a:bodyPr>
            <a:normAutofit/>
          </a:bodyPr>
          <a:lstStyle/>
          <a:p>
            <a:r>
              <a:rPr lang="en-US" sz="3200" dirty="0"/>
              <a:t>Keynes’ alternative was based on an “analogy with a different domestic banking system”</a:t>
            </a:r>
          </a:p>
        </p:txBody>
      </p:sp>
      <p:sp>
        <p:nvSpPr>
          <p:cNvPr id="3" name="Content Placeholder 2">
            <a:extLst>
              <a:ext uri="{FF2B5EF4-FFF2-40B4-BE49-F238E27FC236}">
                <a16:creationId xmlns:a16="http://schemas.microsoft.com/office/drawing/2014/main" id="{190C7127-7EFA-4F3C-B542-DF9FB9498125}"/>
              </a:ext>
            </a:extLst>
          </p:cNvPr>
          <p:cNvSpPr>
            <a:spLocks noGrp="1"/>
          </p:cNvSpPr>
          <p:nvPr>
            <p:ph idx="1"/>
          </p:nvPr>
        </p:nvSpPr>
        <p:spPr>
          <a:xfrm>
            <a:off x="838200" y="1143000"/>
            <a:ext cx="10998200" cy="5537199"/>
          </a:xfrm>
        </p:spPr>
        <p:txBody>
          <a:bodyPr>
            <a:normAutofit/>
          </a:bodyPr>
          <a:lstStyle/>
          <a:p>
            <a:r>
              <a:rPr lang="en-US" dirty="0"/>
              <a:t>What was the “different banking system?”</a:t>
            </a:r>
          </a:p>
          <a:p>
            <a:r>
              <a:rPr lang="en-US" dirty="0"/>
              <a:t>Keynes suggested the “banking principle” based on his </a:t>
            </a:r>
            <a:r>
              <a:rPr lang="en-US" i="1" dirty="0"/>
              <a:t>Treatise</a:t>
            </a:r>
            <a:r>
              <a:rPr lang="en-US" dirty="0"/>
              <a:t> definition of “bank money”</a:t>
            </a:r>
          </a:p>
          <a:p>
            <a:r>
              <a:rPr lang="en-US" dirty="0"/>
              <a:t>Ricardo’s Essay on and “Economical and Secure currency” had already recognized “the various operations of banking” in which “money is merely written off one account and added to another” and  payments could be made without the need of specie or paper notes, allowing “a more economical mode of effecting our payments”.</a:t>
            </a:r>
          </a:p>
          <a:p>
            <a:r>
              <a:rPr lang="en-US" dirty="0"/>
              <a:t>Keynes called this a “bank money” system which “depends on nothing except… that… the transference of the debt themselves is just as serviceable for the settlement of transactions as in the transference of the money in terms of which they are expressed”.</a:t>
            </a:r>
          </a:p>
          <a:p>
            <a:r>
              <a:rPr lang="en-US" dirty="0"/>
              <a:t>There is no need for “gold” or “specie” or “bank notes”</a:t>
            </a:r>
          </a:p>
          <a:p>
            <a:pPr lvl="1"/>
            <a:r>
              <a:rPr lang="en-US" dirty="0"/>
              <a:t>Or the “banknotes” did not physically circulate – they were </a:t>
            </a:r>
            <a:r>
              <a:rPr lang="en-US" dirty="0" err="1"/>
              <a:t>enscribed</a:t>
            </a:r>
            <a:r>
              <a:rPr lang="en-US" dirty="0"/>
              <a:t> in the bankers’ account books and clients’ balance sheets </a:t>
            </a:r>
          </a:p>
          <a:p>
            <a:pPr lvl="1"/>
            <a:r>
              <a:rPr lang="en-US" dirty="0"/>
              <a:t>The bankers circulated the bank money by debiting and crediting clients’ account</a:t>
            </a:r>
          </a:p>
          <a:p>
            <a:r>
              <a:rPr lang="en-US" dirty="0"/>
              <a:t>Minsky: Credits are held because they can be used to discharge Debits</a:t>
            </a:r>
          </a:p>
        </p:txBody>
      </p:sp>
    </p:spTree>
    <p:extLst>
      <p:ext uri="{BB962C8B-B14F-4D97-AF65-F5344CB8AC3E}">
        <p14:creationId xmlns:p14="http://schemas.microsoft.com/office/powerpoint/2010/main" val="1381401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EE960-F261-8A68-C492-1B635143B583}"/>
              </a:ext>
            </a:extLst>
          </p:cNvPr>
          <p:cNvSpPr>
            <a:spLocks noGrp="1"/>
          </p:cNvSpPr>
          <p:nvPr>
            <p:ph type="title"/>
          </p:nvPr>
        </p:nvSpPr>
        <p:spPr>
          <a:xfrm>
            <a:off x="1371600" y="304800"/>
            <a:ext cx="9906000" cy="762000"/>
          </a:xfrm>
        </p:spPr>
        <p:txBody>
          <a:bodyPr>
            <a:noAutofit/>
          </a:bodyPr>
          <a:lstStyle/>
          <a:p>
            <a:r>
              <a:rPr lang="en-US" sz="3600" dirty="0"/>
              <a:t>What is the “banking principle” at the global level?</a:t>
            </a:r>
          </a:p>
        </p:txBody>
      </p:sp>
      <p:sp>
        <p:nvSpPr>
          <p:cNvPr id="3" name="Content Placeholder 2">
            <a:extLst>
              <a:ext uri="{FF2B5EF4-FFF2-40B4-BE49-F238E27FC236}">
                <a16:creationId xmlns:a16="http://schemas.microsoft.com/office/drawing/2014/main" id="{E1131221-637F-7281-E0F2-29A49E9A8867}"/>
              </a:ext>
            </a:extLst>
          </p:cNvPr>
          <p:cNvSpPr>
            <a:spLocks noGrp="1"/>
          </p:cNvSpPr>
          <p:nvPr>
            <p:ph idx="1"/>
          </p:nvPr>
        </p:nvSpPr>
        <p:spPr>
          <a:xfrm>
            <a:off x="1371600" y="1143000"/>
            <a:ext cx="9601200" cy="5181600"/>
          </a:xfrm>
        </p:spPr>
        <p:txBody>
          <a:bodyPr/>
          <a:lstStyle/>
          <a:p>
            <a:pPr marL="0" indent="0">
              <a:buNone/>
            </a:pPr>
            <a:r>
              <a:rPr lang="en-US" dirty="0"/>
              <a:t>You need a “global banker” keeping a global balance sheet to enter debits and credits</a:t>
            </a:r>
          </a:p>
          <a:p>
            <a:pPr marL="0" indent="0">
              <a:buNone/>
            </a:pPr>
            <a:r>
              <a:rPr lang="en-US" sz="2400" dirty="0"/>
              <a:t>Who are the clients?</a:t>
            </a:r>
          </a:p>
          <a:p>
            <a:pPr marL="0" lvl="6" indent="0">
              <a:buNone/>
            </a:pPr>
            <a:r>
              <a:rPr lang="en-US" sz="2400" dirty="0"/>
              <a:t> 	– national central banks or currency authorities</a:t>
            </a:r>
          </a:p>
          <a:p>
            <a:pPr marL="0" indent="0">
              <a:buNone/>
            </a:pPr>
            <a:r>
              <a:rPr lang="en-US" sz="2400" dirty="0"/>
              <a:t>What are the debit and credit entries on the country accounts on the balance sheet?</a:t>
            </a:r>
          </a:p>
          <a:p>
            <a:pPr marL="0" lvl="6" indent="0">
              <a:buNone/>
            </a:pPr>
            <a:r>
              <a:rPr lang="en-US" sz="2200" dirty="0"/>
              <a:t>-- 	External Balances in national currency: </a:t>
            </a:r>
          </a:p>
          <a:p>
            <a:pPr marL="0" lvl="8" indent="0">
              <a:buNone/>
            </a:pPr>
            <a:r>
              <a:rPr lang="en-US" sz="2200" dirty="0"/>
              <a:t>	Exports creates credits, Imports create debits</a:t>
            </a:r>
          </a:p>
          <a:p>
            <a:pPr marL="0" lvl="8" indent="0">
              <a:buNone/>
            </a:pPr>
            <a:r>
              <a:rPr lang="en-US" sz="2200" dirty="0"/>
              <a:t>Must have a common unit of account: fixed exchange rates to meet the principle that credits can always be used to extinguish debts</a:t>
            </a:r>
          </a:p>
          <a:p>
            <a:pPr marL="0" lvl="8" indent="0">
              <a:buNone/>
            </a:pPr>
            <a:r>
              <a:rPr lang="en-US" sz="2200" dirty="0"/>
              <a:t>Just as in the Gold Standard value of the unit of account in national currency is fixed by national government but can only be changed with permission of all members of the Global Clearing Union</a:t>
            </a:r>
          </a:p>
        </p:txBody>
      </p:sp>
    </p:spTree>
    <p:extLst>
      <p:ext uri="{BB962C8B-B14F-4D97-AF65-F5344CB8AC3E}">
        <p14:creationId xmlns:p14="http://schemas.microsoft.com/office/powerpoint/2010/main" val="128703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049A7-2CC1-4E6F-89B2-AE853CCD6ED2}"/>
              </a:ext>
            </a:extLst>
          </p:cNvPr>
          <p:cNvSpPr>
            <a:spLocks noGrp="1"/>
          </p:cNvSpPr>
          <p:nvPr>
            <p:ph type="title"/>
          </p:nvPr>
        </p:nvSpPr>
        <p:spPr>
          <a:xfrm>
            <a:off x="1600200" y="365125"/>
            <a:ext cx="10045700" cy="625475"/>
          </a:xfrm>
        </p:spPr>
        <p:txBody>
          <a:bodyPr>
            <a:normAutofit fontScale="90000"/>
          </a:bodyPr>
          <a:lstStyle/>
          <a:p>
            <a:r>
              <a:rPr lang="en-US" dirty="0"/>
              <a:t>Keynes proposal: A Global Bookkeeper</a:t>
            </a:r>
          </a:p>
        </p:txBody>
      </p:sp>
      <p:sp>
        <p:nvSpPr>
          <p:cNvPr id="3" name="Content Placeholder 2">
            <a:extLst>
              <a:ext uri="{FF2B5EF4-FFF2-40B4-BE49-F238E27FC236}">
                <a16:creationId xmlns:a16="http://schemas.microsoft.com/office/drawing/2014/main" id="{8EB6C320-ACAE-44D5-A967-60E314271D46}"/>
              </a:ext>
            </a:extLst>
          </p:cNvPr>
          <p:cNvSpPr>
            <a:spLocks noGrp="1"/>
          </p:cNvSpPr>
          <p:nvPr>
            <p:ph idx="1"/>
          </p:nvPr>
        </p:nvSpPr>
        <p:spPr>
          <a:xfrm>
            <a:off x="1371600" y="1219200"/>
            <a:ext cx="10274300" cy="5372100"/>
          </a:xfrm>
        </p:spPr>
        <p:txBody>
          <a:bodyPr/>
          <a:lstStyle/>
          <a:p>
            <a:r>
              <a:rPr lang="en-US" dirty="0"/>
              <a:t>Based on “the necessary equality of credits and debits, of assets and liabilities. If no credits can be removed outside the clearing system but only transferred within it, it can with safety make what advances it wishes to any of its members with the assurance that the proceeds can only be transferred to the clearing account of another member. </a:t>
            </a:r>
          </a:p>
          <a:p>
            <a:r>
              <a:rPr lang="en-US" dirty="0"/>
              <a:t>Its problem is solely to see to it that its members keep the rules and that the advances made to each of them are prudent and advisable. </a:t>
            </a:r>
          </a:p>
          <a:p>
            <a:r>
              <a:rPr lang="en-US" dirty="0"/>
              <a:t>Due Diligence at the national level</a:t>
            </a:r>
          </a:p>
          <a:p>
            <a:pPr lvl="1"/>
            <a:r>
              <a:rPr lang="en-US" sz="2800" dirty="0"/>
              <a:t>No physical money, no prudential “reserves” or collateral are necessary</a:t>
            </a:r>
          </a:p>
          <a:p>
            <a:pPr lvl="1"/>
            <a:r>
              <a:rPr lang="en-US" sz="2800" dirty="0"/>
              <a:t>No “bank capital” is required (Ricardo already saw this)</a:t>
            </a:r>
          </a:p>
          <a:p>
            <a:pPr lvl="1"/>
            <a:r>
              <a:rPr lang="en-US" sz="2800" dirty="0"/>
              <a:t>Only a common – notional- unit of account necessary to keep books</a:t>
            </a:r>
          </a:p>
        </p:txBody>
      </p:sp>
    </p:spTree>
    <p:extLst>
      <p:ext uri="{BB962C8B-B14F-4D97-AF65-F5344CB8AC3E}">
        <p14:creationId xmlns:p14="http://schemas.microsoft.com/office/powerpoint/2010/main" val="587454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9B783-C4C2-4AED-BDA6-883A3BC60372}"/>
              </a:ext>
            </a:extLst>
          </p:cNvPr>
          <p:cNvSpPr>
            <a:spLocks noGrp="1"/>
          </p:cNvSpPr>
          <p:nvPr>
            <p:ph type="title"/>
          </p:nvPr>
        </p:nvSpPr>
        <p:spPr>
          <a:xfrm>
            <a:off x="330200" y="365125"/>
            <a:ext cx="11760200" cy="1095375"/>
          </a:xfrm>
        </p:spPr>
        <p:txBody>
          <a:bodyPr>
            <a:normAutofit fontScale="90000"/>
          </a:bodyPr>
          <a:lstStyle/>
          <a:p>
            <a:r>
              <a:rPr lang="en-US" dirty="0"/>
              <a:t>If countries hold accounts on a global balance sheet</a:t>
            </a:r>
          </a:p>
        </p:txBody>
      </p:sp>
      <p:sp>
        <p:nvSpPr>
          <p:cNvPr id="3" name="Content Placeholder 2">
            <a:extLst>
              <a:ext uri="{FF2B5EF4-FFF2-40B4-BE49-F238E27FC236}">
                <a16:creationId xmlns:a16="http://schemas.microsoft.com/office/drawing/2014/main" id="{1C22EEEF-C48E-47CA-9515-F9CC9D1F65AB}"/>
              </a:ext>
            </a:extLst>
          </p:cNvPr>
          <p:cNvSpPr>
            <a:spLocks noGrp="1"/>
          </p:cNvSpPr>
          <p:nvPr>
            <p:ph idx="1"/>
          </p:nvPr>
        </p:nvSpPr>
        <p:spPr>
          <a:xfrm>
            <a:off x="1143000" y="1066800"/>
            <a:ext cx="10439400" cy="5334000"/>
          </a:xfrm>
        </p:spPr>
        <p:txBody>
          <a:bodyPr>
            <a:normAutofit/>
          </a:bodyPr>
          <a:lstStyle/>
          <a:p>
            <a:r>
              <a:rPr lang="en-US" dirty="0"/>
              <a:t>For “the analogy with a national banking system is complete. No depositor in a local bank suffers because the balances, which he leaves idle are employed to finance the business of someone else. Just as the development of national banking systems served to offset a deflationary pressure which would have prevented otherwise the development of modern industry, so by extending the same principle into the international field we may hope to offset the </a:t>
            </a:r>
            <a:r>
              <a:rPr lang="en-US" dirty="0" err="1"/>
              <a:t>contractionist</a:t>
            </a:r>
            <a:r>
              <a:rPr lang="en-US" dirty="0"/>
              <a:t> pressure” present under the gold standard.</a:t>
            </a:r>
          </a:p>
          <a:p>
            <a:r>
              <a:rPr lang="en-US" dirty="0"/>
              <a:t>This was Keynes’ alternative banking system and produced his alternative Clearing Union proposal – </a:t>
            </a:r>
          </a:p>
          <a:p>
            <a:r>
              <a:rPr lang="en-US" dirty="0"/>
              <a:t>Does not require a “global currency”,</a:t>
            </a:r>
          </a:p>
          <a:p>
            <a:r>
              <a:rPr lang="en-US" dirty="0"/>
              <a:t>Not even </a:t>
            </a:r>
            <a:r>
              <a:rPr lang="en-US" dirty="0" err="1"/>
              <a:t>Bancor</a:t>
            </a:r>
            <a:r>
              <a:rPr lang="en-US" dirty="0"/>
              <a:t> – Schumacher Plan only requires a liquidity system</a:t>
            </a:r>
          </a:p>
          <a:p>
            <a:r>
              <a:rPr lang="en-US" dirty="0"/>
              <a:t>BUT: It provides unlimited finance for global trade and domestic investment</a:t>
            </a:r>
          </a:p>
          <a:p>
            <a:r>
              <a:rPr lang="en-US" dirty="0"/>
              <a:t>For Keynes the major benefit was that it avoided “asymmetric adjustment” </a:t>
            </a:r>
          </a:p>
          <a:p>
            <a:r>
              <a:rPr lang="en-US" dirty="0"/>
              <a:t>For neoliberals: Mises, Hayek, Friedman this was the major drawback – no constraints</a:t>
            </a:r>
          </a:p>
          <a:p>
            <a:r>
              <a:rPr lang="en-US" dirty="0"/>
              <a:t>Bretton Woods maintained the asymmetric adjustment of the Gold standard</a:t>
            </a:r>
          </a:p>
        </p:txBody>
      </p:sp>
    </p:spTree>
    <p:extLst>
      <p:ext uri="{BB962C8B-B14F-4D97-AF65-F5344CB8AC3E}">
        <p14:creationId xmlns:p14="http://schemas.microsoft.com/office/powerpoint/2010/main" val="397245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D671-40D6-8654-8731-6774E914163B}"/>
              </a:ext>
            </a:extLst>
          </p:cNvPr>
          <p:cNvSpPr>
            <a:spLocks noGrp="1"/>
          </p:cNvSpPr>
          <p:nvPr>
            <p:ph type="title"/>
          </p:nvPr>
        </p:nvSpPr>
        <p:spPr>
          <a:xfrm>
            <a:off x="1219200" y="266700"/>
            <a:ext cx="9601200" cy="762000"/>
          </a:xfrm>
        </p:spPr>
        <p:txBody>
          <a:bodyPr/>
          <a:lstStyle/>
          <a:p>
            <a:r>
              <a:rPr lang="en-US" dirty="0"/>
              <a:t>Schumacher’s “Pool Clearing”</a:t>
            </a:r>
          </a:p>
        </p:txBody>
      </p:sp>
      <p:sp>
        <p:nvSpPr>
          <p:cNvPr id="3" name="Content Placeholder 2">
            <a:extLst>
              <a:ext uri="{FF2B5EF4-FFF2-40B4-BE49-F238E27FC236}">
                <a16:creationId xmlns:a16="http://schemas.microsoft.com/office/drawing/2014/main" id="{BEFA70B8-6D9C-5550-5D6F-99D44EF4B488}"/>
              </a:ext>
            </a:extLst>
          </p:cNvPr>
          <p:cNvSpPr>
            <a:spLocks noGrp="1"/>
          </p:cNvSpPr>
          <p:nvPr>
            <p:ph idx="1"/>
          </p:nvPr>
        </p:nvSpPr>
        <p:spPr>
          <a:xfrm>
            <a:off x="1371600" y="1143000"/>
            <a:ext cx="10287000" cy="5448300"/>
          </a:xfrm>
        </p:spPr>
        <p:txBody>
          <a:bodyPr>
            <a:normAutofit/>
          </a:bodyPr>
          <a:lstStyle/>
          <a:p>
            <a:r>
              <a:rPr lang="en-US" b="0" i="0" u="none" strike="noStrike" baseline="0" dirty="0">
                <a:solidFill>
                  <a:srgbClr val="000000"/>
                </a:solidFill>
                <a:latin typeface="Calibri" panose="020F0502020204030204" pitchFamily="34" charset="0"/>
              </a:rPr>
              <a:t>Schumacher proposes a system of “Pool Clearing” in which importers settle claims for payment of imports in their national currency transferred to their own National Clearing Fund; the National Fund then informs the exporter’s National Clearing Fund of the exporter who makes payment </a:t>
            </a:r>
            <a:r>
              <a:rPr lang="en-US" b="0" i="0" u="none" strike="noStrike" baseline="0" dirty="0" err="1">
                <a:solidFill>
                  <a:srgbClr val="000000"/>
                </a:solidFill>
                <a:latin typeface="Calibri" panose="020F0502020204030204" pitchFamily="34" charset="0"/>
              </a:rPr>
              <a:t>payment</a:t>
            </a:r>
            <a:r>
              <a:rPr lang="en-US" b="0" i="0" u="none" strike="noStrike" baseline="0" dirty="0">
                <a:solidFill>
                  <a:srgbClr val="000000"/>
                </a:solidFill>
                <a:latin typeface="Calibri" panose="020F0502020204030204" pitchFamily="34" charset="0"/>
              </a:rPr>
              <a:t> to the exporter in their national currency. </a:t>
            </a:r>
          </a:p>
          <a:p>
            <a:r>
              <a:rPr lang="en-US" b="0" i="0" u="none" strike="noStrike" baseline="0" dirty="0">
                <a:solidFill>
                  <a:srgbClr val="000000"/>
                </a:solidFill>
                <a:latin typeface="Calibri" panose="020F0502020204030204" pitchFamily="34" charset="0"/>
              </a:rPr>
              <a:t>The Clearing Fund accounts of deficit countries will have surplus accumulation of national currency which they invest in domestic Treasury bills. The pooling of balances arises automatically, and a “International Clearing Office” is proposed to act as Trustee for the Treasury Bills in the Clearing Funds of the deficit countries;</a:t>
            </a:r>
          </a:p>
          <a:p>
            <a:r>
              <a:rPr lang="en-US" b="0" i="0" u="none" strike="noStrike" baseline="0" dirty="0">
                <a:solidFill>
                  <a:srgbClr val="000000"/>
                </a:solidFill>
                <a:latin typeface="Calibri" panose="020F0502020204030204" pitchFamily="34" charset="0"/>
              </a:rPr>
              <a:t>the Clearing Funds of the surplus countries are deemed to own each a share in the Pool, equal to the size of their respective surpluses. </a:t>
            </a:r>
          </a:p>
          <a:p>
            <a:r>
              <a:rPr lang="en-US" b="0" i="0" u="none" strike="noStrike" baseline="0" dirty="0">
                <a:solidFill>
                  <a:srgbClr val="000000"/>
                </a:solidFill>
                <a:latin typeface="Calibri" panose="020F0502020204030204" pitchFamily="34" charset="0"/>
              </a:rPr>
              <a:t>It will be clear that the International Clearing Office </a:t>
            </a:r>
            <a:r>
              <a:rPr lang="en-US" b="1" i="0" u="none" strike="noStrike" baseline="0" dirty="0">
                <a:solidFill>
                  <a:srgbClr val="000000"/>
                </a:solidFill>
                <a:latin typeface="Calibri" panose="020F0502020204030204" pitchFamily="34" charset="0"/>
              </a:rPr>
              <a:t>requires no finance of its own, nor does it have to create a new international currency</a:t>
            </a:r>
            <a:r>
              <a:rPr lang="en-US" b="0" i="0" u="none" strike="noStrike" baseline="0" dirty="0">
                <a:solidFill>
                  <a:srgbClr val="000000"/>
                </a:solidFill>
                <a:latin typeface="Calibri" panose="020F0502020204030204" pitchFamily="34" charset="0"/>
              </a:rPr>
              <a:t>. Since it is impossible to disentangle the mass of individual transactions which give rise, during the course of annual trading, to the various uncleared balances in the deficit countries and to ascribe any one particular balance, or part of it, to any one particular surplus country, </a:t>
            </a:r>
            <a:r>
              <a:rPr lang="en-US" b="1" i="0" u="none" strike="noStrike" baseline="0" dirty="0">
                <a:solidFill>
                  <a:srgbClr val="000000"/>
                </a:solidFill>
                <a:latin typeface="Calibri" panose="020F0502020204030204" pitchFamily="34" charset="0"/>
              </a:rPr>
              <a:t>the surplus countries as a group become the joint owners of the balances in all the deficit countries.</a:t>
            </a:r>
          </a:p>
        </p:txBody>
      </p:sp>
    </p:spTree>
    <p:extLst>
      <p:ext uri="{BB962C8B-B14F-4D97-AF65-F5344CB8AC3E}">
        <p14:creationId xmlns:p14="http://schemas.microsoft.com/office/powerpoint/2010/main" val="2929395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2B5A4-E5F8-32AE-6011-23C9CFCA6333}"/>
              </a:ext>
            </a:extLst>
          </p:cNvPr>
          <p:cNvSpPr>
            <a:spLocks noGrp="1"/>
          </p:cNvSpPr>
          <p:nvPr>
            <p:ph type="title"/>
          </p:nvPr>
        </p:nvSpPr>
        <p:spPr>
          <a:xfrm>
            <a:off x="1028700" y="304800"/>
            <a:ext cx="10134600" cy="762000"/>
          </a:xfrm>
        </p:spPr>
        <p:txBody>
          <a:bodyPr>
            <a:normAutofit/>
          </a:bodyPr>
          <a:lstStyle/>
          <a:p>
            <a:r>
              <a:rPr lang="en-US" sz="4400" b="0" i="0" u="none" strike="noStrike" baseline="0" dirty="0">
                <a:solidFill>
                  <a:srgbClr val="000000"/>
                </a:solidFill>
                <a:latin typeface="Calibri" panose="020F0502020204030204" pitchFamily="34" charset="0"/>
              </a:rPr>
              <a:t>every national currency is a world currency</a:t>
            </a:r>
            <a:endParaRPr lang="en-US" dirty="0"/>
          </a:p>
        </p:txBody>
      </p:sp>
      <p:sp>
        <p:nvSpPr>
          <p:cNvPr id="3" name="Content Placeholder 2">
            <a:extLst>
              <a:ext uri="{FF2B5EF4-FFF2-40B4-BE49-F238E27FC236}">
                <a16:creationId xmlns:a16="http://schemas.microsoft.com/office/drawing/2014/main" id="{6473925C-F9F6-5D13-39F2-5294CAA9968D}"/>
              </a:ext>
            </a:extLst>
          </p:cNvPr>
          <p:cNvSpPr>
            <a:spLocks noGrp="1"/>
          </p:cNvSpPr>
          <p:nvPr>
            <p:ph idx="1"/>
          </p:nvPr>
        </p:nvSpPr>
        <p:spPr>
          <a:xfrm>
            <a:off x="1371600" y="1066800"/>
            <a:ext cx="9906000" cy="5486400"/>
          </a:xfrm>
        </p:spPr>
        <p:txBody>
          <a:bodyPr>
            <a:normAutofit fontScale="92500" lnSpcReduction="10000"/>
          </a:bodyPr>
          <a:lstStyle/>
          <a:p>
            <a:r>
              <a:rPr lang="en-US" sz="2000" b="0" i="0" u="none" strike="noStrike" baseline="0" dirty="0">
                <a:solidFill>
                  <a:srgbClr val="000000"/>
                </a:solidFill>
                <a:latin typeface="Calibri" panose="020F0502020204030204" pitchFamily="34" charset="0"/>
              </a:rPr>
              <a:t>“In this way, one might say, every national currency is made into a world currency, whereby the creation of a new world currency becomes unnecessary. </a:t>
            </a:r>
          </a:p>
          <a:p>
            <a:r>
              <a:rPr lang="en-US" sz="2000" b="0" i="0" u="none" strike="noStrike" baseline="0" dirty="0">
                <a:solidFill>
                  <a:srgbClr val="000000"/>
                </a:solidFill>
                <a:latin typeface="Calibri" panose="020F0502020204030204" pitchFamily="34" charset="0"/>
              </a:rPr>
              <a:t>Nor does the International Clearing Office…require any special powers; it is not an agency for control, but a purely administrative body, the central accounting office for the different National Clearing Funds. … </a:t>
            </a:r>
          </a:p>
          <a:p>
            <a:pPr lvl="1"/>
            <a:r>
              <a:rPr lang="en-US" b="0" i="0" u="none" strike="noStrike" baseline="0" dirty="0">
                <a:solidFill>
                  <a:srgbClr val="000000"/>
                </a:solidFill>
                <a:latin typeface="Calibri" panose="020F0502020204030204" pitchFamily="34" charset="0"/>
              </a:rPr>
              <a:t>The Clearing Funds of surplus countries become indebted to their internal money markets and acquire an equivalent share in the Pool; both their debt and their share in the Pool being equal to their trade surplus. </a:t>
            </a:r>
          </a:p>
          <a:p>
            <a:pPr lvl="1"/>
            <a:r>
              <a:rPr lang="en-US" b="0" i="0" u="none" strike="noStrike" baseline="0" dirty="0">
                <a:solidFill>
                  <a:srgbClr val="000000"/>
                </a:solidFill>
                <a:latin typeface="Calibri" panose="020F0502020204030204" pitchFamily="34" charset="0"/>
              </a:rPr>
              <a:t>The Clearing Funds of the deficit countries </a:t>
            </a:r>
            <a:r>
              <a:rPr lang="en-US" b="0" i="0" u="none" strike="noStrike" baseline="0" dirty="0">
                <a:latin typeface="Calibri" panose="020F0502020204030204" pitchFamily="34" charset="0"/>
              </a:rPr>
              <a:t>are left with balances of cash in hand (equal to their trade deficits) which belong to the International Pool. </a:t>
            </a:r>
          </a:p>
          <a:p>
            <a:pPr lvl="1"/>
            <a:r>
              <a:rPr lang="en-US" b="0" i="0" u="none" strike="noStrike" baseline="0" dirty="0">
                <a:latin typeface="Calibri" panose="020F0502020204030204" pitchFamily="34" charset="0"/>
              </a:rPr>
              <a:t>The Clearing Funds, finally, of countries whose balance of trade has left neither surplus nor deficit hold neither cash nor a share in the Pool. … </a:t>
            </a:r>
          </a:p>
          <a:p>
            <a:r>
              <a:rPr lang="en-US" sz="2000" b="0" i="0" u="none" strike="noStrike" baseline="0" dirty="0">
                <a:latin typeface="Calibri" panose="020F0502020204030204" pitchFamily="34" charset="0"/>
              </a:rPr>
              <a:t>The main force is the fact that the holding of surpluses becomes unprofitable and risky. The surplus, instead of being convertible into gold or interest-earning investments, is tied up in the Pool: it is a share in the Pool. </a:t>
            </a:r>
          </a:p>
          <a:p>
            <a:r>
              <a:rPr lang="en-US" sz="2000" b="0" i="0" u="none" strike="noStrike" baseline="0" dirty="0">
                <a:latin typeface="Calibri" panose="020F0502020204030204" pitchFamily="34" charset="0"/>
              </a:rPr>
              <a:t>And the Pool’s assets are always the weakest currencies of the world: the currencies of the countries that have been unable to earn as much as they have spent.” </a:t>
            </a:r>
            <a:r>
              <a:rPr lang="en-US" sz="2000" b="1" i="0" u="none" strike="noStrike" baseline="0" dirty="0">
                <a:latin typeface="Calibri" panose="020F0502020204030204" pitchFamily="34" charset="0"/>
              </a:rPr>
              <a:t>Note that this provides a strong incentive for surplus countries to take action to spend their balances, automatically improving the risk characteristics of their holdings. </a:t>
            </a:r>
            <a:endParaRPr lang="en-US" b="1" dirty="0"/>
          </a:p>
          <a:p>
            <a:endParaRPr lang="en-US" dirty="0"/>
          </a:p>
        </p:txBody>
      </p:sp>
    </p:spTree>
    <p:extLst>
      <p:ext uri="{BB962C8B-B14F-4D97-AF65-F5344CB8AC3E}">
        <p14:creationId xmlns:p14="http://schemas.microsoft.com/office/powerpoint/2010/main" val="188238296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majorFont>
      <a:minorFont>
        <a:latin typeface="Franklin Gothic Book"/>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2356</TotalTime>
  <Words>2308</Words>
  <Application>Microsoft Office PowerPoint</Application>
  <PresentationFormat>Widescreen</PresentationFormat>
  <Paragraphs>124</Paragraphs>
  <Slides>17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Franklin Gothic Book</vt:lpstr>
      <vt:lpstr>Helvetica</vt:lpstr>
      <vt:lpstr>HelveticaNeueLTStd-Lt</vt:lpstr>
      <vt:lpstr>Lucida Grande</vt:lpstr>
      <vt:lpstr>Minion 3</vt:lpstr>
      <vt:lpstr>Wingdings</vt:lpstr>
      <vt:lpstr>Crop</vt:lpstr>
      <vt:lpstr>A Digital International Clearing Union to Finance Development?</vt:lpstr>
      <vt:lpstr>What’s the Difference Between a Bank and a Fund?</vt:lpstr>
      <vt:lpstr>What is a Bank?</vt:lpstr>
      <vt:lpstr>Keynes’ alternative was based on an “analogy with a different domestic banking system”</vt:lpstr>
      <vt:lpstr>What is the “banking principle” at the global level?</vt:lpstr>
      <vt:lpstr>Keynes proposal: A Global Bookkeeper</vt:lpstr>
      <vt:lpstr>If countries hold accounts on a global balance sheet</vt:lpstr>
      <vt:lpstr>Schumacher’s “Pool Clearing”</vt:lpstr>
      <vt:lpstr>every national currency is a world currency</vt:lpstr>
      <vt:lpstr>The Paradox of Prudential Regulation</vt:lpstr>
      <vt:lpstr>Asymmetric Adjustment sold as International Financial Stability</vt:lpstr>
      <vt:lpstr>External Adjustment and External Debt</vt:lpstr>
      <vt:lpstr>Clearing was part of Post war European Recovery Program</vt:lpstr>
      <vt:lpstr>Many were tried in the post-war period </vt:lpstr>
      <vt:lpstr> Why Reconsider the Clearing Union now?</vt:lpstr>
      <vt:lpstr>How does this help?</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dc:creator>
  <cp:lastModifiedBy>J A Kregel</cp:lastModifiedBy>
  <cp:revision>69</cp:revision>
  <dcterms:created xsi:type="dcterms:W3CDTF">2017-09-05T13:31:06Z</dcterms:created>
  <dcterms:modified xsi:type="dcterms:W3CDTF">2023-03-04T21:09:08Z</dcterms:modified>
</cp:coreProperties>
</file>