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10" r:id="rId1"/>
  </p:sldMasterIdLst>
  <p:notesMasterIdLst>
    <p:notesMasterId r:id="rId66"/>
  </p:notesMasterIdLst>
  <p:sldIdLst>
    <p:sldId id="368" r:id="rId2"/>
    <p:sldId id="307" r:id="rId3"/>
    <p:sldId id="292" r:id="rId4"/>
    <p:sldId id="361" r:id="rId5"/>
    <p:sldId id="359" r:id="rId6"/>
    <p:sldId id="363" r:id="rId7"/>
    <p:sldId id="364" r:id="rId8"/>
    <p:sldId id="369" r:id="rId9"/>
    <p:sldId id="365" r:id="rId10"/>
    <p:sldId id="371" r:id="rId11"/>
    <p:sldId id="370" r:id="rId12"/>
    <p:sldId id="366" r:id="rId13"/>
    <p:sldId id="367" r:id="rId14"/>
    <p:sldId id="333" r:id="rId15"/>
    <p:sldId id="372" r:id="rId16"/>
    <p:sldId id="373" r:id="rId17"/>
    <p:sldId id="374" r:id="rId18"/>
    <p:sldId id="320" r:id="rId19"/>
    <p:sldId id="299" r:id="rId20"/>
    <p:sldId id="300" r:id="rId21"/>
    <p:sldId id="358" r:id="rId22"/>
    <p:sldId id="304" r:id="rId23"/>
    <p:sldId id="301" r:id="rId24"/>
    <p:sldId id="306" r:id="rId25"/>
    <p:sldId id="303" r:id="rId26"/>
    <p:sldId id="266" r:id="rId27"/>
    <p:sldId id="349" r:id="rId28"/>
    <p:sldId id="258" r:id="rId29"/>
    <p:sldId id="259" r:id="rId30"/>
    <p:sldId id="261" r:id="rId31"/>
    <p:sldId id="262" r:id="rId32"/>
    <p:sldId id="268" r:id="rId33"/>
    <p:sldId id="269" r:id="rId34"/>
    <p:sldId id="270" r:id="rId35"/>
    <p:sldId id="376" r:id="rId36"/>
    <p:sldId id="347" r:id="rId37"/>
    <p:sldId id="377" r:id="rId38"/>
    <p:sldId id="345" r:id="rId39"/>
    <p:sldId id="378" r:id="rId40"/>
    <p:sldId id="279" r:id="rId41"/>
    <p:sldId id="379" r:id="rId42"/>
    <p:sldId id="387" r:id="rId43"/>
    <p:sldId id="317" r:id="rId44"/>
    <p:sldId id="318" r:id="rId45"/>
    <p:sldId id="339" r:id="rId46"/>
    <p:sldId id="340" r:id="rId47"/>
    <p:sldId id="341" r:id="rId48"/>
    <p:sldId id="342" r:id="rId49"/>
    <p:sldId id="323" r:id="rId50"/>
    <p:sldId id="331" r:id="rId51"/>
    <p:sldId id="380" r:id="rId52"/>
    <p:sldId id="375" r:id="rId53"/>
    <p:sldId id="381" r:id="rId54"/>
    <p:sldId id="382" r:id="rId55"/>
    <p:sldId id="383" r:id="rId56"/>
    <p:sldId id="338" r:id="rId57"/>
    <p:sldId id="348" r:id="rId58"/>
    <p:sldId id="352" r:id="rId59"/>
    <p:sldId id="355" r:id="rId60"/>
    <p:sldId id="356" r:id="rId61"/>
    <p:sldId id="384" r:id="rId62"/>
    <p:sldId id="385" r:id="rId63"/>
    <p:sldId id="362" r:id="rId64"/>
    <p:sldId id="386"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showGuides="1">
      <p:cViewPr varScale="1">
        <p:scale>
          <a:sx n="107" d="100"/>
          <a:sy n="107" d="100"/>
        </p:scale>
        <p:origin x="8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7600903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Reported in “James Meade: The Law Mission” in The Wartime Diaries of Lionel Robbins and James Meade, 1943-45, edited by Susan Howson and Donald </a:t>
            </a:r>
            <a:r>
              <a:rPr lang="en-US" dirty="0" err="1"/>
              <a:t>Moggridge</a:t>
            </a:r>
            <a:r>
              <a:rPr lang="en-US" dirty="0"/>
              <a:t>, New York: St. Martin’s Press, 1991, p. 97.</a:t>
            </a:r>
            <a:br>
              <a:rPr lang="en-US" dirty="0"/>
            </a:br>
            <a:r>
              <a:rPr lang="en-US" dirty="0"/>
              <a:t> </a:t>
            </a:r>
            <a:br>
              <a:rPr lang="en-US" dirty="0"/>
            </a:br>
            <a:r>
              <a:rPr lang="en-US" dirty="0"/>
              <a:t>Keynes, “The Balance of Payments of the United States,” Economic Journal, Vol. 56, No. 222 (Jun., 1946), pp. 172-187.</a:t>
            </a:r>
          </a:p>
          <a:p>
            <a:endParaRPr lang="en-US" dirty="0"/>
          </a:p>
        </p:txBody>
      </p:sp>
      <p:sp>
        <p:nvSpPr>
          <p:cNvPr id="4" name="Slide Number Placeholder 3"/>
          <p:cNvSpPr>
            <a:spLocks noGrp="1"/>
          </p:cNvSpPr>
          <p:nvPr>
            <p:ph type="sldNum" sz="quarter" idx="5"/>
          </p:nvPr>
        </p:nvSpPr>
        <p:spPr/>
        <p:txBody>
          <a:bodyPr/>
          <a:lstStyle/>
          <a:p>
            <a:fld id="{F1BD9DC5-8F0F-42DF-9B44-796F3EAF27B3}" type="slidenum">
              <a:rPr lang="en-US" smtClean="0"/>
              <a:t>15</a:t>
            </a:fld>
            <a:endParaRPr lang="en-US"/>
          </a:p>
        </p:txBody>
      </p:sp>
    </p:spTree>
    <p:extLst>
      <p:ext uri="{BB962C8B-B14F-4D97-AF65-F5344CB8AC3E}">
        <p14:creationId xmlns:p14="http://schemas.microsoft.com/office/powerpoint/2010/main" val="347787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10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5352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52572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2469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solidFill>
            <a:srgbClr val="FFFFFF"/>
          </a:solidFill>
          <a:ln/>
        </p:spPr>
      </p:sp>
      <p:sp>
        <p:nvSpPr>
          <p:cNvPr id="66563" name="Rectangle 2"/>
          <p:cNvSpPr>
            <a:spLocks noGrp="1" noChangeArrowheads="1"/>
          </p:cNvSpPr>
          <p:nvPr>
            <p:ph type="body" idx="1"/>
          </p:nvPr>
        </p:nvSpPr>
        <p:spPr>
          <a:noFill/>
        </p:spPr>
        <p:txBody>
          <a:bodyPr/>
          <a:lstStyle/>
          <a:p>
            <a:pPr marL="39688" eaLnBrk="1" hangingPunct="1"/>
            <a:r>
              <a:rPr lang="en-US" altLang="en-US" dirty="0">
                <a:solidFill>
                  <a:srgbClr val="000000"/>
                </a:solidFill>
                <a:ea typeface="Lucida Grande" charset="0"/>
                <a:cs typeface="Lucida Grande" charset="0"/>
                <a:sym typeface="Lucida Grande" charset="0"/>
              </a:rPr>
              <a:t>None of these are true</a:t>
            </a:r>
          </a:p>
        </p:txBody>
      </p:sp>
    </p:spTree>
    <p:extLst>
      <p:ext uri="{BB962C8B-B14F-4D97-AF65-F5344CB8AC3E}">
        <p14:creationId xmlns:p14="http://schemas.microsoft.com/office/powerpoint/2010/main" val="423131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solidFill>
            <a:srgbClr val="FFFFFF"/>
          </a:solidFill>
          <a:ln/>
        </p:spPr>
      </p:sp>
      <p:sp>
        <p:nvSpPr>
          <p:cNvPr id="67587" name="Rectangle 2"/>
          <p:cNvSpPr>
            <a:spLocks noGrp="1" noChangeArrowheads="1"/>
          </p:cNvSpPr>
          <p:nvPr>
            <p:ph type="body" idx="1"/>
          </p:nvPr>
        </p:nvSpPr>
        <p:spPr>
          <a:noFill/>
        </p:spPr>
        <p:txBody>
          <a:bodyPr/>
          <a:lstStyle/>
          <a:p>
            <a:pPr marL="39688" eaLnBrk="1" hangingPunct="1"/>
            <a:r>
              <a:rPr lang="en-US" altLang="en-US" dirty="0">
                <a:solidFill>
                  <a:srgbClr val="000000"/>
                </a:solidFill>
                <a:ea typeface="Lucida Grande" charset="0"/>
                <a:cs typeface="Lucida Grande" charset="0"/>
                <a:sym typeface="Lucida Grande" charset="0"/>
              </a:rPr>
              <a:t>None of these are true</a:t>
            </a:r>
          </a:p>
        </p:txBody>
      </p:sp>
    </p:spTree>
    <p:extLst>
      <p:ext uri="{BB962C8B-B14F-4D97-AF65-F5344CB8AC3E}">
        <p14:creationId xmlns:p14="http://schemas.microsoft.com/office/powerpoint/2010/main" val="379651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solidFill>
            <a:srgbClr val="FFFFFF"/>
          </a:solidFill>
          <a:ln/>
        </p:spPr>
      </p:sp>
      <p:sp>
        <p:nvSpPr>
          <p:cNvPr id="68611" name="Rectangle 2"/>
          <p:cNvSpPr>
            <a:spLocks noGrp="1" noChangeArrowheads="1"/>
          </p:cNvSpPr>
          <p:nvPr>
            <p:ph type="body" idx="1"/>
          </p:nvPr>
        </p:nvSpPr>
        <p:spPr>
          <a:noFill/>
        </p:spPr>
        <p:txBody>
          <a:bodyPr/>
          <a:lstStyle/>
          <a:p>
            <a:pPr marL="39688" eaLnBrk="1" hangingPunct="1"/>
            <a:r>
              <a:rPr lang="en-US" altLang="en-US" dirty="0">
                <a:solidFill>
                  <a:srgbClr val="000000"/>
                </a:solidFill>
                <a:ea typeface="Lucida Grande" charset="0"/>
                <a:cs typeface="Lucida Grande" charset="0"/>
                <a:sym typeface="Lucida Grande" charset="0"/>
              </a:rPr>
              <a:t>None of these are true</a:t>
            </a:r>
          </a:p>
        </p:txBody>
      </p:sp>
    </p:spTree>
    <p:extLst>
      <p:ext uri="{BB962C8B-B14F-4D97-AF65-F5344CB8AC3E}">
        <p14:creationId xmlns:p14="http://schemas.microsoft.com/office/powerpoint/2010/main" val="25723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Wallenberg Paper</a:t>
            </a:r>
          </a:p>
        </p:txBody>
      </p:sp>
    </p:spTree>
    <p:extLst>
      <p:ext uri="{BB962C8B-B14F-4D97-AF65-F5344CB8AC3E}">
        <p14:creationId xmlns:p14="http://schemas.microsoft.com/office/powerpoint/2010/main" val="347549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6913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274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3705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6899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8812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853108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985880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7568847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5994894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5745437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810033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99047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3887391" y="987425"/>
            <a:ext cx="4629152" cy="4873627"/>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quarter" idx="13"/>
          </p:nvPr>
        </p:nvSpPr>
        <p:spPr>
          <a:xfrm>
            <a:off x="629839" y="2057400"/>
            <a:ext cx="2949182"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322307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30"/>
          <p:cNvSpPr>
            <a:spLocks noGrp="1"/>
          </p:cNvSpPr>
          <p:nvPr>
            <p:ph type="sldNum" sz="quarter" idx="10"/>
          </p:nvPr>
        </p:nvSpPr>
        <p:spPr>
          <a:xfrm>
            <a:off x="8493241" y="6514694"/>
            <a:ext cx="152285" cy="150041"/>
          </a:xfrm>
          <a:ln w="12700">
            <a:miter lim="400000"/>
          </a:ln>
        </p:spPr>
        <p:txBody>
          <a:bodyPr lIns="0" tIns="0" rIns="0" bIns="0">
            <a:spAutoFit/>
          </a:bodyPr>
          <a:lstStyle>
            <a:lvl1pPr defTabSz="481013">
              <a:defRPr sz="975">
                <a:latin typeface="Helvetica" panose="020B0604020202020204" pitchFamily="34" charset="0"/>
                <a:cs typeface="Helvetica" panose="020B0604020202020204" pitchFamily="34" charset="0"/>
                <a:sym typeface="Helvetica" panose="020B0604020202020204" pitchFamily="34" charset="0"/>
              </a:defRPr>
            </a:lvl1pPr>
          </a:lstStyle>
          <a:p>
            <a:fld id="{ECFDF40B-DBBD-4BFA-8059-B12B56BF2938}" type="slidenum">
              <a:rPr lang="en-US" altLang="en-US"/>
              <a:pPr/>
              <a:t>‹#›</a:t>
            </a:fld>
            <a:endParaRPr lang="en-US" altLang="en-US" dirty="0"/>
          </a:p>
        </p:txBody>
      </p:sp>
    </p:spTree>
    <p:extLst>
      <p:ext uri="{BB962C8B-B14F-4D97-AF65-F5344CB8AC3E}">
        <p14:creationId xmlns:p14="http://schemas.microsoft.com/office/powerpoint/2010/main" val="97985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9345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8030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7497576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6857849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5314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05850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9385253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60970613"/>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2/24/2023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59901415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CD9E5D-5C7B-27B4-FB6E-51FC27559757}"/>
              </a:ext>
            </a:extLst>
          </p:cNvPr>
          <p:cNvSpPr>
            <a:spLocks noGrp="1"/>
          </p:cNvSpPr>
          <p:nvPr>
            <p:ph type="ctrTitle"/>
          </p:nvPr>
        </p:nvSpPr>
        <p:spPr>
          <a:xfrm>
            <a:off x="3730752" y="1265314"/>
            <a:ext cx="3224750" cy="3249131"/>
          </a:xfrm>
        </p:spPr>
        <p:txBody>
          <a:bodyPr>
            <a:normAutofit/>
          </a:bodyPr>
          <a:lstStyle/>
          <a:p>
            <a:pPr algn="l">
              <a:lnSpc>
                <a:spcPct val="90000"/>
              </a:lnSpc>
            </a:pPr>
            <a:r>
              <a:rPr lang="en-US" sz="3800"/>
              <a:t>Financing  for Development: Theory and Policy</a:t>
            </a:r>
          </a:p>
        </p:txBody>
      </p:sp>
      <p:sp>
        <p:nvSpPr>
          <p:cNvPr id="7" name="Text Placeholder 6">
            <a:extLst>
              <a:ext uri="{FF2B5EF4-FFF2-40B4-BE49-F238E27FC236}">
                <a16:creationId xmlns:a16="http://schemas.microsoft.com/office/drawing/2014/main" id="{7B9904D9-3119-F582-3926-CD8400EAB4BB}"/>
              </a:ext>
            </a:extLst>
          </p:cNvPr>
          <p:cNvSpPr>
            <a:spLocks noGrp="1"/>
          </p:cNvSpPr>
          <p:nvPr>
            <p:ph type="subTitle" idx="1"/>
          </p:nvPr>
        </p:nvSpPr>
        <p:spPr>
          <a:xfrm>
            <a:off x="3730752" y="4514446"/>
            <a:ext cx="3224749" cy="871042"/>
          </a:xfrm>
        </p:spPr>
        <p:txBody>
          <a:bodyPr>
            <a:normAutofit/>
          </a:bodyPr>
          <a:lstStyle/>
          <a:p>
            <a:pPr algn="l"/>
            <a:r>
              <a:rPr lang="en-US" dirty="0"/>
              <a:t>Jan Kregel</a:t>
            </a:r>
            <a:endParaRPr lang="en-US"/>
          </a:p>
        </p:txBody>
      </p:sp>
      <p:sp>
        <p:nvSpPr>
          <p:cNvPr id="15" name="Isosceles Triangle 14">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descr="Text&#10;&#10;Description automatically generated">
            <a:extLst>
              <a:ext uri="{FF2B5EF4-FFF2-40B4-BE49-F238E27FC236}">
                <a16:creationId xmlns:a16="http://schemas.microsoft.com/office/drawing/2014/main" id="{FD5D882B-0BB4-88FF-771C-AAF310E56D5E}"/>
              </a:ext>
            </a:extLst>
          </p:cNvPr>
          <p:cNvPicPr>
            <a:picLocks noChangeAspect="1"/>
          </p:cNvPicPr>
          <p:nvPr/>
        </p:nvPicPr>
        <p:blipFill>
          <a:blip r:embed="rId2"/>
          <a:stretch>
            <a:fillRect/>
          </a:stretch>
        </p:blipFill>
        <p:spPr>
          <a:xfrm>
            <a:off x="666453" y="2716327"/>
            <a:ext cx="2824269" cy="1433316"/>
          </a:xfrm>
          <a:prstGeom prst="rect">
            <a:avLst/>
          </a:prstGeom>
        </p:spPr>
      </p:pic>
    </p:spTree>
    <p:extLst>
      <p:ext uri="{BB962C8B-B14F-4D97-AF65-F5344CB8AC3E}">
        <p14:creationId xmlns:p14="http://schemas.microsoft.com/office/powerpoint/2010/main" val="235043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8DFCD-676D-2378-7A32-DF4C97325CF8}"/>
              </a:ext>
            </a:extLst>
          </p:cNvPr>
          <p:cNvSpPr>
            <a:spLocks noGrp="1"/>
          </p:cNvSpPr>
          <p:nvPr>
            <p:ph type="title"/>
          </p:nvPr>
        </p:nvSpPr>
        <p:spPr>
          <a:xfrm>
            <a:off x="244990" y="457200"/>
            <a:ext cx="2686470" cy="1537134"/>
          </a:xfrm>
        </p:spPr>
        <p:txBody>
          <a:bodyPr>
            <a:normAutofit fontScale="90000"/>
          </a:bodyPr>
          <a:lstStyle/>
          <a:p>
            <a:r>
              <a:rPr lang="en-US" dirty="0"/>
              <a:t>German Economic Decomposition</a:t>
            </a:r>
          </a:p>
        </p:txBody>
      </p:sp>
      <p:sp>
        <p:nvSpPr>
          <p:cNvPr id="5" name="Text Placeholder 4">
            <a:extLst>
              <a:ext uri="{FF2B5EF4-FFF2-40B4-BE49-F238E27FC236}">
                <a16:creationId xmlns:a16="http://schemas.microsoft.com/office/drawing/2014/main" id="{66D76F07-8551-0173-A563-94EDCA569C7B}"/>
              </a:ext>
            </a:extLst>
          </p:cNvPr>
          <p:cNvSpPr>
            <a:spLocks noGrp="1"/>
          </p:cNvSpPr>
          <p:nvPr>
            <p:ph type="body" sz="half" idx="1"/>
          </p:nvPr>
        </p:nvSpPr>
        <p:spPr>
          <a:xfrm>
            <a:off x="3316309" y="170329"/>
            <a:ext cx="4662279" cy="6580095"/>
          </a:xfrm>
        </p:spPr>
        <p:txBody>
          <a:bodyPr>
            <a:noAutofit/>
          </a:bodyPr>
          <a:lstStyle/>
          <a:p>
            <a:r>
              <a:rPr lang="en-US" sz="1800" dirty="0"/>
              <a:t>The interference of frontiers and of tariffs was reduced to a minimum, and not far short of three hundred millions of people lived within the three Empires of Russia, Germany, and Austria-Hungary. The various currencies, which were all maintained on a stable basis in relation to gold and to one another, </a:t>
            </a:r>
            <a:r>
              <a:rPr lang="en-US" sz="1800" b="1" dirty="0"/>
              <a:t>facilitated the easy flow of capital and of trade to an extent the full value of which we only realize now, when we are deprived of its advantages.</a:t>
            </a:r>
            <a:r>
              <a:rPr lang="en-US" sz="1800" dirty="0"/>
              <a:t> Over this great area there was an almost absolute security of property and of person.</a:t>
            </a:r>
          </a:p>
          <a:p>
            <a:r>
              <a:rPr lang="en-US" sz="1800" dirty="0"/>
              <a:t>These factors of order, security, and uniformity, which Europe had never before enjoyed over so wide and populous a territory or for so long a period, prepared the way for the organization of that vast mechanism of transport, coal distribution, and foreign trade which made possible an industrial order of life in the dense urban centers of new population. </a:t>
            </a:r>
          </a:p>
        </p:txBody>
      </p:sp>
      <p:sp>
        <p:nvSpPr>
          <p:cNvPr id="6" name="Text Placeholder 5">
            <a:extLst>
              <a:ext uri="{FF2B5EF4-FFF2-40B4-BE49-F238E27FC236}">
                <a16:creationId xmlns:a16="http://schemas.microsoft.com/office/drawing/2014/main" id="{27B2CE1A-656E-EF10-E131-EBB329BC98CB}"/>
              </a:ext>
            </a:extLst>
          </p:cNvPr>
          <p:cNvSpPr>
            <a:spLocks noGrp="1"/>
          </p:cNvSpPr>
          <p:nvPr>
            <p:ph type="body" sz="quarter" idx="13"/>
          </p:nvPr>
        </p:nvSpPr>
        <p:spPr>
          <a:xfrm>
            <a:off x="629839" y="1963271"/>
            <a:ext cx="3422208" cy="4437529"/>
          </a:xfrm>
        </p:spPr>
        <p:txBody>
          <a:bodyPr/>
          <a:lstStyle/>
          <a:p>
            <a:r>
              <a:rPr lang="en-US" dirty="0"/>
              <a:t> </a:t>
            </a:r>
          </a:p>
        </p:txBody>
      </p:sp>
      <p:pic>
        <p:nvPicPr>
          <p:cNvPr id="7" name="Picture 6">
            <a:extLst>
              <a:ext uri="{FF2B5EF4-FFF2-40B4-BE49-F238E27FC236}">
                <a16:creationId xmlns:a16="http://schemas.microsoft.com/office/drawing/2014/main" id="{4D82FAB6-21D8-EE36-7FBE-D920B17E9232}"/>
              </a:ext>
            </a:extLst>
          </p:cNvPr>
          <p:cNvPicPr>
            <a:picLocks noChangeAspect="1"/>
          </p:cNvPicPr>
          <p:nvPr/>
        </p:nvPicPr>
        <p:blipFill>
          <a:blip r:embed="rId2"/>
          <a:stretch>
            <a:fillRect/>
          </a:stretch>
        </p:blipFill>
        <p:spPr>
          <a:xfrm>
            <a:off x="1" y="2514287"/>
            <a:ext cx="3245224" cy="3366560"/>
          </a:xfrm>
          <a:prstGeom prst="rect">
            <a:avLst/>
          </a:prstGeom>
        </p:spPr>
      </p:pic>
    </p:spTree>
    <p:extLst>
      <p:ext uri="{BB962C8B-B14F-4D97-AF65-F5344CB8AC3E}">
        <p14:creationId xmlns:p14="http://schemas.microsoft.com/office/powerpoint/2010/main" val="41615784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49CF-CB37-F4A9-4C91-FC1BD653EC88}"/>
              </a:ext>
            </a:extLst>
          </p:cNvPr>
          <p:cNvSpPr>
            <a:spLocks noGrp="1"/>
          </p:cNvSpPr>
          <p:nvPr>
            <p:ph type="title"/>
          </p:nvPr>
        </p:nvSpPr>
        <p:spPr>
          <a:xfrm>
            <a:off x="537882" y="365125"/>
            <a:ext cx="6113930" cy="1167840"/>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br>
              <a:rPr kumimoji="0" lang="en-US" sz="2000" b="0" i="0" u="none" strike="noStrike" kern="0" cap="none" spc="0" normalizeH="0" baseline="0" noProof="0" dirty="0">
                <a:ln>
                  <a:noFill/>
                </a:ln>
                <a:solidFill>
                  <a:srgbClr val="000000"/>
                </a:solidFill>
                <a:effectLst/>
                <a:uLnTx/>
                <a:uFillTx/>
                <a:latin typeface="Calibri"/>
                <a:cs typeface="Calibri"/>
                <a:sym typeface="Calibri"/>
              </a:rPr>
            </a:br>
            <a:r>
              <a:rPr kumimoji="0" lang="en-US" sz="2000" b="0" i="0" u="none" strike="noStrike" kern="0" cap="none" spc="0" normalizeH="0" baseline="0" noProof="0" dirty="0">
                <a:ln>
                  <a:noFill/>
                </a:ln>
                <a:solidFill>
                  <a:srgbClr val="000000"/>
                </a:solidFill>
                <a:effectLst/>
                <a:uLnTx/>
                <a:uFillTx/>
                <a:latin typeface="Calibri"/>
                <a:cs typeface="Calibri"/>
                <a:sym typeface="Calibri"/>
              </a:rPr>
              <a:t>From the League of Nations to the Bretton Woods/WTO system the Neoliberal view prevailed –the Global Imperium that superseded National </a:t>
            </a:r>
            <a:r>
              <a:rPr kumimoji="0" lang="en-US" sz="2000" b="0" i="0" u="none" strike="noStrike" kern="0" cap="none" spc="0" normalizeH="0" baseline="0" noProof="0" dirty="0" err="1">
                <a:ln>
                  <a:noFill/>
                </a:ln>
                <a:solidFill>
                  <a:srgbClr val="000000"/>
                </a:solidFill>
                <a:effectLst/>
                <a:uLnTx/>
                <a:uFillTx/>
                <a:latin typeface="Calibri"/>
                <a:cs typeface="Calibri"/>
                <a:sym typeface="Calibri"/>
              </a:rPr>
              <a:t>Soverignty</a:t>
            </a:r>
            <a:r>
              <a:rPr kumimoji="0" lang="en-US" sz="2000" b="0" i="0" u="none" strike="noStrike" kern="0" cap="none" spc="0" normalizeH="0" baseline="0" noProof="0" dirty="0">
                <a:ln>
                  <a:noFill/>
                </a:ln>
                <a:solidFill>
                  <a:srgbClr val="000000"/>
                </a:solidFill>
                <a:effectLst/>
                <a:uLnTx/>
                <a:uFillTx/>
                <a:latin typeface="Calibri"/>
                <a:cs typeface="Calibri"/>
                <a:sym typeface="Calibri"/>
              </a:rPr>
              <a:t> to Preserve Dominium</a:t>
            </a:r>
            <a:endParaRPr lang="en-US" dirty="0"/>
          </a:p>
        </p:txBody>
      </p:sp>
      <p:sp>
        <p:nvSpPr>
          <p:cNvPr id="3" name="Text Placeholder 2">
            <a:extLst>
              <a:ext uri="{FF2B5EF4-FFF2-40B4-BE49-F238E27FC236}">
                <a16:creationId xmlns:a16="http://schemas.microsoft.com/office/drawing/2014/main" id="{7EB2DD71-07B2-DF59-40B7-B91154C72773}"/>
              </a:ext>
            </a:extLst>
          </p:cNvPr>
          <p:cNvSpPr>
            <a:spLocks noGrp="1"/>
          </p:cNvSpPr>
          <p:nvPr>
            <p:ph idx="1"/>
          </p:nvPr>
        </p:nvSpPr>
        <p:spPr>
          <a:xfrm>
            <a:off x="466164" y="1553139"/>
            <a:ext cx="6185648" cy="5304861"/>
          </a:xfrm>
        </p:spPr>
        <p:txBody>
          <a:bodyPr>
            <a:normAutofit/>
          </a:bodyPr>
          <a:lstStyle/>
          <a:p>
            <a:r>
              <a:rPr lang="en-US" dirty="0"/>
              <a:t>From “Democratic” Rule of Law  to Human Rights it was the “market” that dictated domestic economic policy</a:t>
            </a:r>
          </a:p>
          <a:p>
            <a:r>
              <a:rPr lang="en-US" dirty="0"/>
              <a:t>Supported by Neoliberal civil servants </a:t>
            </a:r>
          </a:p>
          <a:p>
            <a:r>
              <a:rPr lang="en-US" dirty="0"/>
              <a:t> </a:t>
            </a:r>
          </a:p>
        </p:txBody>
      </p:sp>
      <p:pic>
        <p:nvPicPr>
          <p:cNvPr id="7" name="Picture 6">
            <a:extLst>
              <a:ext uri="{FF2B5EF4-FFF2-40B4-BE49-F238E27FC236}">
                <a16:creationId xmlns:a16="http://schemas.microsoft.com/office/drawing/2014/main" id="{D2446CE3-926E-C8D1-803B-D3465A0A6BFB}"/>
              </a:ext>
            </a:extLst>
          </p:cNvPr>
          <p:cNvPicPr>
            <a:picLocks noChangeAspect="1"/>
          </p:cNvPicPr>
          <p:nvPr/>
        </p:nvPicPr>
        <p:blipFill>
          <a:blip r:embed="rId2"/>
          <a:stretch>
            <a:fillRect/>
          </a:stretch>
        </p:blipFill>
        <p:spPr>
          <a:xfrm>
            <a:off x="1246094" y="2477403"/>
            <a:ext cx="4057731" cy="3934607"/>
          </a:xfrm>
          <a:prstGeom prst="rect">
            <a:avLst/>
          </a:prstGeom>
        </p:spPr>
      </p:pic>
    </p:spTree>
    <p:extLst>
      <p:ext uri="{BB962C8B-B14F-4D97-AF65-F5344CB8AC3E}">
        <p14:creationId xmlns:p14="http://schemas.microsoft.com/office/powerpoint/2010/main" val="281925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4A6D4A-FC23-3508-95C2-7002677C81B5}"/>
              </a:ext>
            </a:extLst>
          </p:cNvPr>
          <p:cNvSpPr>
            <a:spLocks noGrp="1"/>
          </p:cNvSpPr>
          <p:nvPr>
            <p:ph type="title"/>
          </p:nvPr>
        </p:nvSpPr>
        <p:spPr>
          <a:xfrm>
            <a:off x="231344" y="1200150"/>
            <a:ext cx="4104437" cy="723900"/>
          </a:xfrm>
        </p:spPr>
        <p:txBody>
          <a:bodyPr>
            <a:normAutofit/>
          </a:bodyPr>
          <a:lstStyle/>
          <a:p>
            <a:r>
              <a:rPr lang="en-US" dirty="0"/>
              <a:t>Human Rights and Property Rights</a:t>
            </a:r>
          </a:p>
        </p:txBody>
      </p:sp>
      <p:sp>
        <p:nvSpPr>
          <p:cNvPr id="7" name="Text Placeholder 6">
            <a:extLst>
              <a:ext uri="{FF2B5EF4-FFF2-40B4-BE49-F238E27FC236}">
                <a16:creationId xmlns:a16="http://schemas.microsoft.com/office/drawing/2014/main" id="{96940B0E-2499-FBF2-5B7E-BA0577371565}"/>
              </a:ext>
            </a:extLst>
          </p:cNvPr>
          <p:cNvSpPr>
            <a:spLocks noGrp="1"/>
          </p:cNvSpPr>
          <p:nvPr>
            <p:ph type="body" sz="half" idx="2"/>
          </p:nvPr>
        </p:nvSpPr>
        <p:spPr>
          <a:xfrm>
            <a:off x="457554" y="2099310"/>
            <a:ext cx="3263979" cy="2092881"/>
          </a:xfrm>
        </p:spPr>
        <p:txBody>
          <a:bodyPr/>
          <a:lstStyle/>
          <a:p>
            <a:r>
              <a:rPr lang="en-US" dirty="0"/>
              <a:t>…freedom to sell in the market place as pictured by Diego Rivera on the book cover) may trigger and justify a human rights revolution against welfare reducing economic and political repression.</a:t>
            </a:r>
          </a:p>
          <a:p>
            <a:endParaRPr lang="en-US" dirty="0"/>
          </a:p>
        </p:txBody>
      </p:sp>
      <p:pic>
        <p:nvPicPr>
          <p:cNvPr id="4" name="Picture 3">
            <a:extLst>
              <a:ext uri="{FF2B5EF4-FFF2-40B4-BE49-F238E27FC236}">
                <a16:creationId xmlns:a16="http://schemas.microsoft.com/office/drawing/2014/main" id="{927CFD01-13A2-DB44-E8D1-FE0165FB7BE0}"/>
              </a:ext>
            </a:extLst>
          </p:cNvPr>
          <p:cNvPicPr>
            <a:picLocks noChangeAspect="1"/>
          </p:cNvPicPr>
          <p:nvPr/>
        </p:nvPicPr>
        <p:blipFill>
          <a:blip r:embed="rId2"/>
          <a:stretch>
            <a:fillRect/>
          </a:stretch>
        </p:blipFill>
        <p:spPr>
          <a:xfrm>
            <a:off x="3721533" y="514924"/>
            <a:ext cx="4022934" cy="5634863"/>
          </a:xfrm>
          <a:prstGeom prst="rect">
            <a:avLst/>
          </a:prstGeom>
        </p:spPr>
      </p:pic>
      <p:pic>
        <p:nvPicPr>
          <p:cNvPr id="10" name="Picture 9">
            <a:extLst>
              <a:ext uri="{FF2B5EF4-FFF2-40B4-BE49-F238E27FC236}">
                <a16:creationId xmlns:a16="http://schemas.microsoft.com/office/drawing/2014/main" id="{9ADEC8C2-E8A6-81E4-F828-F2C2E2BD631E}"/>
              </a:ext>
            </a:extLst>
          </p:cNvPr>
          <p:cNvPicPr>
            <a:picLocks noChangeAspect="1"/>
          </p:cNvPicPr>
          <p:nvPr/>
        </p:nvPicPr>
        <p:blipFill>
          <a:blip r:embed="rId3"/>
          <a:stretch>
            <a:fillRect/>
          </a:stretch>
        </p:blipFill>
        <p:spPr>
          <a:xfrm>
            <a:off x="231344" y="3332355"/>
            <a:ext cx="3263979" cy="3004036"/>
          </a:xfrm>
          <a:prstGeom prst="rect">
            <a:avLst/>
          </a:prstGeom>
        </p:spPr>
      </p:pic>
      <p:sp>
        <p:nvSpPr>
          <p:cNvPr id="3" name="Content Placeholder 2">
            <a:extLst>
              <a:ext uri="{FF2B5EF4-FFF2-40B4-BE49-F238E27FC236}">
                <a16:creationId xmlns:a16="http://schemas.microsoft.com/office/drawing/2014/main" id="{855AAD67-F770-CEE8-9D66-5731A695ADC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4562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A6A9E3-C78A-C8A6-F453-A3DB343610C5}"/>
              </a:ext>
            </a:extLst>
          </p:cNvPr>
          <p:cNvPicPr>
            <a:picLocks noChangeAspect="1"/>
          </p:cNvPicPr>
          <p:nvPr/>
        </p:nvPicPr>
        <p:blipFill>
          <a:blip r:embed="rId2"/>
          <a:stretch>
            <a:fillRect/>
          </a:stretch>
        </p:blipFill>
        <p:spPr>
          <a:xfrm>
            <a:off x="98612" y="331694"/>
            <a:ext cx="6440159" cy="6454587"/>
          </a:xfrm>
          <a:prstGeom prst="rect">
            <a:avLst/>
          </a:prstGeom>
        </p:spPr>
      </p:pic>
    </p:spTree>
    <p:extLst>
      <p:ext uri="{BB962C8B-B14F-4D97-AF65-F5344CB8AC3E}">
        <p14:creationId xmlns:p14="http://schemas.microsoft.com/office/powerpoint/2010/main" val="270729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xfrm>
            <a:off x="537882" y="493466"/>
            <a:ext cx="7060257" cy="902495"/>
          </a:xfrm>
          <a:prstGeom prst="rect">
            <a:avLst/>
          </a:prstGeom>
        </p:spPr>
        <p:txBody>
          <a:bodyPr>
            <a:normAutofit/>
          </a:bodyPr>
          <a:lstStyle>
            <a:lvl1pPr>
              <a:defRPr sz="2700"/>
            </a:lvl1pPr>
          </a:lstStyle>
          <a:p>
            <a:r>
              <a:rPr dirty="0"/>
              <a:t>Theoretical Support for </a:t>
            </a:r>
            <a:r>
              <a:rPr lang="en-US" dirty="0"/>
              <a:t>Free Capital Movements</a:t>
            </a:r>
            <a:endParaRPr dirty="0"/>
          </a:p>
        </p:txBody>
      </p:sp>
      <p:sp>
        <p:nvSpPr>
          <p:cNvPr id="207" name="Shape 207"/>
          <p:cNvSpPr>
            <a:spLocks noGrp="1"/>
          </p:cNvSpPr>
          <p:nvPr>
            <p:ph idx="1"/>
          </p:nvPr>
        </p:nvSpPr>
        <p:spPr>
          <a:xfrm>
            <a:off x="876926" y="1219200"/>
            <a:ext cx="6133474" cy="5638800"/>
          </a:xfrm>
          <a:prstGeom prst="rect">
            <a:avLst/>
          </a:prstGeom>
        </p:spPr>
        <p:txBody>
          <a:bodyPr/>
          <a:lstStyle>
            <a:lvl1pPr indent="-457200" algn="just">
              <a:lnSpc>
                <a:spcPct val="80000"/>
              </a:lnSpc>
              <a:buSzTx/>
              <a:buNone/>
              <a:defRPr sz="2400">
                <a:latin typeface="+mn-lt"/>
                <a:ea typeface="+mn-ea"/>
                <a:cs typeface="+mn-cs"/>
                <a:sym typeface="Helvetica"/>
              </a:defRPr>
            </a:lvl1pPr>
            <a:lvl2pPr marL="228600" indent="-114300" algn="just">
              <a:lnSpc>
                <a:spcPct val="80000"/>
              </a:lnSpc>
              <a:spcBef>
                <a:spcPts val="300"/>
              </a:spcBef>
              <a:buSzTx/>
              <a:buNone/>
              <a:defRPr sz="1200">
                <a:latin typeface="+mn-lt"/>
                <a:ea typeface="+mn-ea"/>
                <a:cs typeface="+mn-cs"/>
                <a:sym typeface="Helvetica"/>
              </a:defRPr>
            </a:lvl2pPr>
          </a:lstStyle>
          <a:p>
            <a:r>
              <a:rPr dirty="0"/>
              <a:t>“The basic argument for international investment of capital is that under normal conditions it results in the movement of capital from countries in which its marginal value productivity is low to countries in which its marginal value productivity is high and that it thus tends toward an equalization of marginal value productivity of capital throughout the world and consequently toward a maximum contribution of the world’s capital resources to world production and income.”</a:t>
            </a:r>
          </a:p>
          <a:p>
            <a:pPr lvl="1"/>
            <a:r>
              <a:rPr dirty="0"/>
              <a:t>Jacob Viner, “International Finance in the postwar World,” Journal of Political Economy, 55, April, 1947, p. 98.</a:t>
            </a:r>
          </a:p>
        </p:txBody>
      </p:sp>
    </p:spTree>
    <p:extLst>
      <p:ext uri="{BB962C8B-B14F-4D97-AF65-F5344CB8AC3E}">
        <p14:creationId xmlns:p14="http://schemas.microsoft.com/office/powerpoint/2010/main" val="1293232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81128-1ADD-40A8-9A9B-61A36198C17E}"/>
              </a:ext>
            </a:extLst>
          </p:cNvPr>
          <p:cNvSpPr>
            <a:spLocks noGrp="1"/>
          </p:cNvSpPr>
          <p:nvPr>
            <p:ph type="title"/>
          </p:nvPr>
        </p:nvSpPr>
        <p:spPr>
          <a:xfrm>
            <a:off x="742950" y="914400"/>
            <a:ext cx="7429500" cy="342900"/>
          </a:xfrm>
        </p:spPr>
        <p:txBody>
          <a:bodyPr>
            <a:normAutofit fontScale="90000"/>
          </a:bodyPr>
          <a:lstStyle/>
          <a:p>
            <a:pPr algn="ctr"/>
            <a:r>
              <a:rPr lang="en-US" sz="2100" dirty="0"/>
              <a:t>The (Implicit) Stability Constraint and Inequality</a:t>
            </a:r>
          </a:p>
        </p:txBody>
      </p:sp>
      <p:sp>
        <p:nvSpPr>
          <p:cNvPr id="3" name="Content Placeholder 2">
            <a:extLst>
              <a:ext uri="{FF2B5EF4-FFF2-40B4-BE49-F238E27FC236}">
                <a16:creationId xmlns:a16="http://schemas.microsoft.com/office/drawing/2014/main" id="{BA4E96D2-DD13-44CC-8131-6E79EC300F4C}"/>
              </a:ext>
            </a:extLst>
          </p:cNvPr>
          <p:cNvSpPr>
            <a:spLocks noGrp="1"/>
          </p:cNvSpPr>
          <p:nvPr>
            <p:ph idx="1"/>
          </p:nvPr>
        </p:nvSpPr>
        <p:spPr>
          <a:xfrm>
            <a:off x="628650" y="1257300"/>
            <a:ext cx="8286750" cy="4686300"/>
          </a:xfrm>
        </p:spPr>
        <p:txBody>
          <a:bodyPr>
            <a:normAutofit fontScale="77500" lnSpcReduction="20000"/>
          </a:bodyPr>
          <a:lstStyle/>
          <a:p>
            <a:pPr marL="342900" indent="-342900">
              <a:buFont typeface="+mj-lt"/>
              <a:buAutoNum type="arabicPeriod"/>
            </a:pPr>
            <a:r>
              <a:rPr lang="en-US" u="sng" dirty="0"/>
              <a:t>Financial Stability – Validating Credits – Paying up on Debts (Keynes: Equilibrium is Blither)</a:t>
            </a:r>
          </a:p>
          <a:p>
            <a:pPr marL="342900" lvl="1" indent="-342900">
              <a:buFont typeface="+mj-lt"/>
              <a:buAutoNum type="arabicPeriod"/>
            </a:pPr>
            <a:r>
              <a:rPr lang="en-US" dirty="0"/>
              <a:t>The Two Masters of Regulation</a:t>
            </a:r>
          </a:p>
          <a:p>
            <a:pPr marL="342900" lvl="1" indent="-342900">
              <a:buFont typeface="+mj-lt"/>
              <a:buAutoNum type="arabicPeriod"/>
            </a:pPr>
            <a:r>
              <a:rPr lang="en-US" dirty="0"/>
              <a:t>Prudential regulation – Defends creditors</a:t>
            </a:r>
          </a:p>
          <a:p>
            <a:pPr marL="342900" lvl="1" indent="-342900">
              <a:buFont typeface="+mj-lt"/>
              <a:buAutoNum type="arabicPeriod"/>
            </a:pPr>
            <a:r>
              <a:rPr lang="en-US" dirty="0"/>
              <a:t>Crisis Bailouts – Defends Financial Institutions </a:t>
            </a:r>
          </a:p>
          <a:p>
            <a:pPr marL="342900" indent="-342900">
              <a:buFont typeface="+mj-lt"/>
              <a:buAutoNum type="arabicPeriod"/>
            </a:pPr>
            <a:r>
              <a:rPr lang="en-US" u="sng" dirty="0"/>
              <a:t>Official Post-War Development Strategy</a:t>
            </a:r>
            <a:r>
              <a:rPr lang="en-US" dirty="0"/>
              <a:t>: Finance Flows from Developed to Developing Countries</a:t>
            </a:r>
          </a:p>
          <a:p>
            <a:pPr marL="342900" lvl="1" indent="-342900">
              <a:buFont typeface="+mj-lt"/>
              <a:buAutoNum type="arabicPeriod"/>
            </a:pPr>
            <a:r>
              <a:rPr lang="en-US" dirty="0"/>
              <a:t>ODA financing of developing countries (UN 1% of Developed country GDP target)</a:t>
            </a:r>
          </a:p>
          <a:p>
            <a:pPr marL="342900" lvl="1" indent="-342900">
              <a:buFont typeface="+mj-lt"/>
              <a:buAutoNum type="arabicPeriod"/>
            </a:pPr>
            <a:r>
              <a:rPr lang="en-US" dirty="0"/>
              <a:t>International Capital Market Financing of developing countries (rate of return differentials)</a:t>
            </a:r>
          </a:p>
          <a:p>
            <a:pPr marL="342900" lvl="1" indent="-342900">
              <a:buFont typeface="+mj-lt"/>
              <a:buAutoNum type="arabicPeriod"/>
            </a:pPr>
            <a:r>
              <a:rPr lang="en-US" dirty="0"/>
              <a:t>Meade: “Keynes … gave us by way of a digression a marvelous proof of the fact that international investment always has been and always should be defaulted.”</a:t>
            </a:r>
            <a:br>
              <a:rPr lang="en-US" dirty="0"/>
            </a:br>
            <a:r>
              <a:rPr lang="en-US" dirty="0"/>
              <a:t> Keynes: “It is obvious that no country can go on for ever covering by new lending a chronic surplus on current account without eventually forcing a default from the other parties.”</a:t>
            </a:r>
          </a:p>
          <a:p>
            <a:pPr marL="342900" lvl="1" indent="-342900">
              <a:buFont typeface="+mj-lt"/>
              <a:buAutoNum type="arabicPeriod"/>
            </a:pPr>
            <a:r>
              <a:rPr lang="en-US" dirty="0"/>
              <a:t>Cambridge Capital Controversies – (and </a:t>
            </a:r>
            <a:r>
              <a:rPr lang="en-US" dirty="0" err="1"/>
              <a:t>Nurkse</a:t>
            </a:r>
            <a:r>
              <a:rPr lang="en-US" dirty="0"/>
              <a:t>, Myrdal, </a:t>
            </a:r>
            <a:r>
              <a:rPr lang="en-US" dirty="0" err="1"/>
              <a:t>etc</a:t>
            </a:r>
            <a:r>
              <a:rPr lang="en-US" dirty="0"/>
              <a:t>) no return differential</a:t>
            </a:r>
          </a:p>
          <a:p>
            <a:pPr marL="342900" indent="-342900">
              <a:buFont typeface="+mj-lt"/>
              <a:buAutoNum type="arabicPeriod"/>
            </a:pPr>
            <a:r>
              <a:rPr lang="en-US" u="sng" dirty="0"/>
              <a:t>International Financial Stability: Bretton Woods Stable Exchange Rates</a:t>
            </a:r>
          </a:p>
          <a:p>
            <a:pPr marL="342900" lvl="2" indent="-342900">
              <a:buFont typeface="+mj-lt"/>
              <a:buAutoNum type="arabicPeriod"/>
            </a:pPr>
            <a:r>
              <a:rPr lang="en-US" dirty="0"/>
              <a:t>Balanced External Accounts </a:t>
            </a:r>
          </a:p>
          <a:p>
            <a:pPr marL="342900" lvl="2" indent="-342900">
              <a:buFont typeface="+mj-lt"/>
              <a:buAutoNum type="arabicPeriod"/>
            </a:pPr>
            <a:r>
              <a:rPr lang="en-US" dirty="0"/>
              <a:t>Incompatible with Financial Flows from Developed to Developing countries</a:t>
            </a:r>
          </a:p>
          <a:p>
            <a:pPr marL="342900" lvl="2" indent="-342900">
              <a:buFont typeface="+mj-lt"/>
              <a:buAutoNum type="arabicPeriod"/>
            </a:pPr>
            <a:r>
              <a:rPr lang="en-US" dirty="0"/>
              <a:t>Stable Rates Incompatible with building Manufacturing – </a:t>
            </a:r>
            <a:r>
              <a:rPr lang="en-US" dirty="0" err="1"/>
              <a:t>Diamand</a:t>
            </a:r>
            <a:r>
              <a:rPr lang="en-US" dirty="0"/>
              <a:t>-Kaldor-</a:t>
            </a:r>
            <a:r>
              <a:rPr lang="en-US" dirty="0" err="1"/>
              <a:t>Prebisch</a:t>
            </a:r>
            <a:r>
              <a:rPr lang="en-US" dirty="0"/>
              <a:t>-Myrdal Terms of Trade</a:t>
            </a:r>
          </a:p>
          <a:p>
            <a:pPr marL="342900" lvl="2" indent="-342900">
              <a:buFont typeface="+mj-lt"/>
              <a:buAutoNum type="arabicPeriod"/>
            </a:pPr>
            <a:r>
              <a:rPr lang="en-US" dirty="0"/>
              <a:t>International Imbalances – Natural result of international Development – viz Flying Geese!</a:t>
            </a:r>
          </a:p>
          <a:p>
            <a:pPr marL="342900" indent="-342900">
              <a:buFont typeface="+mj-lt"/>
              <a:buAutoNum type="arabicPeriod"/>
            </a:pPr>
            <a:r>
              <a:rPr lang="en-US" u="sng" dirty="0"/>
              <a:t>What System would be More Appropriate?</a:t>
            </a:r>
            <a:r>
              <a:rPr lang="en-US" dirty="0"/>
              <a:t> Keynes Clearing Union (of course)</a:t>
            </a:r>
          </a:p>
          <a:p>
            <a:endParaRPr lang="en-US" dirty="0"/>
          </a:p>
        </p:txBody>
      </p:sp>
    </p:spTree>
    <p:extLst>
      <p:ext uri="{BB962C8B-B14F-4D97-AF65-F5344CB8AC3E}">
        <p14:creationId xmlns:p14="http://schemas.microsoft.com/office/powerpoint/2010/main" val="1283529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34"/>
          <p:cNvSpPr>
            <a:spLocks noChangeArrowheads="1"/>
          </p:cNvSpPr>
          <p:nvPr/>
        </p:nvSpPr>
        <p:spPr bwMode="auto">
          <a:xfrm>
            <a:off x="7441407" y="5735461"/>
            <a:ext cx="227410"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indent="57150" defTabSz="1295400" eaLnBrk="0" hangingPunct="0">
              <a:defRPr>
                <a:solidFill>
                  <a:srgbClr val="000000"/>
                </a:solidFill>
                <a:latin typeface="Lucida Grande" charset="0"/>
                <a:ea typeface="ヒラギノ角ゴ ProN W3" charset="0"/>
                <a:cs typeface="ヒラギノ角ゴ ProN W3" charset="0"/>
                <a:sym typeface="Lucida Grande" charset="0"/>
              </a:defRPr>
            </a:lvl1pPr>
            <a:lvl2pPr marL="742950" indent="-285750" defTabSz="1295400" eaLnBrk="0" hangingPunct="0">
              <a:defRPr>
                <a:solidFill>
                  <a:srgbClr val="000000"/>
                </a:solidFill>
                <a:latin typeface="Lucida Grande" charset="0"/>
                <a:ea typeface="ヒラギノ角ゴ ProN W3" charset="0"/>
                <a:cs typeface="ヒラギノ角ゴ ProN W3" charset="0"/>
                <a:sym typeface="Lucida Grande" charset="0"/>
              </a:defRPr>
            </a:lvl2pPr>
            <a:lvl3pPr marL="11430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3pPr>
            <a:lvl4pPr marL="16002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4pPr>
            <a:lvl5pPr marL="20574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5pPr>
            <a:lvl6pPr marL="25146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6pPr>
            <a:lvl7pPr marL="29718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7pPr>
            <a:lvl8pPr marL="34290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8pPr>
            <a:lvl9pPr marL="38862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9pPr>
          </a:lstStyle>
          <a:p>
            <a:pPr eaLnBrk="1" hangingPunct="1"/>
            <a:r>
              <a:rPr lang="en-US" altLang="en-US" sz="825">
                <a:ea typeface="Lucida Grande" charset="0"/>
                <a:cs typeface="Lucida Grande" charset="0"/>
              </a:rPr>
              <a:t>35</a:t>
            </a:r>
          </a:p>
        </p:txBody>
      </p:sp>
      <p:sp>
        <p:nvSpPr>
          <p:cNvPr id="33795" name="Shape 35"/>
          <p:cNvSpPr>
            <a:spLocks noGrp="1"/>
          </p:cNvSpPr>
          <p:nvPr>
            <p:ph type="title" idx="4294967295"/>
          </p:nvPr>
        </p:nvSpPr>
        <p:spPr>
          <a:xfrm>
            <a:off x="753643" y="499782"/>
            <a:ext cx="6687764" cy="800100"/>
          </a:xfrm>
        </p:spPr>
        <p:txBody>
          <a:bodyPr>
            <a:normAutofit fontScale="90000"/>
          </a:bodyPr>
          <a:lstStyle/>
          <a:p>
            <a:pPr defTabSz="971550"/>
            <a:r>
              <a:rPr lang="en-US" altLang="en-US" sz="2400" dirty="0">
                <a:ea typeface="Lucida Grande" charset="0"/>
                <a:cs typeface="Lucida Grande" charset="0"/>
              </a:rPr>
              <a:t>The “Institutional” Constraint: </a:t>
            </a:r>
            <a:br>
              <a:rPr lang="en-US" altLang="en-US" sz="2400" dirty="0">
                <a:ea typeface="Lucida Grande" charset="0"/>
                <a:cs typeface="Lucida Grande" charset="0"/>
              </a:rPr>
            </a:br>
            <a:r>
              <a:rPr lang="en-US" altLang="en-US" sz="2400" dirty="0">
                <a:ea typeface="Lucida Grande" charset="0"/>
                <a:cs typeface="Lucida Grande" charset="0"/>
              </a:rPr>
              <a:t>BW  International Financial Stability</a:t>
            </a:r>
          </a:p>
        </p:txBody>
      </p:sp>
      <p:sp>
        <p:nvSpPr>
          <p:cNvPr id="36" name="Shape 36"/>
          <p:cNvSpPr>
            <a:spLocks noGrp="1"/>
          </p:cNvSpPr>
          <p:nvPr>
            <p:ph type="body" idx="4294967295"/>
          </p:nvPr>
        </p:nvSpPr>
        <p:spPr>
          <a:xfrm>
            <a:off x="233083" y="1445745"/>
            <a:ext cx="6535270" cy="5268819"/>
          </a:xfrm>
        </p:spPr>
        <p:txBody>
          <a:bodyPr>
            <a:normAutofit/>
          </a:bodyPr>
          <a:lstStyle/>
          <a:p>
            <a:pPr marL="324945" indent="-324945" defTabSz="683097">
              <a:spcBef>
                <a:spcPts val="580"/>
              </a:spcBef>
              <a:buFont typeface="Arial" charset="0"/>
              <a:buChar char="•"/>
              <a:defRPr sz="1800"/>
            </a:pPr>
            <a:r>
              <a:rPr sz="1800" dirty="0">
                <a:latin typeface="Helvetica"/>
                <a:ea typeface="Helvetica"/>
                <a:cs typeface="Helvetica"/>
                <a:sym typeface="Helvetica"/>
              </a:rPr>
              <a:t>Bretton Woods </a:t>
            </a:r>
            <a:r>
              <a:rPr lang="en-US" sz="1800" dirty="0">
                <a:latin typeface="Helvetica"/>
                <a:ea typeface="Helvetica"/>
                <a:cs typeface="Helvetica"/>
                <a:sym typeface="Helvetica"/>
              </a:rPr>
              <a:t>designed to produce stable exchange rates</a:t>
            </a:r>
          </a:p>
          <a:p>
            <a:pPr marL="324945" indent="-324945" defTabSz="683097">
              <a:spcBef>
                <a:spcPts val="580"/>
              </a:spcBef>
              <a:buFont typeface="Arial" charset="0"/>
              <a:buChar char="•"/>
              <a:defRPr sz="1800"/>
            </a:pPr>
            <a:r>
              <a:rPr lang="en-US" sz="1800" dirty="0">
                <a:latin typeface="Helvetica"/>
                <a:ea typeface="Helvetica"/>
                <a:cs typeface="Helvetica"/>
                <a:sym typeface="Helvetica"/>
              </a:rPr>
              <a:t>This </a:t>
            </a:r>
            <a:r>
              <a:rPr sz="1800" dirty="0">
                <a:latin typeface="Helvetica"/>
                <a:ea typeface="Helvetica"/>
                <a:cs typeface="Helvetica"/>
                <a:sym typeface="Helvetica"/>
              </a:rPr>
              <a:t>was </a:t>
            </a:r>
            <a:r>
              <a:rPr lang="en-US" sz="1800" dirty="0">
                <a:latin typeface="Helvetica"/>
                <a:ea typeface="Helvetica"/>
                <a:cs typeface="Helvetica"/>
                <a:sym typeface="Helvetica"/>
              </a:rPr>
              <a:t>only possible if Current Accounts balanced over time </a:t>
            </a:r>
            <a:r>
              <a:rPr sz="1800" dirty="0">
                <a:latin typeface="Helvetica"/>
                <a:ea typeface="Helvetica"/>
                <a:cs typeface="Helvetica"/>
                <a:sym typeface="Helvetica"/>
              </a:rPr>
              <a:t>across member states </a:t>
            </a:r>
          </a:p>
          <a:p>
            <a:pPr marL="324945" indent="-324945" defTabSz="683097">
              <a:spcBef>
                <a:spcPts val="580"/>
              </a:spcBef>
              <a:buFont typeface="Arial" charset="0"/>
              <a:buChar char="•"/>
              <a:defRPr sz="1800"/>
            </a:pPr>
            <a:r>
              <a:rPr lang="en-US" sz="1800" dirty="0">
                <a:latin typeface="Helvetica"/>
                <a:ea typeface="Helvetica"/>
                <a:cs typeface="Helvetica"/>
                <a:sym typeface="Helvetica"/>
              </a:rPr>
              <a:t>The Adjustment mechanism: Impose an External Constraint</a:t>
            </a:r>
          </a:p>
          <a:p>
            <a:pPr marL="586883" lvl="1" indent="-324945" defTabSz="683097">
              <a:spcBef>
                <a:spcPts val="580"/>
              </a:spcBef>
              <a:buFont typeface="Arial" charset="0"/>
              <a:buChar char="–"/>
              <a:defRPr sz="1800"/>
            </a:pPr>
            <a:r>
              <a:rPr lang="en-US" dirty="0">
                <a:latin typeface="Helvetica"/>
                <a:ea typeface="Helvetica"/>
                <a:cs typeface="Helvetica"/>
                <a:sym typeface="Helvetica"/>
              </a:rPr>
              <a:t>Contractionary fiscal </a:t>
            </a:r>
            <a:r>
              <a:rPr dirty="0">
                <a:latin typeface="Helvetica"/>
                <a:ea typeface="Helvetica"/>
                <a:cs typeface="Helvetica"/>
                <a:sym typeface="Helvetica"/>
              </a:rPr>
              <a:t>policies,</a:t>
            </a:r>
            <a:r>
              <a:rPr lang="en-US" dirty="0">
                <a:latin typeface="Helvetica"/>
                <a:ea typeface="Helvetica"/>
                <a:cs typeface="Helvetica"/>
                <a:sym typeface="Helvetica"/>
              </a:rPr>
              <a:t> reinforced by exchange depreciation if recession not sufficient</a:t>
            </a:r>
            <a:endParaRPr dirty="0">
              <a:latin typeface="Helvetica"/>
              <a:ea typeface="Helvetica"/>
              <a:cs typeface="Helvetica"/>
              <a:sym typeface="Helvetica"/>
            </a:endParaRPr>
          </a:p>
          <a:p>
            <a:pPr marL="324945" indent="-324945" defTabSz="683097">
              <a:spcBef>
                <a:spcPts val="580"/>
              </a:spcBef>
              <a:buFont typeface="Arial" charset="0"/>
              <a:buChar char="•"/>
              <a:defRPr sz="1800"/>
            </a:pPr>
            <a:r>
              <a:rPr lang="en-US" sz="1800" dirty="0">
                <a:latin typeface="Helvetica"/>
                <a:ea typeface="Helvetica"/>
                <a:cs typeface="Helvetica"/>
                <a:sym typeface="Helvetica"/>
              </a:rPr>
              <a:t>But, official </a:t>
            </a:r>
            <a:r>
              <a:rPr sz="1800" dirty="0">
                <a:latin typeface="Helvetica"/>
                <a:ea typeface="Helvetica"/>
                <a:cs typeface="Helvetica"/>
                <a:sym typeface="Helvetica"/>
              </a:rPr>
              <a:t>development policy was </a:t>
            </a:r>
            <a:r>
              <a:rPr lang="en-US" sz="1800" dirty="0">
                <a:latin typeface="Helvetica"/>
                <a:ea typeface="Helvetica"/>
                <a:cs typeface="Helvetica"/>
                <a:sym typeface="Helvetica"/>
              </a:rPr>
              <a:t>based on</a:t>
            </a:r>
            <a:r>
              <a:rPr sz="1800" dirty="0">
                <a:latin typeface="Helvetica"/>
                <a:ea typeface="Helvetica"/>
                <a:cs typeface="Helvetica"/>
                <a:sym typeface="Helvetica"/>
              </a:rPr>
              <a:t> large and sustained </a:t>
            </a:r>
            <a:r>
              <a:rPr lang="en-US" sz="1800" dirty="0">
                <a:latin typeface="Helvetica"/>
                <a:ea typeface="Helvetica"/>
                <a:cs typeface="Helvetica"/>
                <a:sym typeface="Helvetica"/>
              </a:rPr>
              <a:t>capital inflows to </a:t>
            </a:r>
            <a:r>
              <a:rPr sz="1800" dirty="0">
                <a:latin typeface="Helvetica"/>
                <a:ea typeface="Helvetica"/>
                <a:cs typeface="Helvetica"/>
                <a:sym typeface="Helvetica"/>
              </a:rPr>
              <a:t>developing countries </a:t>
            </a:r>
            <a:r>
              <a:rPr lang="en-US" sz="1800" dirty="0">
                <a:latin typeface="Helvetica"/>
                <a:ea typeface="Helvetica"/>
                <a:cs typeface="Helvetica"/>
                <a:sym typeface="Helvetica"/>
              </a:rPr>
              <a:t>to finance sustained external deficits</a:t>
            </a:r>
          </a:p>
          <a:p>
            <a:pPr marL="324945" indent="-324945" defTabSz="683097">
              <a:spcBef>
                <a:spcPts val="580"/>
              </a:spcBef>
              <a:buFont typeface="Arial" charset="0"/>
              <a:buChar char="•"/>
              <a:defRPr sz="1800"/>
            </a:pPr>
            <a:r>
              <a:rPr lang="en-US" sz="1800" dirty="0">
                <a:latin typeface="Helvetica"/>
                <a:ea typeface="Helvetica"/>
                <a:cs typeface="Helvetica"/>
                <a:sym typeface="Helvetica"/>
              </a:rPr>
              <a:t>But if deficits too large, adjustment required reducing growth and development</a:t>
            </a:r>
            <a:endParaRPr sz="1800" dirty="0">
              <a:latin typeface="Helvetica"/>
              <a:ea typeface="Helvetica"/>
              <a:cs typeface="Helvetica"/>
              <a:sym typeface="Helvetica"/>
            </a:endParaRPr>
          </a:p>
          <a:p>
            <a:pPr marL="114686" indent="-114686" algn="just" defTabSz="683097">
              <a:spcBef>
                <a:spcPts val="0"/>
              </a:spcBef>
              <a:buNone/>
              <a:defRPr sz="1800"/>
            </a:pPr>
            <a:r>
              <a:rPr sz="1800" dirty="0">
                <a:latin typeface="Helvetica"/>
                <a:ea typeface="Helvetica"/>
                <a:cs typeface="Helvetica"/>
                <a:sym typeface="Helvetica"/>
              </a:rPr>
              <a:t>	</a:t>
            </a:r>
          </a:p>
        </p:txBody>
      </p:sp>
    </p:spTree>
    <p:extLst>
      <p:ext uri="{BB962C8B-B14F-4D97-AF65-F5344CB8AC3E}">
        <p14:creationId xmlns:p14="http://schemas.microsoft.com/office/powerpoint/2010/main" val="3644263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39"/>
          <p:cNvSpPr>
            <a:spLocks noChangeArrowheads="1"/>
          </p:cNvSpPr>
          <p:nvPr/>
        </p:nvSpPr>
        <p:spPr bwMode="auto">
          <a:xfrm>
            <a:off x="7441407" y="5735461"/>
            <a:ext cx="227410"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indent="57150" defTabSz="1295400" eaLnBrk="0" hangingPunct="0">
              <a:defRPr>
                <a:solidFill>
                  <a:srgbClr val="000000"/>
                </a:solidFill>
                <a:latin typeface="Lucida Grande" charset="0"/>
                <a:ea typeface="ヒラギノ角ゴ ProN W3" charset="0"/>
                <a:cs typeface="ヒラギノ角ゴ ProN W3" charset="0"/>
                <a:sym typeface="Lucida Grande" charset="0"/>
              </a:defRPr>
            </a:lvl1pPr>
            <a:lvl2pPr marL="742950" indent="-285750" defTabSz="1295400" eaLnBrk="0" hangingPunct="0">
              <a:defRPr>
                <a:solidFill>
                  <a:srgbClr val="000000"/>
                </a:solidFill>
                <a:latin typeface="Lucida Grande" charset="0"/>
                <a:ea typeface="ヒラギノ角ゴ ProN W3" charset="0"/>
                <a:cs typeface="ヒラギノ角ゴ ProN W3" charset="0"/>
                <a:sym typeface="Lucida Grande" charset="0"/>
              </a:defRPr>
            </a:lvl2pPr>
            <a:lvl3pPr marL="11430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3pPr>
            <a:lvl4pPr marL="16002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4pPr>
            <a:lvl5pPr marL="20574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5pPr>
            <a:lvl6pPr marL="25146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6pPr>
            <a:lvl7pPr marL="29718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7pPr>
            <a:lvl8pPr marL="34290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8pPr>
            <a:lvl9pPr marL="38862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9pPr>
          </a:lstStyle>
          <a:p>
            <a:pPr eaLnBrk="1" hangingPunct="1"/>
            <a:r>
              <a:rPr lang="en-US" altLang="en-US" sz="825">
                <a:ea typeface="Lucida Grande" charset="0"/>
                <a:cs typeface="Lucida Grande" charset="0"/>
              </a:rPr>
              <a:t>36</a:t>
            </a:r>
          </a:p>
        </p:txBody>
      </p:sp>
      <p:sp>
        <p:nvSpPr>
          <p:cNvPr id="34819" name="Shape 40"/>
          <p:cNvSpPr>
            <a:spLocks noGrp="1"/>
          </p:cNvSpPr>
          <p:nvPr>
            <p:ph type="title" idx="4294967295"/>
          </p:nvPr>
        </p:nvSpPr>
        <p:spPr>
          <a:xfrm>
            <a:off x="632105" y="414525"/>
            <a:ext cx="5840412" cy="708025"/>
          </a:xfrm>
        </p:spPr>
        <p:txBody>
          <a:bodyPr>
            <a:normAutofit/>
          </a:bodyPr>
          <a:lstStyle/>
          <a:p>
            <a:pPr defTabSz="971550"/>
            <a:r>
              <a:rPr lang="en-US" altLang="en-US" sz="2700" dirty="0">
                <a:ea typeface="Lucida Grande" charset="0"/>
                <a:cs typeface="Lucida Grande" charset="0"/>
              </a:rPr>
              <a:t>External Adjustment and External Debt</a:t>
            </a:r>
          </a:p>
        </p:txBody>
      </p:sp>
      <p:sp>
        <p:nvSpPr>
          <p:cNvPr id="34820" name="Shape 41"/>
          <p:cNvSpPr>
            <a:spLocks noGrp="1"/>
          </p:cNvSpPr>
          <p:nvPr>
            <p:ph type="body" idx="4294967295"/>
          </p:nvPr>
        </p:nvSpPr>
        <p:spPr>
          <a:xfrm>
            <a:off x="242047" y="1013447"/>
            <a:ext cx="6893859" cy="4848972"/>
          </a:xfrm>
        </p:spPr>
        <p:txBody>
          <a:bodyPr>
            <a:noAutofit/>
          </a:bodyPr>
          <a:lstStyle/>
          <a:p>
            <a:pPr marL="253604" indent="-253604" defTabSz="682229">
              <a:spcBef>
                <a:spcPts val="581"/>
              </a:spcBef>
            </a:pPr>
            <a:r>
              <a:rPr lang="en-US" altLang="en-US" sz="1800" dirty="0">
                <a:latin typeface="Helvetica" panose="020B0604020202020204" pitchFamily="34" charset="0"/>
                <a:cs typeface="Helvetica" panose="020B0604020202020204" pitchFamily="34" charset="0"/>
                <a:sym typeface="Helvetica" panose="020B0604020202020204" pitchFamily="34" charset="0"/>
              </a:rPr>
              <a:t>That the visions of the post war financial system and development financing were inconsistent does not appear to have occurred to either the IMF nor the IBRD and the UN, responsible respectively for exchange rate stability and economic development.</a:t>
            </a:r>
          </a:p>
          <a:p>
            <a:pPr marL="253604" indent="-253604" defTabSz="682229">
              <a:spcBef>
                <a:spcPts val="581"/>
              </a:spcBef>
            </a:pPr>
            <a:r>
              <a:rPr lang="en-US" altLang="en-US" sz="1800" dirty="0" err="1">
                <a:latin typeface="Helvetica" panose="020B0604020202020204" pitchFamily="34" charset="0"/>
                <a:cs typeface="Helvetica" panose="020B0604020202020204" pitchFamily="34" charset="0"/>
                <a:sym typeface="Helvetica" panose="020B0604020202020204" pitchFamily="34" charset="0"/>
              </a:rPr>
              <a:t>Prebisch’s</a:t>
            </a:r>
            <a:r>
              <a:rPr lang="en-US" altLang="en-US" sz="1800" dirty="0">
                <a:latin typeface="Helvetica" panose="020B0604020202020204" pitchFamily="34" charset="0"/>
                <a:cs typeface="Helvetica" panose="020B0604020202020204" pitchFamily="34" charset="0"/>
                <a:sym typeface="Helvetica" panose="020B0604020202020204" pitchFamily="34" charset="0"/>
              </a:rPr>
              <a:t> </a:t>
            </a:r>
            <a:r>
              <a:rPr lang="en-US" altLang="en-US" sz="1800" dirty="0" err="1">
                <a:latin typeface="Helvetica" panose="020B0604020202020204" pitchFamily="34" charset="0"/>
                <a:cs typeface="Helvetica" panose="020B0604020202020204" pitchFamily="34" charset="0"/>
                <a:sym typeface="Helvetica" panose="020B0604020202020204" pitchFamily="34" charset="0"/>
              </a:rPr>
              <a:t>centre</a:t>
            </a:r>
            <a:r>
              <a:rPr lang="en-US" altLang="en-US" sz="1800" dirty="0">
                <a:latin typeface="Helvetica" panose="020B0604020202020204" pitchFamily="34" charset="0"/>
                <a:cs typeface="Helvetica" panose="020B0604020202020204" pitchFamily="34" charset="0"/>
                <a:sym typeface="Helvetica" panose="020B0604020202020204" pitchFamily="34" charset="0"/>
              </a:rPr>
              <a:t>-periphery concerns can be seen as a recognition of this inconsistency</a:t>
            </a:r>
          </a:p>
          <a:p>
            <a:pPr marL="253604" indent="-253604" defTabSz="682229">
              <a:spcBef>
                <a:spcPts val="581"/>
              </a:spcBef>
            </a:pPr>
            <a:r>
              <a:rPr lang="en-US" altLang="en-US" sz="1800" dirty="0">
                <a:latin typeface="Helvetica" panose="020B0604020202020204" pitchFamily="34" charset="0"/>
                <a:cs typeface="Helvetica" panose="020B0604020202020204" pitchFamily="34" charset="0"/>
                <a:sym typeface="Helvetica" panose="020B0604020202020204" pitchFamily="34" charset="0"/>
              </a:rPr>
              <a:t>The emergence of the Washington Consensus can be seen as a resolution of this cognitive dissonance in official policy by rejecting the need for any special conditions and policies for developing countries. </a:t>
            </a:r>
          </a:p>
          <a:p>
            <a:pPr marL="253604" indent="-253604" defTabSz="682229">
              <a:spcBef>
                <a:spcPts val="581"/>
              </a:spcBef>
            </a:pPr>
            <a:r>
              <a:rPr lang="en-US" altLang="en-US" sz="1800" dirty="0">
                <a:latin typeface="Helvetica" panose="020B0604020202020204" pitchFamily="34" charset="0"/>
                <a:cs typeface="Helvetica" panose="020B0604020202020204" pitchFamily="34" charset="0"/>
                <a:sym typeface="Helvetica" panose="020B0604020202020204" pitchFamily="34" charset="0"/>
              </a:rPr>
              <a:t>This internal inconsistency masked another major problem for developing countries: the impact of international debt on external balances. </a:t>
            </a:r>
          </a:p>
          <a:p>
            <a:pPr marL="253604" indent="-253604" defTabSz="682229">
              <a:spcBef>
                <a:spcPts val="581"/>
              </a:spcBef>
            </a:pPr>
            <a:r>
              <a:rPr lang="en-US" altLang="en-US" sz="1800" dirty="0">
                <a:latin typeface="Helvetica" panose="020B0604020202020204" pitchFamily="34" charset="0"/>
                <a:cs typeface="Helvetica" panose="020B0604020202020204" pitchFamily="34" charset="0"/>
                <a:sym typeface="Helvetica" panose="020B0604020202020204" pitchFamily="34" charset="0"/>
              </a:rPr>
              <a:t>Over time capital flows generate debt service flows that increase the factor services balances and aggravate current account imbalances, which is incompatible with the stability of the international system conceived at Bretton Woods.</a:t>
            </a:r>
          </a:p>
        </p:txBody>
      </p:sp>
    </p:spTree>
    <p:extLst>
      <p:ext uri="{BB962C8B-B14F-4D97-AF65-F5344CB8AC3E}">
        <p14:creationId xmlns:p14="http://schemas.microsoft.com/office/powerpoint/2010/main" val="61120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nvSpPr>
        <p:spPr>
          <a:xfrm>
            <a:off x="7460457" y="5690393"/>
            <a:ext cx="189311" cy="21590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lvl1pPr algn="ctr">
              <a:defRPr sz="900">
                <a:solidFill>
                  <a:srgbClr val="878787"/>
                </a:solidFill>
                <a:latin typeface="+mn-lt"/>
                <a:ea typeface="+mn-ea"/>
                <a:cs typeface="+mn-cs"/>
                <a:sym typeface="Helvetica"/>
              </a:defRPr>
            </a:lvl1pPr>
          </a:lstStyle>
          <a:p>
            <a:r>
              <a:t>9</a:t>
            </a:r>
          </a:p>
        </p:txBody>
      </p:sp>
      <p:sp>
        <p:nvSpPr>
          <p:cNvPr id="154" name="Shape 154"/>
          <p:cNvSpPr>
            <a:spLocks noGrp="1"/>
          </p:cNvSpPr>
          <p:nvPr>
            <p:ph type="title"/>
          </p:nvPr>
        </p:nvSpPr>
        <p:spPr>
          <a:xfrm>
            <a:off x="143435" y="230385"/>
            <a:ext cx="6858000" cy="901304"/>
          </a:xfrm>
          <a:prstGeom prst="rect">
            <a:avLst/>
          </a:prstGeom>
        </p:spPr>
        <p:txBody>
          <a:bodyPr>
            <a:normAutofit fontScale="90000"/>
          </a:bodyPr>
          <a:lstStyle/>
          <a:p>
            <a:r>
              <a:rPr dirty="0"/>
              <a:t> </a:t>
            </a:r>
            <a:r>
              <a:rPr lang="en-US" dirty="0"/>
              <a:t>The Alternative </a:t>
            </a:r>
            <a:r>
              <a:rPr sz="3000" dirty="0"/>
              <a:t>“Development” Economics</a:t>
            </a:r>
          </a:p>
        </p:txBody>
      </p:sp>
      <p:sp>
        <p:nvSpPr>
          <p:cNvPr id="155" name="Shape 155"/>
          <p:cNvSpPr>
            <a:spLocks noGrp="1"/>
          </p:cNvSpPr>
          <p:nvPr>
            <p:ph idx="1"/>
          </p:nvPr>
        </p:nvSpPr>
        <p:spPr>
          <a:xfrm>
            <a:off x="277907" y="951706"/>
            <a:ext cx="6508376" cy="5691141"/>
          </a:xfrm>
          <a:prstGeom prst="rect">
            <a:avLst/>
          </a:prstGeom>
        </p:spPr>
        <p:txBody>
          <a:bodyPr>
            <a:normAutofit/>
          </a:bodyPr>
          <a:lstStyle/>
          <a:p>
            <a:pPr>
              <a:spcBef>
                <a:spcPts val="600"/>
              </a:spcBef>
              <a:buClr>
                <a:srgbClr val="000000"/>
              </a:buClr>
            </a:pPr>
            <a:r>
              <a:rPr lang="en-US" dirty="0"/>
              <a:t>After World War I: Rosenstein </a:t>
            </a:r>
            <a:r>
              <a:rPr lang="en-US" dirty="0" err="1"/>
              <a:t>Rodan</a:t>
            </a:r>
            <a:endParaRPr lang="en-US" dirty="0"/>
          </a:p>
          <a:p>
            <a:pPr marL="771525" lvl="1" indent="-342900">
              <a:spcBef>
                <a:spcPts val="600"/>
              </a:spcBef>
              <a:buClr>
                <a:srgbClr val="000000"/>
              </a:buClr>
              <a:defRPr sz="2100"/>
            </a:pPr>
            <a:r>
              <a:rPr lang="en-US" dirty="0"/>
              <a:t>How will the newly created economic and political units of SE Europe become self-sustaining</a:t>
            </a:r>
          </a:p>
          <a:p>
            <a:pPr marL="771525" lvl="1" indent="-342900">
              <a:spcBef>
                <a:spcPts val="600"/>
              </a:spcBef>
              <a:buClr>
                <a:srgbClr val="000000"/>
              </a:buClr>
              <a:defRPr sz="2100"/>
            </a:pPr>
            <a:r>
              <a:rPr lang="en-US" sz="2400" dirty="0"/>
              <a:t>Based on applied “micro theory”: </a:t>
            </a:r>
          </a:p>
          <a:p>
            <a:pPr marL="1282063" lvl="2" indent="-342900">
              <a:spcBef>
                <a:spcPts val="600"/>
              </a:spcBef>
              <a:buClr>
                <a:srgbClr val="000000"/>
              </a:buClr>
              <a:defRPr sz="2100"/>
            </a:pPr>
            <a:r>
              <a:rPr lang="en-US" sz="2400" dirty="0"/>
              <a:t>Complementarity</a:t>
            </a:r>
          </a:p>
          <a:p>
            <a:pPr marL="1282063" lvl="2" indent="-342900">
              <a:spcBef>
                <a:spcPts val="600"/>
              </a:spcBef>
              <a:buClr>
                <a:srgbClr val="000000"/>
              </a:buClr>
              <a:defRPr sz="2100"/>
            </a:pPr>
            <a:r>
              <a:rPr lang="en-US" sz="2400" dirty="0"/>
              <a:t>Externalities</a:t>
            </a:r>
          </a:p>
          <a:p>
            <a:pPr>
              <a:spcBef>
                <a:spcPts val="600"/>
              </a:spcBef>
              <a:buClr>
                <a:srgbClr val="000000"/>
              </a:buClr>
            </a:pPr>
            <a:r>
              <a:rPr lang="en-US" b="1" dirty="0"/>
              <a:t>After World War II: Development “Pioneers”</a:t>
            </a:r>
          </a:p>
          <a:p>
            <a:pPr marL="771525" lvl="1" indent="-342900">
              <a:spcBef>
                <a:spcPts val="600"/>
              </a:spcBef>
              <a:buClr>
                <a:srgbClr val="000000"/>
              </a:buClr>
              <a:defRPr sz="2100"/>
            </a:pPr>
            <a:r>
              <a:rPr lang="en-US" b="1" dirty="0"/>
              <a:t>Former colonies become independent states and lost colonial integration in Empire</a:t>
            </a:r>
            <a:endParaRPr lang="en-US" sz="2400" b="1" dirty="0"/>
          </a:p>
          <a:p>
            <a:pPr>
              <a:spcBef>
                <a:spcPts val="600"/>
              </a:spcBef>
              <a:buClr>
                <a:srgbClr val="000000"/>
              </a:buClr>
            </a:pPr>
            <a:r>
              <a:rPr lang="en-US" b="1" dirty="0"/>
              <a:t>UN Trusteeship Council to foster political independence of undeveloped economies</a:t>
            </a:r>
          </a:p>
          <a:p>
            <a:pPr>
              <a:spcBef>
                <a:spcPts val="600"/>
              </a:spcBef>
              <a:buClr>
                <a:srgbClr val="000000"/>
              </a:buClr>
            </a:pPr>
            <a:r>
              <a:rPr lang="en-US" b="1" dirty="0"/>
              <a:t>UN recognized need for economic support</a:t>
            </a:r>
          </a:p>
          <a:p>
            <a:pPr marL="276225" indent="-342900">
              <a:spcBef>
                <a:spcPts val="600"/>
              </a:spcBef>
              <a:buClr>
                <a:srgbClr val="000000"/>
              </a:buClr>
              <a:defRPr sz="2100"/>
            </a:pPr>
            <a:endParaRPr lang="en-US" sz="2400" dirty="0"/>
          </a:p>
        </p:txBody>
      </p:sp>
    </p:spTree>
    <p:extLst>
      <p:ext uri="{BB962C8B-B14F-4D97-AF65-F5344CB8AC3E}">
        <p14:creationId xmlns:p14="http://schemas.microsoft.com/office/powerpoint/2010/main" val="186821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59" y="365125"/>
            <a:ext cx="6060141" cy="1580216"/>
          </a:xfrm>
        </p:spPr>
        <p:txBody>
          <a:bodyPr>
            <a:noAutofit/>
          </a:bodyPr>
          <a:lstStyle/>
          <a:p>
            <a:r>
              <a:rPr lang="en-US" sz="2000" b="1" dirty="0"/>
              <a:t>Rosenstein-</a:t>
            </a:r>
            <a:r>
              <a:rPr lang="en-US" sz="2000" b="1" dirty="0" err="1"/>
              <a:t>Rodan</a:t>
            </a:r>
            <a:r>
              <a:rPr lang="en-US" sz="2000" b="1" dirty="0"/>
              <a:t> began …with studies on the frontiers of the Austrian theory of consumer demand -- the concepts of complementarity in consumption and production, the time sequence of economic adjustments, and economies of scale.</a:t>
            </a:r>
          </a:p>
        </p:txBody>
      </p:sp>
      <p:sp>
        <p:nvSpPr>
          <p:cNvPr id="3" name="Text Placeholder 2"/>
          <p:cNvSpPr>
            <a:spLocks noGrp="1"/>
          </p:cNvSpPr>
          <p:nvPr>
            <p:ph idx="1"/>
          </p:nvPr>
        </p:nvSpPr>
        <p:spPr>
          <a:xfrm>
            <a:off x="268942" y="2097741"/>
            <a:ext cx="6419850" cy="4661647"/>
          </a:xfrm>
        </p:spPr>
        <p:txBody>
          <a:bodyPr>
            <a:normAutofit/>
          </a:bodyPr>
          <a:lstStyle/>
          <a:p>
            <a:r>
              <a:rPr lang="en-US" dirty="0"/>
              <a:t>“The seeds of my development analysis had been planted earlier …in the themes of complementarity and of the hierarchical structure of wants, together with the role of time-that is, the choice of an economic period over which an individual allocates his scarce resources.' </a:t>
            </a:r>
          </a:p>
          <a:p>
            <a:r>
              <a:rPr lang="en-US" dirty="0"/>
              <a:t>The dynamics of wants and their interrelatedness were much more important to me than the neoclassical attempt at precise characterization of the properties of the utility function. Consumption complementarities, the role of time, the pursuit curve, plus external economies-all these dynamic factors were not to be considered as a second order of smalls, but even more as pervasive in a less developed country.</a:t>
            </a:r>
          </a:p>
          <a:p>
            <a:r>
              <a:rPr lang="en-US" dirty="0"/>
              <a:t>Not traditional static equilibrium theory but an analysis of the disequilibrium growth process is what is essential for understanding economic development problems.”</a:t>
            </a:r>
          </a:p>
          <a:p>
            <a:pPr marL="0" indent="0">
              <a:buNone/>
            </a:pPr>
            <a:endParaRPr lang="en-US" dirty="0"/>
          </a:p>
        </p:txBody>
      </p:sp>
    </p:spTree>
    <p:extLst>
      <p:ext uri="{BB962C8B-B14F-4D97-AF65-F5344CB8AC3E}">
        <p14:creationId xmlns:p14="http://schemas.microsoft.com/office/powerpoint/2010/main" val="400782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Economics and Development"/>
          <p:cNvSpPr txBox="1">
            <a:spLocks noGrp="1"/>
          </p:cNvSpPr>
          <p:nvPr>
            <p:ph type="title"/>
          </p:nvPr>
        </p:nvSpPr>
        <p:spPr>
          <a:xfrm>
            <a:off x="444500" y="215901"/>
            <a:ext cx="8070850" cy="1493629"/>
          </a:xfrm>
          <a:prstGeom prst="rect">
            <a:avLst/>
          </a:prstGeom>
        </p:spPr>
        <p:txBody>
          <a:bodyPr>
            <a:normAutofit fontScale="90000"/>
          </a:bodyPr>
          <a:lstStyle/>
          <a:p>
            <a:r>
              <a:rPr lang="en-US" sz="4000" dirty="0"/>
              <a:t>Economic </a:t>
            </a:r>
            <a:r>
              <a:rPr sz="4000" dirty="0"/>
              <a:t>Development</a:t>
            </a:r>
            <a:r>
              <a:rPr lang="en-US" sz="4000" dirty="0"/>
              <a:t> &amp; Alternatives Sources of Finance: History</a:t>
            </a:r>
            <a:br>
              <a:rPr lang="en-US" sz="4000" dirty="0"/>
            </a:br>
            <a:endParaRPr sz="2700" dirty="0"/>
          </a:p>
        </p:txBody>
      </p:sp>
      <p:sp>
        <p:nvSpPr>
          <p:cNvPr id="113" name="Classical Economists — Political Economy…"/>
          <p:cNvSpPr txBox="1">
            <a:spLocks noGrp="1"/>
          </p:cNvSpPr>
          <p:nvPr>
            <p:ph idx="1"/>
          </p:nvPr>
        </p:nvSpPr>
        <p:spPr>
          <a:xfrm>
            <a:off x="628650" y="1888435"/>
            <a:ext cx="8070850" cy="4753664"/>
          </a:xfrm>
          <a:prstGeom prst="rect">
            <a:avLst/>
          </a:prstGeom>
        </p:spPr>
        <p:txBody>
          <a:bodyPr>
            <a:normAutofit fontScale="77500" lnSpcReduction="20000"/>
          </a:bodyPr>
          <a:lstStyle/>
          <a:p>
            <a:pPr marL="201168" indent="-201168" defTabSz="804672">
              <a:spcBef>
                <a:spcPts val="800"/>
              </a:spcBef>
              <a:defRPr sz="2464"/>
            </a:pPr>
            <a:r>
              <a:rPr lang="en-US" sz="3500" dirty="0"/>
              <a:t>Classical Economists — Political Economy</a:t>
            </a:r>
            <a:br>
              <a:rPr lang="en-US" sz="3500" dirty="0"/>
            </a:br>
            <a:endParaRPr lang="en-US" sz="3500" dirty="0"/>
          </a:p>
          <a:p>
            <a:pPr marL="201168" indent="-201168" defTabSz="804672">
              <a:spcBef>
                <a:spcPts val="800"/>
              </a:spcBef>
              <a:defRPr sz="2464"/>
            </a:pPr>
            <a:r>
              <a:rPr dirty="0"/>
              <a:t>How to generate </a:t>
            </a:r>
            <a:r>
              <a:rPr lang="en-US" dirty="0"/>
              <a:t>"</a:t>
            </a:r>
            <a:r>
              <a:rPr dirty="0"/>
              <a:t>Development</a:t>
            </a:r>
            <a:r>
              <a:rPr lang="en-US" dirty="0"/>
              <a:t>"</a:t>
            </a:r>
            <a:endParaRPr dirty="0"/>
          </a:p>
          <a:p>
            <a:pPr marL="201168" indent="-201168" defTabSz="804672">
              <a:spcBef>
                <a:spcPts val="800"/>
              </a:spcBef>
              <a:defRPr sz="2464"/>
            </a:pPr>
            <a:r>
              <a:rPr dirty="0"/>
              <a:t>Antonio Serra — </a:t>
            </a:r>
            <a:r>
              <a:rPr lang="en-US" dirty="0"/>
              <a:t>W</a:t>
            </a:r>
            <a:r>
              <a:rPr dirty="0"/>
              <a:t>hat ails Naples?</a:t>
            </a:r>
            <a:r>
              <a:rPr lang="en-US" dirty="0"/>
              <a:t> Manufacturing</a:t>
            </a:r>
            <a:endParaRPr dirty="0"/>
          </a:p>
          <a:p>
            <a:pPr marL="201168" indent="-201168" defTabSz="804672">
              <a:spcBef>
                <a:spcPts val="800"/>
              </a:spcBef>
              <a:defRPr sz="2464"/>
            </a:pPr>
            <a:r>
              <a:rPr dirty="0"/>
              <a:t>Smith— </a:t>
            </a:r>
            <a:r>
              <a:rPr lang="en-US" dirty="0"/>
              <a:t>W</a:t>
            </a:r>
            <a:r>
              <a:rPr dirty="0"/>
              <a:t>hat causes the </a:t>
            </a:r>
            <a:r>
              <a:rPr i="1" dirty="0"/>
              <a:t>Wealth of Nations</a:t>
            </a:r>
          </a:p>
          <a:p>
            <a:pPr marL="603504" lvl="1" indent="-201168" defTabSz="804672">
              <a:spcBef>
                <a:spcPts val="800"/>
              </a:spcBef>
              <a:defRPr sz="2464"/>
            </a:pPr>
            <a:r>
              <a:rPr dirty="0"/>
              <a:t>productivity, population growth</a:t>
            </a:r>
            <a:endParaRPr lang="en-US" dirty="0"/>
          </a:p>
          <a:p>
            <a:pPr marL="603504" lvl="1" indent="-201168" defTabSz="804672">
              <a:spcBef>
                <a:spcPts val="800"/>
              </a:spcBef>
              <a:defRPr sz="2464"/>
            </a:pPr>
            <a:r>
              <a:rPr lang="en-US" dirty="0" err="1"/>
              <a:t>Specialisation</a:t>
            </a:r>
            <a:r>
              <a:rPr lang="en-US" dirty="0"/>
              <a:t> (division of </a:t>
            </a:r>
            <a:r>
              <a:rPr lang="en-US" dirty="0" err="1"/>
              <a:t>labour</a:t>
            </a:r>
            <a:r>
              <a:rPr lang="en-US" dirty="0"/>
              <a:t>)</a:t>
            </a:r>
          </a:p>
          <a:p>
            <a:pPr marL="1606804" lvl="3" indent="-201168" defTabSz="804672">
              <a:spcBef>
                <a:spcPts val="800"/>
              </a:spcBef>
              <a:defRPr sz="2464"/>
            </a:pPr>
            <a:r>
              <a:rPr lang="en-US" dirty="0"/>
              <a:t>This is really organization of production not technical advance</a:t>
            </a:r>
            <a:endParaRPr dirty="0"/>
          </a:p>
          <a:p>
            <a:pPr marL="201168" indent="-201168" defTabSz="804672">
              <a:spcBef>
                <a:spcPts val="800"/>
              </a:spcBef>
              <a:defRPr sz="2464"/>
            </a:pPr>
            <a:r>
              <a:rPr dirty="0"/>
              <a:t>Ricardo — how to increase growth rate</a:t>
            </a:r>
          </a:p>
          <a:p>
            <a:pPr marL="603504" lvl="1" indent="-201168" defTabSz="804672">
              <a:spcBef>
                <a:spcPts val="800"/>
              </a:spcBef>
              <a:defRPr sz="2464"/>
            </a:pPr>
            <a:r>
              <a:rPr lang="en-US" dirty="0"/>
              <a:t>Reduce agricultural rents to increase profits directed to </a:t>
            </a:r>
            <a:r>
              <a:rPr dirty="0"/>
              <a:t>investment</a:t>
            </a:r>
          </a:p>
          <a:p>
            <a:pPr marL="201168" indent="-201168" defTabSz="804672">
              <a:spcBef>
                <a:spcPts val="800"/>
              </a:spcBef>
              <a:defRPr sz="2464"/>
            </a:pPr>
            <a:r>
              <a:rPr dirty="0"/>
              <a:t>Marx — Where do profits come from?</a:t>
            </a:r>
            <a:r>
              <a:rPr lang="en-US" dirty="0"/>
              <a:t> </a:t>
            </a:r>
            <a:r>
              <a:rPr lang="en-US" dirty="0" err="1"/>
              <a:t>Labour</a:t>
            </a:r>
            <a:r>
              <a:rPr lang="en-US" dirty="0"/>
              <a:t> exploitation </a:t>
            </a:r>
            <a:endParaRPr dirty="0"/>
          </a:p>
          <a:p>
            <a:pPr marL="603504" lvl="1" indent="-201168" defTabSz="804672">
              <a:spcBef>
                <a:spcPts val="800"/>
              </a:spcBef>
              <a:defRPr sz="2464"/>
            </a:pPr>
            <a:r>
              <a:rPr dirty="0"/>
              <a:t>Cyclical collapse</a:t>
            </a:r>
          </a:p>
          <a:p>
            <a:pPr marL="603504" lvl="1" indent="-201168" defTabSz="804672">
              <a:spcBef>
                <a:spcPts val="800"/>
              </a:spcBef>
              <a:defRPr sz="2464"/>
            </a:pPr>
            <a:r>
              <a:rPr dirty="0"/>
              <a:t>Inevitable shift to Social </a:t>
            </a:r>
            <a:r>
              <a:rPr lang="en-US" dirty="0"/>
              <a:t>then </a:t>
            </a:r>
            <a:r>
              <a:rPr dirty="0"/>
              <a:t>Commun</a:t>
            </a:r>
            <a:r>
              <a:rPr lang="en-US" dirty="0"/>
              <a:t>al ownership and production</a:t>
            </a:r>
            <a:endParaRPr dirty="0"/>
          </a:p>
        </p:txBody>
      </p:sp>
    </p:spTree>
    <p:extLst>
      <p:ext uri="{BB962C8B-B14F-4D97-AF65-F5344CB8AC3E}">
        <p14:creationId xmlns:p14="http://schemas.microsoft.com/office/powerpoint/2010/main" val="2375575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0" y="224119"/>
            <a:ext cx="6347713" cy="1320800"/>
          </a:xfrm>
        </p:spPr>
        <p:txBody>
          <a:bodyPr>
            <a:normAutofit/>
          </a:bodyPr>
          <a:lstStyle/>
          <a:p>
            <a:r>
              <a:rPr lang="en-US" sz="2000" b="1" dirty="0"/>
              <a:t>My thinking during the 1940s and 1950s led to the theory of the "big push." "There is a minimum level of resources that must be devoted to . .. a development program if it is to have any chance for success</a:t>
            </a:r>
            <a:r>
              <a:rPr lang="en-US" sz="2000" dirty="0"/>
              <a:t>.”</a:t>
            </a:r>
          </a:p>
        </p:txBody>
      </p:sp>
      <p:sp>
        <p:nvSpPr>
          <p:cNvPr id="3" name="Text Placeholder 2"/>
          <p:cNvSpPr>
            <a:spLocks noGrp="1"/>
          </p:cNvSpPr>
          <p:nvPr>
            <p:ph idx="1"/>
          </p:nvPr>
        </p:nvSpPr>
        <p:spPr>
          <a:xfrm>
            <a:off x="218093" y="1544919"/>
            <a:ext cx="6828166" cy="5313081"/>
          </a:xfrm>
        </p:spPr>
        <p:txBody>
          <a:bodyPr>
            <a:normAutofit fontScale="77500" lnSpcReduction="20000"/>
          </a:bodyPr>
          <a:lstStyle/>
          <a:p>
            <a:pPr marL="0" indent="0">
              <a:buNone/>
            </a:pPr>
            <a:r>
              <a:rPr lang="en-US" sz="2000" b="1" dirty="0"/>
              <a:t>Complementarity in production and consumption requires initiating a broad spread of activities in different sectors – or a Big Push</a:t>
            </a:r>
          </a:p>
          <a:p>
            <a:r>
              <a:rPr lang="en-US" dirty="0"/>
              <a:t>“This theory of the big push contradicts the conclusions of traditional static equilibrium theory in three respects. First, it is based on a set of more realistic assumptions of certain indivisibilities and </a:t>
            </a:r>
            <a:r>
              <a:rPr lang="en-US" dirty="0" err="1"/>
              <a:t>nonappropriabilities</a:t>
            </a:r>
            <a:r>
              <a:rPr lang="en-US" dirty="0"/>
              <a:t> in the production functions. These give rise to increasing returns and to technological external economies. </a:t>
            </a:r>
          </a:p>
          <a:p>
            <a:r>
              <a:rPr lang="en-US" dirty="0"/>
              <a:t>Second, the theory is meant to deal with the path to equilibrium. At a point of static equilibrium net investment </a:t>
            </a:r>
            <a:r>
              <a:rPr lang="en-US" dirty="0" err="1"/>
              <a:t>iis</a:t>
            </a:r>
            <a:r>
              <a:rPr lang="en-US" dirty="0"/>
              <a:t> zero. The theory of growth must be very largely a theory of investment.</a:t>
            </a:r>
          </a:p>
          <a:p>
            <a:r>
              <a:rPr lang="en-US" dirty="0"/>
              <a:t>Third, in addition to the risk phenomena and imperfections characterizing investment, the markets in underdeveloped countries are even more imperfect than in developed countries. The price mechanism in such imperfect markets cannot therefore be relied upon to provide the signals that guide a perfectly competitive economy toward an optimum position.</a:t>
            </a:r>
          </a:p>
          <a:p>
            <a:r>
              <a:rPr lang="en-US" dirty="0"/>
              <a:t> Underlying the need for a big push is the pervasiveness of rural underdevelopment-excess agrarian population. Given that mass migration and resettlement are not feasible, I stated that "The movement of machinery and capital towards labor, instead of moving labor towards capital, is the process of industrialization which, together with agrarian improvement, is the most important aspect of the economic development of the depressed areas."</a:t>
            </a:r>
          </a:p>
          <a:p>
            <a:r>
              <a:rPr lang="en-US" dirty="0"/>
              <a:t>Industrialization has to be promoted not because of terms of trade, but because external economies are greater in industry than in agriculture alone. Rejecting a strategy of self-sufficiency or an inward-looking strategy of industrialization, I argued for industrialization with the help of international investment and for a pattern of industrialization that would preserve the advantages of an international division of labor and would therefore, in the end, produce more wealth for everybody.”</a:t>
            </a:r>
          </a:p>
        </p:txBody>
      </p:sp>
    </p:spTree>
    <p:extLst>
      <p:ext uri="{BB962C8B-B14F-4D97-AF65-F5344CB8AC3E}">
        <p14:creationId xmlns:p14="http://schemas.microsoft.com/office/powerpoint/2010/main" val="361857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0107-F7CA-8E38-800B-EAE02CD3975D}"/>
              </a:ext>
            </a:extLst>
          </p:cNvPr>
          <p:cNvSpPr>
            <a:spLocks noGrp="1"/>
          </p:cNvSpPr>
          <p:nvPr>
            <p:ph type="title"/>
          </p:nvPr>
        </p:nvSpPr>
        <p:spPr>
          <a:xfrm>
            <a:off x="484094" y="365125"/>
            <a:ext cx="7261412" cy="1194734"/>
          </a:xfrm>
        </p:spPr>
        <p:txBody>
          <a:bodyPr>
            <a:noAutofit/>
          </a:bodyPr>
          <a:lstStyle/>
          <a:p>
            <a:r>
              <a:rPr lang="en-US" sz="3200" dirty="0"/>
              <a:t>Rosenstein </a:t>
            </a:r>
            <a:r>
              <a:rPr lang="en-US" sz="3200" dirty="0" err="1"/>
              <a:t>Rodan</a:t>
            </a:r>
            <a:r>
              <a:rPr lang="en-US" sz="3200" dirty="0"/>
              <a:t>: Financial Institutions to Capture Externalities</a:t>
            </a:r>
          </a:p>
        </p:txBody>
      </p:sp>
      <p:sp>
        <p:nvSpPr>
          <p:cNvPr id="3" name="Text Placeholder 2">
            <a:extLst>
              <a:ext uri="{FF2B5EF4-FFF2-40B4-BE49-F238E27FC236}">
                <a16:creationId xmlns:a16="http://schemas.microsoft.com/office/drawing/2014/main" id="{703F648A-3CD8-DFEA-F4A1-A1829109516D}"/>
              </a:ext>
            </a:extLst>
          </p:cNvPr>
          <p:cNvSpPr>
            <a:spLocks noGrp="1"/>
          </p:cNvSpPr>
          <p:nvPr>
            <p:ph idx="1"/>
          </p:nvPr>
        </p:nvSpPr>
        <p:spPr>
          <a:xfrm>
            <a:off x="268940" y="1488613"/>
            <a:ext cx="6347714" cy="3880773"/>
          </a:xfrm>
        </p:spPr>
        <p:txBody>
          <a:bodyPr/>
          <a:lstStyle/>
          <a:p>
            <a:r>
              <a:rPr lang="en-US" dirty="0"/>
              <a:t>Eastern European Industrial Trust to finance the capital investment of the required training of </a:t>
            </a:r>
            <a:r>
              <a:rPr lang="en-US" dirty="0" err="1"/>
              <a:t>labour</a:t>
            </a:r>
            <a:r>
              <a:rPr lang="en-US" dirty="0"/>
              <a:t> and the creation of interdependent industries.</a:t>
            </a:r>
          </a:p>
          <a:p>
            <a:r>
              <a:rPr lang="en-US" dirty="0"/>
              <a:t>Transfer </a:t>
            </a:r>
            <a:r>
              <a:rPr lang="en-US" dirty="0" err="1"/>
              <a:t>labour</a:t>
            </a:r>
            <a:r>
              <a:rPr lang="en-US" dirty="0"/>
              <a:t> from agriculture to a trust of complementary industries which can be financed by the regional governments and the private market.  </a:t>
            </a:r>
          </a:p>
          <a:p>
            <a:endParaRPr lang="en-US" dirty="0"/>
          </a:p>
        </p:txBody>
      </p:sp>
      <p:pic>
        <p:nvPicPr>
          <p:cNvPr id="9" name="Picture 8">
            <a:extLst>
              <a:ext uri="{FF2B5EF4-FFF2-40B4-BE49-F238E27FC236}">
                <a16:creationId xmlns:a16="http://schemas.microsoft.com/office/drawing/2014/main" id="{4B16EFF8-414B-1964-FA17-ABDE840370B5}"/>
              </a:ext>
            </a:extLst>
          </p:cNvPr>
          <p:cNvPicPr>
            <a:picLocks noChangeAspect="1"/>
          </p:cNvPicPr>
          <p:nvPr/>
        </p:nvPicPr>
        <p:blipFill>
          <a:blip r:embed="rId2"/>
          <a:stretch>
            <a:fillRect/>
          </a:stretch>
        </p:blipFill>
        <p:spPr>
          <a:xfrm>
            <a:off x="-274275" y="3428999"/>
            <a:ext cx="8778149" cy="2828366"/>
          </a:xfrm>
          <a:prstGeom prst="rect">
            <a:avLst/>
          </a:prstGeom>
        </p:spPr>
      </p:pic>
    </p:spTree>
    <p:extLst>
      <p:ext uri="{BB962C8B-B14F-4D97-AF65-F5344CB8AC3E}">
        <p14:creationId xmlns:p14="http://schemas.microsoft.com/office/powerpoint/2010/main" val="1396198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p:nvPr/>
        </p:nvSpPr>
        <p:spPr>
          <a:xfrm>
            <a:off x="7504510" y="5728493"/>
            <a:ext cx="110729" cy="139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900">
                <a:solidFill>
                  <a:srgbClr val="878787"/>
                </a:solidFill>
                <a:latin typeface="+mn-lt"/>
                <a:ea typeface="+mn-ea"/>
                <a:cs typeface="+mn-cs"/>
                <a:sym typeface="Helvetica"/>
              </a:defRPr>
            </a:lvl1pPr>
          </a:lstStyle>
          <a:p>
            <a:r>
              <a:t>8</a:t>
            </a:r>
          </a:p>
        </p:txBody>
      </p:sp>
      <p:sp>
        <p:nvSpPr>
          <p:cNvPr id="168" name="Shape 168"/>
          <p:cNvSpPr>
            <a:spLocks noGrp="1"/>
          </p:cNvSpPr>
          <p:nvPr>
            <p:ph type="title"/>
          </p:nvPr>
        </p:nvSpPr>
        <p:spPr>
          <a:xfrm>
            <a:off x="554635" y="273044"/>
            <a:ext cx="7774975" cy="789385"/>
          </a:xfrm>
          <a:prstGeom prst="rect">
            <a:avLst/>
          </a:prstGeom>
        </p:spPr>
        <p:txBody>
          <a:bodyPr>
            <a:normAutofit fontScale="90000"/>
          </a:bodyPr>
          <a:lstStyle>
            <a:lvl1pPr>
              <a:defRPr sz="2600"/>
            </a:lvl1pPr>
          </a:lstStyle>
          <a:p>
            <a:r>
              <a:rPr b="1" dirty="0"/>
              <a:t>Keynes’ </a:t>
            </a:r>
            <a:r>
              <a:rPr b="1" i="1" dirty="0"/>
              <a:t>General Theory</a:t>
            </a:r>
            <a:r>
              <a:rPr b="1" dirty="0"/>
              <a:t> </a:t>
            </a:r>
            <a:r>
              <a:rPr lang="en-US" b="1" dirty="0"/>
              <a:t>explained the source of profits to justify the investments</a:t>
            </a:r>
            <a:endParaRPr b="1" dirty="0"/>
          </a:p>
        </p:txBody>
      </p:sp>
      <p:sp>
        <p:nvSpPr>
          <p:cNvPr id="169" name="Shape 169"/>
          <p:cNvSpPr>
            <a:spLocks noGrp="1"/>
          </p:cNvSpPr>
          <p:nvPr>
            <p:ph idx="1"/>
          </p:nvPr>
        </p:nvSpPr>
        <p:spPr>
          <a:xfrm>
            <a:off x="239843" y="1221698"/>
            <a:ext cx="7667028" cy="5261548"/>
          </a:xfrm>
          <a:prstGeom prst="rect">
            <a:avLst/>
          </a:prstGeom>
        </p:spPr>
        <p:txBody>
          <a:bodyPr>
            <a:normAutofit lnSpcReduction="10000"/>
          </a:bodyPr>
          <a:lstStyle/>
          <a:p>
            <a:pPr marL="257175" indent="-257175">
              <a:lnSpc>
                <a:spcPct val="72000"/>
              </a:lnSpc>
              <a:buClr>
                <a:srgbClr val="000000"/>
              </a:buClr>
              <a:defRPr sz="2300"/>
            </a:pPr>
            <a:r>
              <a:rPr dirty="0"/>
              <a:t>Keynes was about level of utilization of </a:t>
            </a:r>
            <a:r>
              <a:rPr lang="en-US" dirty="0"/>
              <a:t>already existing productive capacity</a:t>
            </a:r>
            <a:endParaRPr dirty="0"/>
          </a:p>
          <a:p>
            <a:pPr marL="257175" indent="-257175">
              <a:lnSpc>
                <a:spcPct val="72000"/>
              </a:lnSpc>
              <a:buClr>
                <a:srgbClr val="000000"/>
              </a:buClr>
              <a:defRPr sz="2300"/>
            </a:pPr>
            <a:r>
              <a:rPr dirty="0"/>
              <a:t>Cyclical variations in capacity utilization</a:t>
            </a:r>
          </a:p>
          <a:p>
            <a:pPr marL="257175" indent="-257175">
              <a:lnSpc>
                <a:spcPct val="72000"/>
              </a:lnSpc>
              <a:buClr>
                <a:srgbClr val="000000"/>
              </a:buClr>
              <a:defRPr sz="2300"/>
            </a:pPr>
            <a:r>
              <a:rPr dirty="0"/>
              <a:t>More Demand: More Output </a:t>
            </a:r>
          </a:p>
          <a:p>
            <a:pPr marL="685800" lvl="1" indent="-257175">
              <a:lnSpc>
                <a:spcPct val="72000"/>
              </a:lnSpc>
              <a:spcBef>
                <a:spcPts val="500"/>
              </a:spcBef>
              <a:buClr>
                <a:srgbClr val="000000"/>
              </a:buClr>
              <a:defRPr sz="1700"/>
            </a:pPr>
            <a:r>
              <a:rPr dirty="0" err="1"/>
              <a:t>Domar</a:t>
            </a:r>
            <a:r>
              <a:rPr dirty="0"/>
              <a:t> problem: More Investment more unused capacity – it is a long-term problem</a:t>
            </a:r>
            <a:endParaRPr sz="2000" dirty="0"/>
          </a:p>
          <a:p>
            <a:pPr marL="257175" indent="-257175">
              <a:lnSpc>
                <a:spcPct val="72000"/>
              </a:lnSpc>
              <a:buClr>
                <a:srgbClr val="000000"/>
              </a:buClr>
              <a:defRPr sz="2300"/>
            </a:pPr>
            <a:r>
              <a:rPr dirty="0"/>
              <a:t>But Developing Countries </a:t>
            </a:r>
          </a:p>
          <a:p>
            <a:pPr marL="685800" lvl="1" indent="-257175">
              <a:lnSpc>
                <a:spcPct val="72000"/>
              </a:lnSpc>
              <a:spcBef>
                <a:spcPts val="500"/>
              </a:spcBef>
              <a:buClr>
                <a:srgbClr val="000000"/>
              </a:buClr>
              <a:defRPr sz="1700"/>
            </a:pPr>
            <a:r>
              <a:rPr dirty="0"/>
              <a:t>do not have </a:t>
            </a:r>
            <a:r>
              <a:rPr lang="en-US" dirty="0"/>
              <a:t>excess </a:t>
            </a:r>
            <a:r>
              <a:rPr dirty="0"/>
              <a:t>productive capacity</a:t>
            </a:r>
            <a:endParaRPr sz="2000" dirty="0"/>
          </a:p>
          <a:p>
            <a:pPr marL="685800" lvl="1" indent="-257175">
              <a:lnSpc>
                <a:spcPct val="72000"/>
              </a:lnSpc>
              <a:spcBef>
                <a:spcPts val="500"/>
              </a:spcBef>
              <a:buClr>
                <a:srgbClr val="000000"/>
              </a:buClr>
              <a:defRPr sz="1700"/>
            </a:pPr>
            <a:r>
              <a:rPr dirty="0"/>
              <a:t>Mono-commodity producers –</a:t>
            </a:r>
            <a:r>
              <a:rPr lang="en-US" dirty="0"/>
              <a:t> </a:t>
            </a:r>
            <a:r>
              <a:rPr dirty="0"/>
              <a:t>terms of trade</a:t>
            </a:r>
            <a:endParaRPr sz="2000" dirty="0"/>
          </a:p>
          <a:p>
            <a:pPr marL="685800" lvl="1" indent="-257175">
              <a:lnSpc>
                <a:spcPct val="72000"/>
              </a:lnSpc>
              <a:spcBef>
                <a:spcPts val="500"/>
              </a:spcBef>
              <a:buClr>
                <a:srgbClr val="000000"/>
              </a:buClr>
              <a:defRPr sz="1700"/>
            </a:pPr>
            <a:r>
              <a:rPr dirty="0"/>
              <a:t>Primarily </a:t>
            </a:r>
            <a:r>
              <a:rPr lang="en-US" dirty="0"/>
              <a:t>peasant </a:t>
            </a:r>
            <a:r>
              <a:rPr dirty="0"/>
              <a:t>Agricultural</a:t>
            </a:r>
            <a:endParaRPr sz="2000" dirty="0"/>
          </a:p>
          <a:p>
            <a:pPr marL="257175" indent="-257175">
              <a:lnSpc>
                <a:spcPct val="72000"/>
              </a:lnSpc>
              <a:buClr>
                <a:srgbClr val="000000"/>
              </a:buClr>
              <a:defRPr sz="2300"/>
            </a:pPr>
            <a:endParaRPr lang="en-US" dirty="0"/>
          </a:p>
          <a:p>
            <a:pPr marL="257175" indent="-257175">
              <a:lnSpc>
                <a:spcPct val="72000"/>
              </a:lnSpc>
              <a:buClr>
                <a:srgbClr val="000000"/>
              </a:buClr>
              <a:defRPr sz="2300"/>
            </a:pPr>
            <a:r>
              <a:rPr dirty="0"/>
              <a:t>VKRV Rao: </a:t>
            </a:r>
            <a:r>
              <a:rPr lang="en-US" dirty="0"/>
              <a:t>Keynes’s multiplier not applicable to peasant economies</a:t>
            </a:r>
          </a:p>
          <a:p>
            <a:pPr marL="257175" indent="-257175">
              <a:lnSpc>
                <a:spcPct val="72000"/>
              </a:lnSpc>
              <a:buClr>
                <a:srgbClr val="000000"/>
              </a:buClr>
              <a:defRPr sz="2300"/>
            </a:pPr>
            <a:r>
              <a:rPr dirty="0"/>
              <a:t>Joan Robinson’s Disguised Unemployment provides the Key to a Keynesian Approach to Development</a:t>
            </a:r>
            <a:endParaRPr lang="en-US" dirty="0"/>
          </a:p>
          <a:p>
            <a:pPr marL="257175" indent="-257175">
              <a:lnSpc>
                <a:spcPct val="72000"/>
              </a:lnSpc>
              <a:buClr>
                <a:srgbClr val="000000"/>
              </a:buClr>
              <a:defRPr sz="2300"/>
            </a:pPr>
            <a:r>
              <a:rPr lang="en-US" dirty="0"/>
              <a:t>Becomes the W. Arthur Lewis” “classical” theory based on </a:t>
            </a:r>
          </a:p>
          <a:p>
            <a:pPr marL="257175" indent="-257175">
              <a:lnSpc>
                <a:spcPct val="72000"/>
              </a:lnSpc>
              <a:buClr>
                <a:srgbClr val="000000"/>
              </a:buClr>
              <a:defRPr sz="2300"/>
            </a:pPr>
            <a:r>
              <a:rPr lang="en-US" dirty="0"/>
              <a:t> Unlimited Supplies of </a:t>
            </a:r>
            <a:r>
              <a:rPr lang="en-US" dirty="0" err="1"/>
              <a:t>Labour</a:t>
            </a:r>
            <a:endParaRPr dirty="0"/>
          </a:p>
        </p:txBody>
      </p:sp>
    </p:spTree>
    <p:extLst>
      <p:ext uri="{BB962C8B-B14F-4D97-AF65-F5344CB8AC3E}">
        <p14:creationId xmlns:p14="http://schemas.microsoft.com/office/powerpoint/2010/main" val="242253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xfrm>
            <a:off x="628651" y="34926"/>
            <a:ext cx="5897656" cy="946945"/>
          </a:xfrm>
          <a:prstGeom prst="rect">
            <a:avLst/>
          </a:prstGeom>
        </p:spPr>
        <p:txBody>
          <a:bodyPr/>
          <a:lstStyle>
            <a:lvl1pPr>
              <a:defRPr sz="2100"/>
            </a:lvl1pPr>
          </a:lstStyle>
          <a:p>
            <a:r>
              <a:rPr dirty="0"/>
              <a:t>From Disguised Unemployment to </a:t>
            </a:r>
            <a:r>
              <a:rPr lang="en-US" dirty="0"/>
              <a:t>Economic </a:t>
            </a:r>
            <a:r>
              <a:rPr dirty="0"/>
              <a:t>Development </a:t>
            </a:r>
            <a:r>
              <a:rPr lang="en-US" dirty="0"/>
              <a:t>Theory</a:t>
            </a:r>
            <a:endParaRPr dirty="0"/>
          </a:p>
        </p:txBody>
      </p:sp>
      <p:sp>
        <p:nvSpPr>
          <p:cNvPr id="173" name="Shape 173"/>
          <p:cNvSpPr>
            <a:spLocks noGrp="1"/>
          </p:cNvSpPr>
          <p:nvPr>
            <p:ph idx="1"/>
          </p:nvPr>
        </p:nvSpPr>
        <p:spPr>
          <a:xfrm>
            <a:off x="193278" y="1000621"/>
            <a:ext cx="7086063" cy="5790010"/>
          </a:xfrm>
          <a:prstGeom prst="rect">
            <a:avLst/>
          </a:prstGeom>
        </p:spPr>
        <p:txBody>
          <a:bodyPr>
            <a:normAutofit fontScale="92500" lnSpcReduction="10000"/>
          </a:bodyPr>
          <a:lstStyle/>
          <a:p>
            <a:pPr marL="210311" indent="-210311" defTabSz="841247">
              <a:spcBef>
                <a:spcPts val="900"/>
              </a:spcBef>
              <a:defRPr sz="1104"/>
            </a:pPr>
            <a:r>
              <a:rPr lang="en-US" sz="2400" dirty="0"/>
              <a:t>Robinson: 1936</a:t>
            </a:r>
          </a:p>
          <a:p>
            <a:pPr marL="210311" indent="-210311" defTabSz="841247">
              <a:spcBef>
                <a:spcPts val="900"/>
              </a:spcBef>
              <a:defRPr sz="1104"/>
            </a:pPr>
            <a:r>
              <a:rPr dirty="0"/>
              <a:t>“</a:t>
            </a:r>
            <a:r>
              <a:rPr sz="1656" dirty="0"/>
              <a:t>How can we account for the fact that, over the whole range of human history, unemployment in the modern sense is, comparatively speaking, a rare and local phenomenon? The answer is to be found in the existence of disguised un-employment. In a society in which there is no regular system of unemployment benefit, and in which poor relief is either non-existent or " less eligible " than almost any alternative short of suicide, a man who is thrown out of work must scratch up a living somehow or other by means of his own efforts. </a:t>
            </a:r>
          </a:p>
          <a:p>
            <a:pPr marL="210311" indent="-210311" defTabSz="841247">
              <a:spcBef>
                <a:spcPts val="900"/>
              </a:spcBef>
              <a:defRPr sz="1656"/>
            </a:pPr>
            <a:r>
              <a:rPr dirty="0"/>
              <a:t>Thus a decline in demand for the product of the general run of industries leads to a diversion of </a:t>
            </a:r>
            <a:r>
              <a:rPr dirty="0" err="1"/>
              <a:t>labour</a:t>
            </a:r>
            <a:r>
              <a:rPr dirty="0"/>
              <a:t> from occupations in which productivity is higher to others where it is lower. The cause of this diversion, a decline in effective demand, is exactly the same as the cause of unemployment in the ordinary sense, and it is natural to describe the adoption of inferior occupations by dismissed workers as </a:t>
            </a:r>
            <a:r>
              <a:rPr b="1" dirty="0"/>
              <a:t>dis</a:t>
            </a:r>
            <a:r>
              <a:rPr lang="en-US" b="1" dirty="0"/>
              <a:t>g</a:t>
            </a:r>
            <a:r>
              <a:rPr b="1" dirty="0"/>
              <a:t>uised unemployment</a:t>
            </a:r>
            <a:r>
              <a:rPr dirty="0"/>
              <a:t>.”</a:t>
            </a:r>
          </a:p>
          <a:p>
            <a:pPr marL="210311" indent="-210311" defTabSz="841247">
              <a:spcBef>
                <a:spcPts val="900"/>
              </a:spcBef>
              <a:defRPr sz="1656" b="1"/>
            </a:pPr>
            <a:r>
              <a:rPr dirty="0"/>
              <a:t>Thus we may say that unemployment is present when an increase in the output of capital goods (not offset by an increase in thriftiness) would lead to an increase in the output of consumption goods. Let us apply this criterion to disguised unemployment. If a revival of investment were to occur, dismissed workers would be called back from the hedgerows and the street-curbs into their normal occupations. </a:t>
            </a:r>
          </a:p>
          <a:p>
            <a:pPr marL="210311" indent="-210311" defTabSz="841247">
              <a:spcBef>
                <a:spcPts val="900"/>
              </a:spcBef>
              <a:defRPr sz="1656"/>
            </a:pPr>
            <a:r>
              <a:rPr dirty="0"/>
              <a:t>The analysis of disguised unemployment makes it clear that while everyone is occupied for twenty-four hours a day, so that the total amount of occupation can never be increased, yet employment can be said to increase when part of a man's time is transferred from an occupation in which its productivity is lower to one where it is higher. </a:t>
            </a:r>
          </a:p>
        </p:txBody>
      </p:sp>
    </p:spTree>
    <p:extLst>
      <p:ext uri="{BB962C8B-B14F-4D97-AF65-F5344CB8AC3E}">
        <p14:creationId xmlns:p14="http://schemas.microsoft.com/office/powerpoint/2010/main" val="2030783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84420" y="352516"/>
            <a:ext cx="4838700" cy="819150"/>
          </a:xfrm>
          <a:prstGeom prst="rect">
            <a:avLst/>
          </a:prstGeom>
        </p:spPr>
      </p:pic>
      <p:sp>
        <p:nvSpPr>
          <p:cNvPr id="2" name="Title 1"/>
          <p:cNvSpPr>
            <a:spLocks noGrp="1"/>
          </p:cNvSpPr>
          <p:nvPr>
            <p:ph type="title"/>
          </p:nvPr>
        </p:nvSpPr>
        <p:spPr/>
        <p:txBody>
          <a:bodyPr/>
          <a:lstStyle/>
          <a:p>
            <a:r>
              <a:rPr lang="en-US" dirty="0"/>
              <a:t> </a:t>
            </a:r>
          </a:p>
        </p:txBody>
      </p:sp>
      <p:sp>
        <p:nvSpPr>
          <p:cNvPr id="3" name="Text Placeholder 2"/>
          <p:cNvSpPr>
            <a:spLocks noGrp="1"/>
          </p:cNvSpPr>
          <p:nvPr>
            <p:ph idx="1"/>
          </p:nvPr>
        </p:nvSpPr>
        <p:spPr/>
        <p:txBody>
          <a:bodyPr/>
          <a:lstStyle/>
          <a:p>
            <a:pPr marL="0" indent="0">
              <a:buNone/>
            </a:pPr>
            <a:r>
              <a:rPr lang="en-US" dirty="0"/>
              <a:t> </a:t>
            </a:r>
          </a:p>
        </p:txBody>
      </p:sp>
      <p:pic>
        <p:nvPicPr>
          <p:cNvPr id="5" name="Picture 4"/>
          <p:cNvPicPr>
            <a:picLocks noChangeAspect="1"/>
          </p:cNvPicPr>
          <p:nvPr/>
        </p:nvPicPr>
        <p:blipFill>
          <a:blip r:embed="rId3"/>
          <a:stretch>
            <a:fillRect/>
          </a:stretch>
        </p:blipFill>
        <p:spPr>
          <a:xfrm>
            <a:off x="251012" y="1428750"/>
            <a:ext cx="6347713" cy="5305047"/>
          </a:xfrm>
          <a:prstGeom prst="rect">
            <a:avLst/>
          </a:prstGeom>
        </p:spPr>
      </p:pic>
    </p:spTree>
    <p:extLst>
      <p:ext uri="{BB962C8B-B14F-4D97-AF65-F5344CB8AC3E}">
        <p14:creationId xmlns:p14="http://schemas.microsoft.com/office/powerpoint/2010/main" val="58396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xfrm>
            <a:off x="340369" y="365126"/>
            <a:ext cx="6598313" cy="907456"/>
          </a:xfrm>
          <a:prstGeom prst="rect">
            <a:avLst/>
          </a:prstGeom>
        </p:spPr>
        <p:txBody>
          <a:bodyPr/>
          <a:lstStyle>
            <a:lvl1pPr>
              <a:defRPr sz="2100"/>
            </a:lvl1pPr>
          </a:lstStyle>
          <a:p>
            <a:r>
              <a:rPr dirty="0"/>
              <a:t>From Disguised Unemployment to Development with Unlimited Supplies of </a:t>
            </a:r>
            <a:r>
              <a:rPr dirty="0" err="1"/>
              <a:t>Labour</a:t>
            </a:r>
            <a:endParaRPr dirty="0"/>
          </a:p>
        </p:txBody>
      </p:sp>
      <p:sp>
        <p:nvSpPr>
          <p:cNvPr id="183" name="Shape 183"/>
          <p:cNvSpPr>
            <a:spLocks noGrp="1"/>
          </p:cNvSpPr>
          <p:nvPr>
            <p:ph idx="1"/>
          </p:nvPr>
        </p:nvSpPr>
        <p:spPr>
          <a:xfrm>
            <a:off x="295423" y="1214204"/>
            <a:ext cx="6598313" cy="5304866"/>
          </a:xfrm>
          <a:prstGeom prst="rect">
            <a:avLst/>
          </a:prstGeom>
        </p:spPr>
        <p:txBody>
          <a:bodyPr>
            <a:normAutofit fontScale="92500" lnSpcReduction="10000"/>
          </a:bodyPr>
          <a:lstStyle/>
          <a:p>
            <a:pPr marL="28873" indent="0" defTabSz="886968">
              <a:spcBef>
                <a:spcPts val="900"/>
              </a:spcBef>
              <a:buNone/>
              <a:defRPr sz="1746"/>
            </a:pPr>
            <a:r>
              <a:rPr lang="en-US" sz="1800" b="1" dirty="0"/>
              <a:t>Fully Employing the Domestic Population is the Main Problem of Development</a:t>
            </a:r>
          </a:p>
          <a:p>
            <a:pPr marL="314623" indent="-285750" defTabSz="886968">
              <a:spcBef>
                <a:spcPts val="900"/>
              </a:spcBef>
              <a:defRPr sz="1746"/>
            </a:pPr>
            <a:r>
              <a:rPr lang="en-US" dirty="0"/>
              <a:t>How to you expand income per head if the whole population is employed in agriculture and there is technical progress in agriculture? </a:t>
            </a:r>
          </a:p>
          <a:p>
            <a:pPr marL="809923" lvl="1" indent="-285750" defTabSz="886968">
              <a:spcBef>
                <a:spcPts val="900"/>
              </a:spcBef>
              <a:defRPr sz="1746"/>
            </a:pPr>
            <a:r>
              <a:rPr lang="en-US" dirty="0"/>
              <a:t>You have the equivalent of disguised unemployment</a:t>
            </a:r>
          </a:p>
          <a:p>
            <a:pPr marL="314623" indent="-285750" defTabSz="886968">
              <a:spcBef>
                <a:spcPts val="900"/>
              </a:spcBef>
              <a:defRPr sz="1746"/>
            </a:pPr>
            <a:r>
              <a:rPr lang="en-US" dirty="0"/>
              <a:t>For Neoclassical theory this became “negative marginal product of </a:t>
            </a:r>
            <a:r>
              <a:rPr lang="en-US" dirty="0" err="1"/>
              <a:t>labour</a:t>
            </a:r>
            <a:r>
              <a:rPr lang="en-US" dirty="0"/>
              <a:t>”</a:t>
            </a:r>
          </a:p>
          <a:p>
            <a:pPr marL="809923" lvl="1" indent="-285750" defTabSz="886968">
              <a:spcBef>
                <a:spcPts val="900"/>
              </a:spcBef>
              <a:defRPr sz="1746"/>
            </a:pPr>
            <a:r>
              <a:rPr lang="en-US" dirty="0"/>
              <a:t>You can transfer </a:t>
            </a:r>
            <a:r>
              <a:rPr lang="en-US" dirty="0" err="1"/>
              <a:t>labour</a:t>
            </a:r>
            <a:r>
              <a:rPr lang="en-US" dirty="0"/>
              <a:t> out of agriculture without reducing consumption per head</a:t>
            </a:r>
          </a:p>
          <a:p>
            <a:pPr marL="314623" indent="-285750" defTabSz="886968">
              <a:spcBef>
                <a:spcPts val="900"/>
              </a:spcBef>
              <a:defRPr sz="1746"/>
            </a:pPr>
            <a:r>
              <a:rPr lang="en-US" dirty="0"/>
              <a:t>The obvious answer is manufacturing</a:t>
            </a:r>
          </a:p>
          <a:p>
            <a:pPr marL="314623" indent="-285750" defTabSz="886968">
              <a:spcBef>
                <a:spcPts val="900"/>
              </a:spcBef>
              <a:defRPr sz="1746"/>
            </a:pPr>
            <a:r>
              <a:rPr lang="en-US" dirty="0"/>
              <a:t>Wages and Technical progress are higher in manufacturing</a:t>
            </a:r>
          </a:p>
          <a:p>
            <a:pPr marL="314623" indent="-285750" defTabSz="886968">
              <a:spcBef>
                <a:spcPts val="900"/>
              </a:spcBef>
              <a:defRPr sz="1746"/>
            </a:pPr>
            <a:r>
              <a:rPr lang="en-US" dirty="0"/>
              <a:t>The answer to the Employment problem (and the main Development problem) is then transferring disguised unemployed </a:t>
            </a:r>
            <a:r>
              <a:rPr lang="en-US" dirty="0" err="1"/>
              <a:t>labour</a:t>
            </a:r>
            <a:r>
              <a:rPr lang="en-US" dirty="0"/>
              <a:t> into higher productivity occupations</a:t>
            </a:r>
          </a:p>
          <a:p>
            <a:pPr marL="809923" lvl="1" indent="-285750" defTabSz="886968">
              <a:spcBef>
                <a:spcPts val="900"/>
              </a:spcBef>
              <a:defRPr sz="1746"/>
            </a:pPr>
            <a:r>
              <a:rPr lang="en-US" dirty="0"/>
              <a:t>This requires building a manufacturing sector</a:t>
            </a:r>
          </a:p>
          <a:p>
            <a:pPr marL="809923" lvl="1" indent="-285750" defTabSz="886968">
              <a:spcBef>
                <a:spcPts val="900"/>
              </a:spcBef>
              <a:defRPr sz="1746"/>
            </a:pPr>
            <a:r>
              <a:rPr lang="en-US" dirty="0"/>
              <a:t>This requires demand for manufactured goods</a:t>
            </a:r>
          </a:p>
          <a:p>
            <a:pPr marL="314623" indent="-285750" defTabSz="886968">
              <a:spcBef>
                <a:spcPts val="900"/>
              </a:spcBef>
              <a:defRPr sz="1746"/>
            </a:pPr>
            <a:r>
              <a:rPr lang="en-US" dirty="0"/>
              <a:t>This is the basis of all Demand-led Development Theories developed from Keynes</a:t>
            </a:r>
          </a:p>
          <a:p>
            <a:pPr marL="28873" indent="0" defTabSz="886968">
              <a:spcBef>
                <a:spcPts val="900"/>
              </a:spcBef>
              <a:buNone/>
              <a:defRPr sz="1746"/>
            </a:pPr>
            <a:endParaRPr dirty="0"/>
          </a:p>
        </p:txBody>
      </p:sp>
    </p:spTree>
    <p:extLst>
      <p:ext uri="{BB962C8B-B14F-4D97-AF65-F5344CB8AC3E}">
        <p14:creationId xmlns:p14="http://schemas.microsoft.com/office/powerpoint/2010/main" val="4151997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192088"/>
            <a:ext cx="6167718" cy="659559"/>
          </a:xfrm>
        </p:spPr>
        <p:txBody>
          <a:bodyPr rIns="132080">
            <a:normAutofit/>
          </a:bodyPr>
          <a:lstStyle/>
          <a:p>
            <a:pPr eaLnBrk="1" hangingPunct="1"/>
            <a:r>
              <a:rPr lang="en-US" altLang="en-US" sz="2800" b="1" dirty="0"/>
              <a:t>Big Push sought external financing</a:t>
            </a:r>
            <a:endParaRPr lang="en-US" altLang="en-US" sz="2800" b="1" dirty="0">
              <a:ea typeface="ヒラギノ角ゴ ProN W6" charset="0"/>
              <a:cs typeface="ヒラギノ角ゴ ProN W6" charset="0"/>
            </a:endParaRPr>
          </a:p>
        </p:txBody>
      </p:sp>
      <p:sp>
        <p:nvSpPr>
          <p:cNvPr id="2" name="Rectangle 2"/>
          <p:cNvSpPr>
            <a:spLocks noGrp="1" noChangeArrowheads="1"/>
          </p:cNvSpPr>
          <p:nvPr>
            <p:ph idx="1"/>
          </p:nvPr>
        </p:nvSpPr>
        <p:spPr>
          <a:xfrm>
            <a:off x="457200" y="1075766"/>
            <a:ext cx="7584141" cy="5782234"/>
          </a:xfrm>
        </p:spPr>
        <p:txBody>
          <a:bodyPr rIns="132080">
            <a:normAutofit/>
          </a:bodyPr>
          <a:lstStyle/>
          <a:p>
            <a:pPr eaLnBrk="1" hangingPunct="1"/>
            <a:r>
              <a:rPr lang="en-US" altLang="en-US" sz="2800" b="1" dirty="0"/>
              <a:t>Constraints on Developing Countries:</a:t>
            </a:r>
            <a:endParaRPr lang="en-US" altLang="en-US" sz="2800" b="1" dirty="0">
              <a:ea typeface="ヒラギノ角ゴ ProN W6" charset="0"/>
              <a:cs typeface="ヒラギノ角ゴ ProN W6" charset="0"/>
            </a:endParaRPr>
          </a:p>
          <a:p>
            <a:pPr marL="782638" lvl="1" eaLnBrk="1" hangingPunct="1"/>
            <a:r>
              <a:rPr lang="en-US" altLang="en-US" sz="2400" b="1" dirty="0"/>
              <a:t>Deficient Domestic Savings</a:t>
            </a:r>
            <a:endParaRPr lang="en-US" altLang="en-US" sz="2400" b="1" dirty="0">
              <a:ea typeface="ヒラギノ角ゴ ProN W6" charset="0"/>
              <a:cs typeface="ヒラギノ角ゴ ProN W6" charset="0"/>
            </a:endParaRPr>
          </a:p>
          <a:p>
            <a:pPr marL="782638" lvl="1" eaLnBrk="1" hangingPunct="1"/>
            <a:r>
              <a:rPr lang="en-US" altLang="en-US" sz="2400" b="1" dirty="0"/>
              <a:t>Scarcity of Domestic Resources</a:t>
            </a:r>
            <a:endParaRPr lang="en-US" altLang="en-US" sz="2400" b="1" dirty="0">
              <a:ea typeface="ヒラギノ角ゴ ProN W6" charset="0"/>
              <a:cs typeface="ヒラギノ角ゴ ProN W6" charset="0"/>
            </a:endParaRPr>
          </a:p>
          <a:p>
            <a:pPr marL="782638" lvl="1" eaLnBrk="1" hangingPunct="1"/>
            <a:r>
              <a:rPr lang="en-US" altLang="en-US" sz="2400" b="1" dirty="0"/>
              <a:t>Deficient Capacity to Produce Capital Goods</a:t>
            </a:r>
            <a:endParaRPr lang="en-US" altLang="en-US" sz="2400" b="1" dirty="0">
              <a:ea typeface="ヒラギノ角ゴ ProN W6" charset="0"/>
              <a:cs typeface="ヒラギノ角ゴ ProN W6" charset="0"/>
            </a:endParaRPr>
          </a:p>
          <a:p>
            <a:pPr eaLnBrk="1" hangingPunct="1"/>
            <a:r>
              <a:rPr lang="en-US" altLang="en-US" sz="2800" b="1" dirty="0"/>
              <a:t>How to Overcome constraints:</a:t>
            </a:r>
            <a:endParaRPr lang="en-US" altLang="en-US" sz="2800" b="1" dirty="0">
              <a:ea typeface="ヒラギノ角ゴ ProN W6" charset="0"/>
              <a:cs typeface="ヒラギノ角ゴ ProN W6" charset="0"/>
            </a:endParaRPr>
          </a:p>
          <a:p>
            <a:pPr marL="782638" lvl="1" eaLnBrk="1" hangingPunct="1"/>
            <a:r>
              <a:rPr lang="en-US" altLang="en-US" sz="2400" b="1" dirty="0"/>
              <a:t>Increase Domestic Savings</a:t>
            </a:r>
            <a:endParaRPr lang="en-US" altLang="en-US" sz="2400" b="1" dirty="0">
              <a:ea typeface="ヒラギノ角ゴ ProN W6" charset="0"/>
              <a:cs typeface="ヒラギノ角ゴ ProN W6" charset="0"/>
            </a:endParaRPr>
          </a:p>
          <a:p>
            <a:pPr marL="782638" lvl="1" eaLnBrk="1" hangingPunct="1"/>
            <a:r>
              <a:rPr lang="en-US" altLang="en-US" sz="2400" b="1" dirty="0"/>
              <a:t>External Financing for Development</a:t>
            </a:r>
            <a:endParaRPr lang="en-US" altLang="en-US" sz="2400" b="1" dirty="0">
              <a:ea typeface="ヒラギノ角ゴ ProN W6" charset="0"/>
              <a:cs typeface="ヒラギノ角ゴ ProN W6" charset="0"/>
            </a:endParaRPr>
          </a:p>
          <a:p>
            <a:pPr marL="1182688" lvl="2" eaLnBrk="1" hangingPunct="1"/>
            <a:r>
              <a:rPr lang="en-US" altLang="en-US" sz="2000" b="1" dirty="0"/>
              <a:t>Bilateral Grants and Concessional lending – ODA</a:t>
            </a:r>
            <a:endParaRPr lang="en-US" altLang="en-US" sz="2000" b="1" dirty="0">
              <a:ea typeface="ヒラギノ角ゴ ProN W6" charset="0"/>
              <a:cs typeface="ヒラギノ角ゴ ProN W6" charset="0"/>
            </a:endParaRPr>
          </a:p>
          <a:p>
            <a:pPr marL="1182688" lvl="2" eaLnBrk="1" hangingPunct="1"/>
            <a:r>
              <a:rPr lang="en-US" altLang="en-US" sz="2000" b="1" dirty="0"/>
              <a:t>Multilateral Institutions – IBRD – IDA - IFC</a:t>
            </a:r>
            <a:endParaRPr lang="en-US" altLang="en-US" sz="2000" b="1" dirty="0">
              <a:ea typeface="ヒラギノ角ゴ ProN W6" charset="0"/>
              <a:cs typeface="ヒラギノ角ゴ ProN W6" charset="0"/>
            </a:endParaRPr>
          </a:p>
          <a:p>
            <a:pPr marL="1182688" lvl="2" eaLnBrk="1" hangingPunct="1"/>
            <a:r>
              <a:rPr lang="en-US" altLang="en-US" sz="2000" b="1" dirty="0"/>
              <a:t>Private direct investment flows –FDI</a:t>
            </a:r>
            <a:endParaRPr lang="en-US" altLang="en-US" sz="2000" b="1" dirty="0">
              <a:ea typeface="ヒラギノ角ゴ ProN W6" charset="0"/>
              <a:cs typeface="ヒラギノ角ゴ ProN W6" charset="0"/>
            </a:endParaRPr>
          </a:p>
          <a:p>
            <a:pPr marL="1182688" lvl="2" eaLnBrk="1" hangingPunct="1"/>
            <a:r>
              <a:rPr lang="en-US" altLang="en-US" sz="2000" b="1" dirty="0"/>
              <a:t>Emigrant Remittances </a:t>
            </a:r>
            <a:endParaRPr lang="en-US" altLang="en-US" sz="2000" b="1" dirty="0">
              <a:ea typeface="ヒラギノ角ゴ ProN W6" charset="0"/>
              <a:cs typeface="ヒラギノ角ゴ ProN W6" charset="0"/>
            </a:endParaRPr>
          </a:p>
        </p:txBody>
      </p:sp>
    </p:spTree>
    <p:extLst>
      <p:ext uri="{BB962C8B-B14F-4D97-AF65-F5344CB8AC3E}">
        <p14:creationId xmlns:p14="http://schemas.microsoft.com/office/powerpoint/2010/main" val="3945988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313766" y="304800"/>
            <a:ext cx="6723528" cy="1371601"/>
          </a:xfrm>
        </p:spPr>
        <p:txBody>
          <a:bodyPr rIns="132080"/>
          <a:lstStyle/>
          <a:p>
            <a:pPr eaLnBrk="1" hangingPunct="1"/>
            <a:r>
              <a:rPr lang="en-US" altLang="en-US" sz="3600" dirty="0"/>
              <a:t>And Official Development Policy based on Mainstream Approach</a:t>
            </a:r>
          </a:p>
        </p:txBody>
      </p:sp>
      <p:sp>
        <p:nvSpPr>
          <p:cNvPr id="32771" name="Rectangle 2"/>
          <p:cNvSpPr>
            <a:spLocks noGrp="1" noChangeArrowheads="1"/>
          </p:cNvSpPr>
          <p:nvPr>
            <p:ph idx="1"/>
          </p:nvPr>
        </p:nvSpPr>
        <p:spPr>
          <a:xfrm>
            <a:off x="484514" y="2070846"/>
            <a:ext cx="8686800" cy="4468783"/>
          </a:xfrm>
        </p:spPr>
        <p:txBody>
          <a:bodyPr rIns="132080"/>
          <a:lstStyle/>
          <a:p>
            <a:pPr eaLnBrk="1" hangingPunct="1"/>
            <a:r>
              <a:rPr lang="en-US" altLang="en-US" sz="2800" b="1" dirty="0"/>
              <a:t>First United Nations Development Decade-1961</a:t>
            </a:r>
            <a:endParaRPr lang="en-US" altLang="en-US" sz="2800" b="1" dirty="0">
              <a:ea typeface="ヒラギノ角ゴ ProN W6" charset="0"/>
              <a:cs typeface="ヒラギノ角ゴ ProN W6" charset="0"/>
            </a:endParaRPr>
          </a:p>
          <a:p>
            <a:pPr marL="782638" lvl="1" eaLnBrk="1" hangingPunct="1"/>
            <a:r>
              <a:rPr lang="en-US" altLang="en-US" sz="2400" b="1" dirty="0"/>
              <a:t>Kennedy -- Alliance for Progress</a:t>
            </a:r>
            <a:endParaRPr lang="en-US" altLang="en-US" sz="2400" b="1" dirty="0">
              <a:ea typeface="ヒラギノ角ゴ ProN W6" charset="0"/>
              <a:cs typeface="ヒラギノ角ゴ ProN W6" charset="0"/>
            </a:endParaRPr>
          </a:p>
          <a:p>
            <a:pPr marL="782638" lvl="1" eaLnBrk="1" hangingPunct="1"/>
            <a:r>
              <a:rPr lang="en-US" altLang="en-US" sz="2400" b="1" dirty="0"/>
              <a:t>Objective: 5 per cent GDP Growth</a:t>
            </a:r>
            <a:endParaRPr lang="en-US" altLang="en-US" sz="2400" b="1" dirty="0">
              <a:ea typeface="ヒラギノ角ゴ ProN W6" charset="0"/>
              <a:cs typeface="ヒラギノ角ゴ ProN W6" charset="0"/>
            </a:endParaRPr>
          </a:p>
          <a:p>
            <a:pPr marL="782638" lvl="1" eaLnBrk="1" hangingPunct="1"/>
            <a:r>
              <a:rPr lang="en-US" altLang="en-US" sz="2400" b="1" dirty="0"/>
              <a:t>Instrument: One per cent of developed country GDP to be transferred to developing countries</a:t>
            </a:r>
            <a:endParaRPr lang="en-US" altLang="en-US" sz="2400" b="1" dirty="0">
              <a:ea typeface="ヒラギノ角ゴ ProN W6" charset="0"/>
              <a:cs typeface="ヒラギノ角ゴ ProN W6" charset="0"/>
            </a:endParaRPr>
          </a:p>
          <a:p>
            <a:pPr marL="782638" lvl="1" eaLnBrk="1" hangingPunct="1"/>
            <a:r>
              <a:rPr lang="en-US" altLang="en-US" sz="2400" b="1" dirty="0"/>
              <a:t>Assumption: 0.3 per cent private flows, 0.7 per cent ODA</a:t>
            </a:r>
            <a:endParaRPr lang="en-US" altLang="en-US" sz="2400" b="1" dirty="0">
              <a:ea typeface="ヒラギノ角ゴ ProN W6" charset="0"/>
              <a:cs typeface="ヒラギノ角ゴ ProN W6" charset="0"/>
            </a:endParaRPr>
          </a:p>
          <a:p>
            <a:pPr eaLnBrk="1" hangingPunct="1"/>
            <a:r>
              <a:rPr lang="en-US" altLang="en-US" sz="2800" b="1" dirty="0"/>
              <a:t>Growth Rate Target Achieved</a:t>
            </a:r>
          </a:p>
          <a:p>
            <a:pPr eaLnBrk="1" hangingPunct="1"/>
            <a:r>
              <a:rPr lang="en-US" altLang="en-US" sz="2800" b="1" dirty="0"/>
              <a:t>Official Aid Target Not (Never) Achieved</a:t>
            </a:r>
            <a:endParaRPr lang="en-US" altLang="en-US" sz="2800" b="1" dirty="0">
              <a:ea typeface="ヒラギノ角ゴ ProN W6" charset="0"/>
              <a:cs typeface="ヒラギノ角ゴ ProN W6" charset="0"/>
            </a:endParaRPr>
          </a:p>
        </p:txBody>
      </p:sp>
    </p:spTree>
    <p:extLst>
      <p:ext uri="{BB962C8B-B14F-4D97-AF65-F5344CB8AC3E}">
        <p14:creationId xmlns:p14="http://schemas.microsoft.com/office/powerpoint/2010/main" val="2937651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107576" y="304799"/>
            <a:ext cx="9000792" cy="1048871"/>
          </a:xfrm>
        </p:spPr>
        <p:txBody>
          <a:bodyPr rIns="132080">
            <a:normAutofit fontScale="90000"/>
          </a:bodyPr>
          <a:lstStyle/>
          <a:p>
            <a:pPr eaLnBrk="1" hangingPunct="1"/>
            <a:r>
              <a:rPr lang="en-US" altLang="en-US" sz="3600" dirty="0"/>
              <a:t>Post-war Circular Flow Keynesians Missed </a:t>
            </a:r>
            <a:br>
              <a:rPr lang="en-US" altLang="en-US" sz="3600" dirty="0"/>
            </a:br>
            <a:r>
              <a:rPr lang="en-US" altLang="en-US" sz="3600" dirty="0"/>
              <a:t>Debt Financial Stock- Flow Interactions</a:t>
            </a:r>
          </a:p>
        </p:txBody>
      </p:sp>
      <p:sp>
        <p:nvSpPr>
          <p:cNvPr id="7171" name="Rectangle 2"/>
          <p:cNvSpPr>
            <a:spLocks noGrp="1" noChangeArrowheads="1"/>
          </p:cNvSpPr>
          <p:nvPr>
            <p:ph idx="1"/>
          </p:nvPr>
        </p:nvSpPr>
        <p:spPr>
          <a:xfrm>
            <a:off x="210671" y="1742704"/>
            <a:ext cx="6450106" cy="4810497"/>
          </a:xfrm>
        </p:spPr>
        <p:txBody>
          <a:bodyPr rIns="132080">
            <a:normAutofit fontScale="77500" lnSpcReduction="20000"/>
          </a:bodyPr>
          <a:lstStyle/>
          <a:p>
            <a:pPr algn="ctr" eaLnBrk="1" hangingPunct="1">
              <a:buFont typeface="Wingdings" panose="05000000000000000000" pitchFamily="2" charset="2"/>
              <a:buChar char="Ø"/>
            </a:pPr>
            <a:r>
              <a:rPr lang="en-US" altLang="en-US" sz="2800" dirty="0"/>
              <a:t>Y = C + I (centrality of Private Sector Balances)</a:t>
            </a:r>
          </a:p>
          <a:p>
            <a:pPr algn="ctr" eaLnBrk="1" hangingPunct="1">
              <a:buFont typeface="Wingdings" panose="05000000000000000000" pitchFamily="2" charset="2"/>
              <a:buChar char="Ø"/>
            </a:pPr>
            <a:r>
              <a:rPr lang="en-US" altLang="en-US" sz="2800" dirty="0"/>
              <a:t>Y = C + I + [G-T] (implies Govt has constraint)</a:t>
            </a:r>
          </a:p>
          <a:p>
            <a:pPr algn="ctr" eaLnBrk="1" hangingPunct="1">
              <a:buFont typeface="Wingdings" panose="05000000000000000000" pitchFamily="2" charset="2"/>
              <a:buChar char="Ø"/>
            </a:pPr>
            <a:r>
              <a:rPr lang="en-US" altLang="en-US" sz="2800" dirty="0"/>
              <a:t>Y = C + I + [G-T] + [X-M] (BWoods fixed X-rate)</a:t>
            </a:r>
          </a:p>
          <a:p>
            <a:pPr marL="839788" lvl="1" indent="-342900" algn="ctr" eaLnBrk="1" hangingPunct="1">
              <a:buFont typeface="Wingdings" panose="05000000000000000000" pitchFamily="2" charset="2"/>
              <a:buChar char="Ø"/>
            </a:pPr>
            <a:r>
              <a:rPr lang="en-US" altLang="en-US" sz="2400" dirty="0"/>
              <a:t>I, G, T, X All Exogenous; M = m(Y)</a:t>
            </a:r>
          </a:p>
          <a:p>
            <a:pPr algn="ctr" eaLnBrk="1" hangingPunct="1">
              <a:buFont typeface="Wingdings" panose="05000000000000000000" pitchFamily="2" charset="2"/>
              <a:buChar char="Ø"/>
            </a:pPr>
            <a:r>
              <a:rPr lang="en-US" altLang="en-US" sz="2800" dirty="0"/>
              <a:t>BWoods Presumption: No Private Capital Flows</a:t>
            </a:r>
          </a:p>
          <a:p>
            <a:pPr algn="ctr" eaLnBrk="1" hangingPunct="1">
              <a:buFont typeface="Wingdings" panose="05000000000000000000" pitchFamily="2" charset="2"/>
              <a:buChar char="Ø"/>
            </a:pPr>
            <a:r>
              <a:rPr lang="en-US" altLang="en-US" sz="2800" dirty="0"/>
              <a:t>Gold Standard Adjustment imposed by IMF</a:t>
            </a:r>
          </a:p>
          <a:p>
            <a:pPr algn="ctr" eaLnBrk="1" hangingPunct="1">
              <a:buFont typeface="Wingdings" panose="05000000000000000000" pitchFamily="2" charset="2"/>
              <a:buChar char="Ø"/>
            </a:pPr>
            <a:r>
              <a:rPr lang="en-US" altLang="en-US" sz="2800" dirty="0"/>
              <a:t>Post Smithsonian: Private Capital Flows</a:t>
            </a:r>
          </a:p>
          <a:p>
            <a:pPr algn="ctr" eaLnBrk="1" hangingPunct="1">
              <a:buFont typeface="Wingdings" panose="05000000000000000000" pitchFamily="2" charset="2"/>
              <a:buChar char="Ø"/>
            </a:pPr>
            <a:r>
              <a:rPr lang="en-US" altLang="en-US" sz="2800" dirty="0"/>
              <a:t>XB = [X - M] - [Net Capital Flows]</a:t>
            </a:r>
          </a:p>
          <a:p>
            <a:pPr algn="ctr" eaLnBrk="1" hangingPunct="1">
              <a:buFont typeface="Wingdings" panose="05000000000000000000" pitchFamily="2" charset="2"/>
              <a:buChar char="Ø"/>
            </a:pPr>
            <a:r>
              <a:rPr lang="en-US" altLang="en-US" sz="2800" dirty="0"/>
              <a:t>Impact on Size of International Imbalances</a:t>
            </a:r>
          </a:p>
          <a:p>
            <a:pPr algn="ctr" eaLnBrk="1" hangingPunct="1">
              <a:buFont typeface="Wingdings" panose="05000000000000000000" pitchFamily="2" charset="2"/>
              <a:buChar char="Ø"/>
            </a:pPr>
            <a:r>
              <a:rPr lang="en-US" altLang="en-US" sz="2800" dirty="0"/>
              <a:t>Only limited by private sector foreign borrowing</a:t>
            </a:r>
          </a:p>
          <a:p>
            <a:pPr algn="ctr" eaLnBrk="1" hangingPunct="1">
              <a:buFont typeface="Wingdings" panose="05000000000000000000" pitchFamily="2" charset="2"/>
              <a:buChar char="Ø"/>
            </a:pPr>
            <a:r>
              <a:rPr lang="en-US" altLang="en-US" sz="2800" dirty="0"/>
              <a:t>Capital Reversals – Financial Crisis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179294" y="304800"/>
            <a:ext cx="7620000" cy="968188"/>
          </a:xfrm>
        </p:spPr>
        <p:txBody>
          <a:bodyPr rIns="132080">
            <a:noAutofit/>
          </a:bodyPr>
          <a:lstStyle/>
          <a:p>
            <a:pPr algn="l" eaLnBrk="1" hangingPunct="1"/>
            <a:r>
              <a:rPr lang="en-US" altLang="en-US" sz="3200" dirty="0"/>
              <a:t>From Current Account (Exchange Rate) Crisis to Capital Account Crisis after BW </a:t>
            </a:r>
          </a:p>
        </p:txBody>
      </p:sp>
      <p:sp>
        <p:nvSpPr>
          <p:cNvPr id="8195" name="Rectangle 2"/>
          <p:cNvSpPr>
            <a:spLocks noGrp="1" noChangeArrowheads="1"/>
          </p:cNvSpPr>
          <p:nvPr>
            <p:ph idx="1"/>
          </p:nvPr>
        </p:nvSpPr>
        <p:spPr>
          <a:xfrm>
            <a:off x="179294" y="1568824"/>
            <a:ext cx="7503459" cy="5060575"/>
          </a:xfrm>
        </p:spPr>
        <p:txBody>
          <a:bodyPr rIns="132080">
            <a:normAutofit fontScale="92500" lnSpcReduction="10000"/>
          </a:bodyPr>
          <a:lstStyle/>
          <a:p>
            <a:pPr eaLnBrk="1" hangingPunct="1">
              <a:lnSpc>
                <a:spcPct val="90000"/>
              </a:lnSpc>
            </a:pPr>
            <a:r>
              <a:rPr lang="en-US" altLang="en-US" sz="3000" dirty="0"/>
              <a:t>1970s Southern Cone Crisis (Chile)</a:t>
            </a:r>
          </a:p>
          <a:p>
            <a:pPr eaLnBrk="1" hangingPunct="1">
              <a:lnSpc>
                <a:spcPct val="90000"/>
              </a:lnSpc>
            </a:pPr>
            <a:r>
              <a:rPr lang="en-US" altLang="en-US" sz="3000" dirty="0"/>
              <a:t>1980s Latin American Debt Crisis (Mexico + LA)</a:t>
            </a:r>
          </a:p>
          <a:p>
            <a:pPr eaLnBrk="1" hangingPunct="1">
              <a:lnSpc>
                <a:spcPct val="90000"/>
              </a:lnSpc>
            </a:pPr>
            <a:r>
              <a:rPr lang="en-US" altLang="en-US" sz="3000" dirty="0"/>
              <a:t>1996 Tequila Crisis (Mexico)</a:t>
            </a:r>
          </a:p>
          <a:p>
            <a:pPr eaLnBrk="1" hangingPunct="1">
              <a:lnSpc>
                <a:spcPct val="90000"/>
              </a:lnSpc>
            </a:pPr>
            <a:r>
              <a:rPr lang="en-US" altLang="en-US" sz="3000" dirty="0"/>
              <a:t>1997 Asian Crisis: Capital Account vs Current Account Crisis</a:t>
            </a:r>
          </a:p>
          <a:p>
            <a:pPr marL="782638" lvl="1" eaLnBrk="1" hangingPunct="1">
              <a:lnSpc>
                <a:spcPct val="90000"/>
              </a:lnSpc>
            </a:pPr>
            <a:r>
              <a:rPr lang="en-US" altLang="en-US" sz="2600" dirty="0"/>
              <a:t>Post Washington Consensus Crises –</a:t>
            </a:r>
          </a:p>
          <a:p>
            <a:pPr marL="782638" lvl="1" eaLnBrk="1" hangingPunct="1">
              <a:lnSpc>
                <a:spcPct val="90000"/>
              </a:lnSpc>
            </a:pPr>
            <a:r>
              <a:rPr lang="en-US" altLang="en-US" sz="2600" dirty="0"/>
              <a:t>Trade and Development Report 1997</a:t>
            </a:r>
          </a:p>
          <a:p>
            <a:pPr eaLnBrk="1" hangingPunct="1">
              <a:lnSpc>
                <a:spcPct val="90000"/>
              </a:lnSpc>
            </a:pPr>
            <a:r>
              <a:rPr lang="en-US" altLang="en-US" sz="3000" dirty="0"/>
              <a:t>1998 Russia + LTCM</a:t>
            </a:r>
          </a:p>
          <a:p>
            <a:pPr eaLnBrk="1" hangingPunct="1">
              <a:lnSpc>
                <a:spcPct val="90000"/>
              </a:lnSpc>
            </a:pPr>
            <a:r>
              <a:rPr lang="en-US" altLang="en-US" sz="3000" dirty="0"/>
              <a:t>1999 Brazilian Crisis</a:t>
            </a:r>
          </a:p>
          <a:p>
            <a:pPr eaLnBrk="1" hangingPunct="1">
              <a:lnSpc>
                <a:spcPct val="90000"/>
              </a:lnSpc>
            </a:pPr>
            <a:r>
              <a:rPr lang="en-US" altLang="en-US" sz="3000" dirty="0"/>
              <a:t>2000-2001 Argentine Crisis</a:t>
            </a:r>
          </a:p>
          <a:p>
            <a:pPr eaLnBrk="1" hangingPunct="1">
              <a:lnSpc>
                <a:spcPct val="90000"/>
              </a:lnSpc>
            </a:pPr>
            <a:r>
              <a:rPr lang="en-US" altLang="en-US" sz="3000" dirty="0"/>
              <a:t>AND THEN: Lehman- Greece-Argentina (again?)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E2A264-E757-4113-8A4F-49BFEAA784DE}"/>
              </a:ext>
            </a:extLst>
          </p:cNvPr>
          <p:cNvSpPr>
            <a:spLocks noGrp="1"/>
          </p:cNvSpPr>
          <p:nvPr>
            <p:ph type="title"/>
          </p:nvPr>
        </p:nvSpPr>
        <p:spPr>
          <a:xfrm>
            <a:off x="571500" y="194311"/>
            <a:ext cx="7943850" cy="1491054"/>
          </a:xfrm>
        </p:spPr>
        <p:txBody>
          <a:bodyPr>
            <a:normAutofit fontScale="90000"/>
          </a:bodyPr>
          <a:lstStyle/>
          <a:p>
            <a:r>
              <a:rPr lang="en-US" sz="2000" b="1" dirty="0"/>
              <a:t>Modern Development Economics </a:t>
            </a:r>
            <a:r>
              <a:rPr lang="en-US" sz="2000" dirty="0"/>
              <a:t>stems from Rosenstein-</a:t>
            </a:r>
            <a:r>
              <a:rPr lang="en-US" sz="2000" dirty="0" err="1"/>
              <a:t>Rodan’s</a:t>
            </a:r>
            <a:r>
              <a:rPr lang="en-US" sz="2000" dirty="0"/>
              <a:t> early interest in complementarity and the hierarchy of wants led to concern with the problem of how to create self-sustaining economic systems from the divided remnants of the dissolved Empires</a:t>
            </a:r>
            <a:br>
              <a:rPr lang="en-US" sz="4400" dirty="0"/>
            </a:br>
            <a:endParaRPr lang="en-US" dirty="0"/>
          </a:p>
        </p:txBody>
      </p:sp>
      <p:sp>
        <p:nvSpPr>
          <p:cNvPr id="20" name="Content Placeholder 19">
            <a:extLst>
              <a:ext uri="{FF2B5EF4-FFF2-40B4-BE49-F238E27FC236}">
                <a16:creationId xmlns:a16="http://schemas.microsoft.com/office/drawing/2014/main" id="{FDE2E493-E71B-4A6B-A0B3-E29B43BA2EFF}"/>
              </a:ext>
            </a:extLst>
          </p:cNvPr>
          <p:cNvSpPr>
            <a:spLocks noGrp="1"/>
          </p:cNvSpPr>
          <p:nvPr>
            <p:ph idx="1"/>
          </p:nvPr>
        </p:nvSpPr>
        <p:spPr>
          <a:xfrm>
            <a:off x="3504617" y="5263855"/>
            <a:ext cx="5391149" cy="1594145"/>
          </a:xfrm>
        </p:spPr>
        <p:txBody>
          <a:bodyPr>
            <a:normAutofit/>
          </a:bodyPr>
          <a:lstStyle/>
          <a:p>
            <a:endParaRPr lang="en-US" sz="2000" dirty="0"/>
          </a:p>
        </p:txBody>
      </p:sp>
      <p:pic>
        <p:nvPicPr>
          <p:cNvPr id="10" name="Picture 9" descr="A close up of a map&#10;&#10;Description automatically generated">
            <a:extLst>
              <a:ext uri="{FF2B5EF4-FFF2-40B4-BE49-F238E27FC236}">
                <a16:creationId xmlns:a16="http://schemas.microsoft.com/office/drawing/2014/main" id="{ECB1AFF4-96F5-4D47-8B7E-0F21820BE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34" y="1531621"/>
            <a:ext cx="8895766" cy="5326379"/>
          </a:xfrm>
          <a:prstGeom prst="rect">
            <a:avLst/>
          </a:prstGeom>
        </p:spPr>
      </p:pic>
    </p:spTree>
    <p:extLst>
      <p:ext uri="{BB962C8B-B14F-4D97-AF65-F5344CB8AC3E}">
        <p14:creationId xmlns:p14="http://schemas.microsoft.com/office/powerpoint/2010/main" val="3278058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367553" y="152399"/>
            <a:ext cx="6230471" cy="1201271"/>
          </a:xfrm>
        </p:spPr>
        <p:txBody>
          <a:bodyPr rIns="132080">
            <a:normAutofit/>
          </a:bodyPr>
          <a:lstStyle/>
          <a:p>
            <a:pPr eaLnBrk="1" hangingPunct="1"/>
            <a:r>
              <a:rPr lang="en-US" altLang="en-US" sz="3600" dirty="0"/>
              <a:t>Private Flows and International Financial Fragility</a:t>
            </a:r>
          </a:p>
        </p:txBody>
      </p:sp>
      <p:sp>
        <p:nvSpPr>
          <p:cNvPr id="9219" name="Rectangle 2"/>
          <p:cNvSpPr>
            <a:spLocks noGrp="1" noChangeArrowheads="1"/>
          </p:cNvSpPr>
          <p:nvPr>
            <p:ph idx="1"/>
          </p:nvPr>
        </p:nvSpPr>
        <p:spPr>
          <a:xfrm>
            <a:off x="667869" y="1452283"/>
            <a:ext cx="6154271" cy="5181600"/>
          </a:xfrm>
        </p:spPr>
        <p:txBody>
          <a:bodyPr rIns="132080">
            <a:normAutofit fontScale="85000" lnSpcReduction="20000"/>
          </a:bodyPr>
          <a:lstStyle/>
          <a:p>
            <a:pPr marL="312738" indent="-273050" eaLnBrk="1" hangingPunct="1">
              <a:lnSpc>
                <a:spcPct val="80000"/>
              </a:lnSpc>
              <a:buClr>
                <a:srgbClr val="9BBB59"/>
              </a:buClr>
              <a:buFont typeface="Wingdings 2" panose="05020102010507070707" pitchFamily="18" charset="2"/>
              <a:buChar char=""/>
            </a:pPr>
            <a:r>
              <a:rPr lang="en-US" altLang="en-US" sz="2200" dirty="0"/>
              <a:t>Post BW: countries could avoid limits on external imbalances</a:t>
            </a:r>
          </a:p>
          <a:p>
            <a:pPr marL="679450" lvl="1" indent="-246063" eaLnBrk="1" hangingPunct="1">
              <a:lnSpc>
                <a:spcPct val="80000"/>
              </a:lnSpc>
              <a:buFont typeface="Wingdings 2" panose="05020102010507070707" pitchFamily="18" charset="2"/>
              <a:buChar char=""/>
            </a:pPr>
            <a:r>
              <a:rPr lang="en-US" altLang="en-US" sz="2000" dirty="0"/>
              <a:t>Avoid IMF programmes by Borrowing from Private Lenders</a:t>
            </a:r>
          </a:p>
          <a:p>
            <a:pPr marL="679450" lvl="1" indent="-246063" eaLnBrk="1" hangingPunct="1">
              <a:lnSpc>
                <a:spcPct val="80000"/>
              </a:lnSpc>
              <a:buFont typeface="Wingdings 2" panose="05020102010507070707" pitchFamily="18" charset="2"/>
              <a:buChar char=""/>
            </a:pPr>
            <a:r>
              <a:rPr lang="en-US" altLang="en-US" sz="2000" dirty="0"/>
              <a:t>Confusion between Gross Reserves and Net Unborrowed Reserves</a:t>
            </a:r>
          </a:p>
          <a:p>
            <a:pPr marL="679450" lvl="1" indent="-246063" eaLnBrk="1" hangingPunct="1">
              <a:lnSpc>
                <a:spcPct val="80000"/>
              </a:lnSpc>
              <a:buFont typeface="Wingdings 2" panose="05020102010507070707" pitchFamily="18" charset="2"/>
              <a:buChar char=""/>
            </a:pPr>
            <a:r>
              <a:rPr lang="en-US" altLang="en-US" sz="2000" dirty="0"/>
              <a:t>Procyclical FDI Flows</a:t>
            </a:r>
          </a:p>
          <a:p>
            <a:pPr marL="679450" lvl="1" indent="-246063" eaLnBrk="1" hangingPunct="1">
              <a:lnSpc>
                <a:spcPct val="80000"/>
              </a:lnSpc>
              <a:buFont typeface="Wingdings 2" panose="05020102010507070707" pitchFamily="18" charset="2"/>
              <a:buChar char=""/>
            </a:pPr>
            <a:r>
              <a:rPr lang="en-US" altLang="en-US" sz="2000" dirty="0"/>
              <a:t>Real Exchange Rate Volatility</a:t>
            </a:r>
          </a:p>
          <a:p>
            <a:pPr marL="312738" indent="-273050" eaLnBrk="1" hangingPunct="1">
              <a:lnSpc>
                <a:spcPct val="80000"/>
              </a:lnSpc>
              <a:buClr>
                <a:srgbClr val="9BBB59"/>
              </a:buClr>
              <a:buFont typeface="Wingdings 2" panose="05020102010507070707" pitchFamily="18" charset="2"/>
              <a:buChar char=""/>
            </a:pPr>
            <a:r>
              <a:rPr lang="en-US" altLang="en-US" sz="2200" dirty="0"/>
              <a:t>Hedge to Speculative to Ponzi</a:t>
            </a:r>
          </a:p>
          <a:p>
            <a:pPr marL="679450" lvl="1" indent="-246063" eaLnBrk="1" hangingPunct="1">
              <a:lnSpc>
                <a:spcPct val="80000"/>
              </a:lnSpc>
              <a:buFont typeface="Wingdings 2" panose="05020102010507070707" pitchFamily="18" charset="2"/>
              <a:buChar char=""/>
            </a:pPr>
            <a:r>
              <a:rPr lang="en-US" altLang="en-US" sz="2000" dirty="0"/>
              <a:t>Private Borrowing to Meet Interest on Accumulating Private Foreign Debt</a:t>
            </a:r>
          </a:p>
          <a:p>
            <a:pPr marL="312738" indent="-273050" eaLnBrk="1" hangingPunct="1">
              <a:lnSpc>
                <a:spcPct val="80000"/>
              </a:lnSpc>
              <a:buClr>
                <a:srgbClr val="9BBB59"/>
              </a:buClr>
              <a:buFont typeface="Wingdings 2" panose="05020102010507070707" pitchFamily="18" charset="2"/>
              <a:buChar char=""/>
            </a:pPr>
            <a:r>
              <a:rPr lang="en-US" altLang="en-US" sz="2200" dirty="0"/>
              <a:t>Capital Reversals – Reserves Disappear – Capital Account Crisis</a:t>
            </a:r>
          </a:p>
          <a:p>
            <a:pPr marL="312738" indent="-273050" eaLnBrk="1" hangingPunct="1">
              <a:lnSpc>
                <a:spcPct val="80000"/>
              </a:lnSpc>
              <a:buClr>
                <a:srgbClr val="9BBB59"/>
              </a:buClr>
              <a:buFont typeface="Wingdings 2" panose="05020102010507070707" pitchFamily="18" charset="2"/>
              <a:buChar char=""/>
            </a:pPr>
            <a:r>
              <a:rPr lang="en-US" altLang="en-US" sz="2200" dirty="0"/>
              <a:t>Short-term Expansionary/Inflationary Bias</a:t>
            </a:r>
          </a:p>
          <a:p>
            <a:pPr marL="312738" indent="-273050" eaLnBrk="1" hangingPunct="1">
              <a:lnSpc>
                <a:spcPct val="80000"/>
              </a:lnSpc>
              <a:buClr>
                <a:srgbClr val="9BBB59"/>
              </a:buClr>
              <a:buFont typeface="Wingdings 2" panose="05020102010507070707" pitchFamily="18" charset="2"/>
              <a:buChar char=""/>
            </a:pPr>
            <a:r>
              <a:rPr lang="en-US" altLang="en-US" sz="2200" dirty="0"/>
              <a:t>But Long-Term decline</a:t>
            </a:r>
          </a:p>
          <a:p>
            <a:pPr marL="312738" indent="-273050" eaLnBrk="1" hangingPunct="1">
              <a:lnSpc>
                <a:spcPct val="80000"/>
              </a:lnSpc>
              <a:buClr>
                <a:srgbClr val="9BBB59"/>
              </a:buClr>
              <a:buFont typeface="Wingdings 2" panose="05020102010507070707" pitchFamily="18" charset="2"/>
              <a:buChar char=""/>
            </a:pPr>
            <a:r>
              <a:rPr lang="en-US" altLang="en-US" sz="2200" dirty="0"/>
              <a:t>Increased Volatility in Real and Financial Variables</a:t>
            </a:r>
          </a:p>
          <a:p>
            <a:pPr marL="312738" indent="-273050" eaLnBrk="1" hangingPunct="1">
              <a:lnSpc>
                <a:spcPct val="80000"/>
              </a:lnSpc>
              <a:buClr>
                <a:srgbClr val="9BBB59"/>
              </a:buClr>
              <a:buFont typeface="Wingdings 2" panose="05020102010507070707" pitchFamily="18" charset="2"/>
              <a:buChar char=""/>
            </a:pPr>
            <a:r>
              <a:rPr lang="en-US" altLang="en-US" sz="2200" dirty="0"/>
              <a:t>Financial Crisis replaces IMF in restoring hedge Financing profile </a:t>
            </a:r>
          </a:p>
          <a:p>
            <a:pPr marL="679450" lvl="1" indent="-246063" eaLnBrk="1" hangingPunct="1">
              <a:lnSpc>
                <a:spcPct val="80000"/>
              </a:lnSpc>
              <a:buClr>
                <a:srgbClr val="9BBB59"/>
              </a:buClr>
              <a:buFont typeface="Wingdings 2" panose="05020102010507070707" pitchFamily="18" charset="2"/>
              <a:buChar char=""/>
            </a:pPr>
            <a:r>
              <a:rPr lang="en-US" altLang="en-US" sz="2000" dirty="0"/>
              <a:t>CA surplus (net transfers) by cutting imports more than exports fall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331695" y="76201"/>
            <a:ext cx="5952564" cy="533399"/>
          </a:xfrm>
        </p:spPr>
        <p:txBody>
          <a:bodyPr rIns="132080">
            <a:normAutofit fontScale="90000"/>
          </a:bodyPr>
          <a:lstStyle/>
          <a:p>
            <a:pPr eaLnBrk="1" hangingPunct="1"/>
            <a:r>
              <a:rPr lang="en-US" altLang="en-US" dirty="0"/>
              <a:t>Drivers of Private Capital Inflows</a:t>
            </a:r>
          </a:p>
        </p:txBody>
      </p:sp>
      <p:sp>
        <p:nvSpPr>
          <p:cNvPr id="10243" name="Rectangle 2"/>
          <p:cNvSpPr>
            <a:spLocks noGrp="1" noChangeArrowheads="1"/>
          </p:cNvSpPr>
          <p:nvPr>
            <p:ph idx="1"/>
          </p:nvPr>
        </p:nvSpPr>
        <p:spPr>
          <a:xfrm>
            <a:off x="215153" y="708212"/>
            <a:ext cx="7023847" cy="6149788"/>
          </a:xfrm>
        </p:spPr>
        <p:txBody>
          <a:bodyPr rIns="132080">
            <a:normAutofit fontScale="92500"/>
          </a:bodyPr>
          <a:lstStyle/>
          <a:p>
            <a:pPr algn="just"/>
            <a:r>
              <a:rPr lang="en-US" altLang="en-US" sz="3200" dirty="0"/>
              <a:t>Excess Liquidity Creation in Developed Financial Systems drives capital flows to Developing Countries:</a:t>
            </a:r>
          </a:p>
          <a:p>
            <a:pPr lvl="1" algn="just"/>
            <a:r>
              <a:rPr lang="en-US" altLang="en-US" sz="2800" dirty="0"/>
              <a:t> Michael Pettis: </a:t>
            </a:r>
            <a:r>
              <a:rPr lang="en-US" altLang="en-US" sz="2800" i="1" dirty="0"/>
              <a:t>The Volatility Machine</a:t>
            </a:r>
            <a:endParaRPr lang="en-US" altLang="en-US" sz="3200" dirty="0"/>
          </a:p>
          <a:p>
            <a:pPr algn="just" eaLnBrk="1" hangingPunct="1"/>
            <a:r>
              <a:rPr lang="en-US" altLang="en-US" sz="3200" dirty="0"/>
              <a:t>It is </a:t>
            </a:r>
            <a:r>
              <a:rPr lang="en-US" altLang="en-US" sz="3200" b="1" dirty="0"/>
              <a:t>Push</a:t>
            </a:r>
            <a:r>
              <a:rPr lang="en-US" altLang="en-US" sz="3200" dirty="0"/>
              <a:t> not </a:t>
            </a:r>
            <a:r>
              <a:rPr lang="en-US" altLang="en-US" sz="3200" b="1" dirty="0"/>
              <a:t>Pull </a:t>
            </a:r>
            <a:r>
              <a:rPr lang="en-US" altLang="en-US" sz="3200" dirty="0"/>
              <a:t>(Sandy </a:t>
            </a:r>
            <a:r>
              <a:rPr lang="en-US" altLang="en-US" sz="3200" dirty="0" err="1"/>
              <a:t>Darity</a:t>
            </a:r>
            <a:r>
              <a:rPr lang="en-US" altLang="en-US" sz="3200" dirty="0"/>
              <a:t> &amp; Bobbie Horn: The Loan Pushers)</a:t>
            </a:r>
          </a:p>
          <a:p>
            <a:pPr algn="just" eaLnBrk="1" hangingPunct="1"/>
            <a:r>
              <a:rPr lang="en-US" altLang="en-US" sz="3200" dirty="0"/>
              <a:t>Reach for Yield </a:t>
            </a:r>
          </a:p>
          <a:p>
            <a:pPr algn="just" eaLnBrk="1" hangingPunct="1"/>
            <a:r>
              <a:rPr lang="en-US" altLang="en-US" sz="3200" dirty="0"/>
              <a:t> Interest Rate Differentials – Carry Trade</a:t>
            </a:r>
          </a:p>
          <a:p>
            <a:pPr algn="just" eaLnBrk="1" hangingPunct="1"/>
            <a:r>
              <a:rPr lang="en-US" altLang="en-US" sz="3200" dirty="0"/>
              <a:t> Not attraction of the real performance of developing countries or the real returns to be earned on investing in them</a:t>
            </a:r>
          </a:p>
        </p:txBody>
      </p:sp>
      <p:pic>
        <p:nvPicPr>
          <p:cNvPr id="2" name="Picture 1"/>
          <p:cNvPicPr>
            <a:picLocks noChangeAspect="1"/>
          </p:cNvPicPr>
          <p:nvPr/>
        </p:nvPicPr>
        <p:blipFill>
          <a:blip r:embed="rId2"/>
          <a:stretch>
            <a:fillRect/>
          </a:stretch>
        </p:blipFill>
        <p:spPr>
          <a:xfrm>
            <a:off x="6284259" y="3188614"/>
            <a:ext cx="829190" cy="1188983"/>
          </a:xfrm>
          <a:prstGeom prst="rect">
            <a:avLst/>
          </a:prstGeom>
        </p:spPr>
      </p:pic>
      <p:pic>
        <p:nvPicPr>
          <p:cNvPr id="3" name="Picture 2"/>
          <p:cNvPicPr>
            <a:picLocks noChangeAspect="1"/>
          </p:cNvPicPr>
          <p:nvPr/>
        </p:nvPicPr>
        <p:blipFill>
          <a:blip r:embed="rId3"/>
          <a:stretch>
            <a:fillRect/>
          </a:stretch>
        </p:blipFill>
        <p:spPr>
          <a:xfrm>
            <a:off x="6284259" y="1604683"/>
            <a:ext cx="850424" cy="124241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206188" y="161366"/>
            <a:ext cx="7324165" cy="770962"/>
          </a:xfrm>
          <a:noFill/>
        </p:spPr>
        <p:txBody>
          <a:bodyPr rIns="132080">
            <a:normAutofit fontScale="90000"/>
          </a:bodyPr>
          <a:lstStyle/>
          <a:p>
            <a:pPr eaLnBrk="1" hangingPunct="1"/>
            <a:r>
              <a:rPr lang="en-US" altLang="en-US" sz="3600" dirty="0"/>
              <a:t>Implicit Assumptions Neoliberal Approach </a:t>
            </a:r>
          </a:p>
        </p:txBody>
      </p:sp>
      <p:sp>
        <p:nvSpPr>
          <p:cNvPr id="16387" name="Rectangle 2"/>
          <p:cNvSpPr>
            <a:spLocks noGrp="1" noChangeArrowheads="1"/>
          </p:cNvSpPr>
          <p:nvPr>
            <p:ph idx="1"/>
          </p:nvPr>
        </p:nvSpPr>
        <p:spPr>
          <a:xfrm>
            <a:off x="761999" y="1142999"/>
            <a:ext cx="6562165" cy="5553635"/>
          </a:xfrm>
        </p:spPr>
        <p:txBody>
          <a:bodyPr rIns="132080">
            <a:normAutofit fontScale="92500" lnSpcReduction="20000"/>
          </a:bodyPr>
          <a:lstStyle/>
          <a:p>
            <a:pPr eaLnBrk="1" hangingPunct="1">
              <a:lnSpc>
                <a:spcPct val="90000"/>
              </a:lnSpc>
            </a:pPr>
            <a:r>
              <a:rPr lang="en-US" altLang="en-US" sz="2800" dirty="0"/>
              <a:t>Assumptions </a:t>
            </a:r>
          </a:p>
          <a:p>
            <a:pPr marL="782638" lvl="1" eaLnBrk="1" hangingPunct="1">
              <a:lnSpc>
                <a:spcPct val="90000"/>
              </a:lnSpc>
            </a:pPr>
            <a:r>
              <a:rPr lang="en-US" altLang="en-US" sz="2400" dirty="0"/>
              <a:t>Diminishing returns to capital investment</a:t>
            </a:r>
          </a:p>
          <a:p>
            <a:pPr lvl="2" eaLnBrk="1" hangingPunct="1">
              <a:lnSpc>
                <a:spcPct val="90000"/>
              </a:lnSpc>
            </a:pPr>
            <a:r>
              <a:rPr lang="en-US" altLang="en-US" sz="2000" dirty="0"/>
              <a:t>Capital Scarcity in Developing Countries so rate of return in higher</a:t>
            </a:r>
          </a:p>
          <a:p>
            <a:pPr lvl="2" eaLnBrk="1" hangingPunct="1">
              <a:lnSpc>
                <a:spcPct val="90000"/>
              </a:lnSpc>
            </a:pPr>
            <a:r>
              <a:rPr lang="en-US" altLang="en-US" sz="2000" dirty="0"/>
              <a:t>Capital Surplus in Developed Countries so rate of return in lower</a:t>
            </a:r>
          </a:p>
          <a:p>
            <a:pPr lvl="2" eaLnBrk="1" hangingPunct="1">
              <a:lnSpc>
                <a:spcPct val="90000"/>
              </a:lnSpc>
            </a:pPr>
            <a:r>
              <a:rPr lang="en-US" altLang="en-US" sz="2000" dirty="0"/>
              <a:t>Aging Developed vs Young Developing Country demographics</a:t>
            </a:r>
          </a:p>
          <a:p>
            <a:pPr eaLnBrk="1" hangingPunct="1">
              <a:lnSpc>
                <a:spcPct val="90000"/>
              </a:lnSpc>
            </a:pPr>
            <a:r>
              <a:rPr lang="en-US" altLang="en-US" sz="2800" dirty="0"/>
              <a:t>Conclusions</a:t>
            </a:r>
          </a:p>
          <a:p>
            <a:pPr marL="782638" lvl="1" eaLnBrk="1" hangingPunct="1">
              <a:lnSpc>
                <a:spcPct val="90000"/>
              </a:lnSpc>
            </a:pPr>
            <a:r>
              <a:rPr lang="en-US" altLang="en-US" sz="2400" dirty="0"/>
              <a:t>Global investors raise their returns by investing in Developing Countries</a:t>
            </a:r>
          </a:p>
          <a:p>
            <a:pPr marL="782638" lvl="1" eaLnBrk="1" hangingPunct="1">
              <a:lnSpc>
                <a:spcPct val="90000"/>
              </a:lnSpc>
            </a:pPr>
            <a:r>
              <a:rPr lang="en-US" altLang="en-US" sz="2400" dirty="0"/>
              <a:t>Developing Countries develop more rapidly by Borrowing Capital from Developed Countries</a:t>
            </a:r>
          </a:p>
          <a:p>
            <a:pPr marL="782638" lvl="1" eaLnBrk="1" hangingPunct="1">
              <a:lnSpc>
                <a:spcPct val="90000"/>
              </a:lnSpc>
            </a:pPr>
            <a:r>
              <a:rPr lang="en-US" altLang="en-US" sz="2400" dirty="0"/>
              <a:t>Global rate of Growth and Wealth Formation Maximised</a:t>
            </a:r>
          </a:p>
          <a:p>
            <a:pPr marL="782638" lvl="1" eaLnBrk="1" hangingPunct="1">
              <a:lnSpc>
                <a:spcPct val="90000"/>
              </a:lnSpc>
            </a:pPr>
            <a:r>
              <a:rPr lang="en-US" altLang="en-US" sz="2400" dirty="0"/>
              <a:t>Provides Pensions for Old Developed Country Codgers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242047" y="228600"/>
            <a:ext cx="6795247" cy="1371600"/>
          </a:xfrm>
        </p:spPr>
        <p:txBody>
          <a:bodyPr rIns="132080">
            <a:normAutofit fontScale="90000"/>
          </a:bodyPr>
          <a:lstStyle/>
          <a:p>
            <a:pPr algn="l" eaLnBrk="1" hangingPunct="1"/>
            <a:r>
              <a:rPr lang="en-US" altLang="en-US" sz="4000" b="1" dirty="0"/>
              <a:t>Cambridge Capital Theory Debate:</a:t>
            </a:r>
            <a:br>
              <a:rPr lang="en-US" altLang="en-US" sz="4000" b="1" dirty="0"/>
            </a:br>
            <a:r>
              <a:rPr lang="en-US" altLang="en-US" sz="4000" dirty="0"/>
              <a:t> (Remember that?)</a:t>
            </a:r>
            <a:br>
              <a:rPr lang="en-US" altLang="en-US" sz="4000" dirty="0"/>
            </a:br>
            <a:endParaRPr lang="en-US" altLang="en-US" sz="4000" dirty="0"/>
          </a:p>
        </p:txBody>
      </p:sp>
      <p:sp>
        <p:nvSpPr>
          <p:cNvPr id="17411" name="Rectangle 2"/>
          <p:cNvSpPr>
            <a:spLocks noGrp="1" noChangeArrowheads="1"/>
          </p:cNvSpPr>
          <p:nvPr>
            <p:ph idx="1"/>
          </p:nvPr>
        </p:nvSpPr>
        <p:spPr>
          <a:xfrm>
            <a:off x="457200" y="1600200"/>
            <a:ext cx="7135906" cy="5029200"/>
          </a:xfrm>
        </p:spPr>
        <p:txBody>
          <a:bodyPr rIns="132080">
            <a:normAutofit lnSpcReduction="10000"/>
          </a:bodyPr>
          <a:lstStyle/>
          <a:p>
            <a:r>
              <a:rPr lang="en-US" altLang="en-US" sz="3600" dirty="0"/>
              <a:t>There is ZERO, NADA, NO Theoretical Support for  the Assumptions</a:t>
            </a:r>
          </a:p>
          <a:p>
            <a:pPr lvl="1"/>
            <a:r>
              <a:rPr lang="en-US" altLang="en-US" sz="3600" dirty="0"/>
              <a:t>Impossible to establish an inverse relation between capital scarcity and rate of return</a:t>
            </a:r>
          </a:p>
          <a:p>
            <a:pPr lvl="1"/>
            <a:r>
              <a:rPr lang="en-US" altLang="en-US" sz="3600" dirty="0"/>
              <a:t>Not even possible to measure capital productivity and thus scarcity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62753" y="107578"/>
            <a:ext cx="7808259" cy="1264024"/>
          </a:xfrm>
        </p:spPr>
        <p:txBody>
          <a:bodyPr rIns="132080"/>
          <a:lstStyle/>
          <a:p>
            <a:pPr eaLnBrk="1" hangingPunct="1"/>
            <a:r>
              <a:rPr lang="en-US" altLang="en-US" dirty="0"/>
              <a:t>Assumptions Cannot Be Supported by the Stylised Facts</a:t>
            </a:r>
          </a:p>
        </p:txBody>
      </p:sp>
      <p:sp>
        <p:nvSpPr>
          <p:cNvPr id="18435" name="Rectangle 2"/>
          <p:cNvSpPr>
            <a:spLocks noGrp="1" noChangeArrowheads="1"/>
          </p:cNvSpPr>
          <p:nvPr>
            <p:ph idx="1"/>
          </p:nvPr>
        </p:nvSpPr>
        <p:spPr>
          <a:xfrm>
            <a:off x="729558" y="1692275"/>
            <a:ext cx="8229600" cy="4251325"/>
          </a:xfrm>
        </p:spPr>
        <p:txBody>
          <a:bodyPr rIns="132080"/>
          <a:lstStyle/>
          <a:p>
            <a:pPr eaLnBrk="1" hangingPunct="1"/>
            <a:r>
              <a:rPr lang="en-US" altLang="en-US" sz="2800" dirty="0"/>
              <a:t>No empirical evidence that foreign capital inflows increase domestic investment and growth </a:t>
            </a:r>
          </a:p>
          <a:p>
            <a:pPr eaLnBrk="1" hangingPunct="1"/>
            <a:r>
              <a:rPr lang="en-US" altLang="en-US" sz="2800" dirty="0"/>
              <a:t>FDI does not raise rate of investment</a:t>
            </a:r>
          </a:p>
          <a:p>
            <a:pPr eaLnBrk="1" hangingPunct="1"/>
            <a:r>
              <a:rPr lang="en-US" altLang="en-US" sz="2800" dirty="0"/>
              <a:t>Foreign inflows tend to raise domestic consumption and imports</a:t>
            </a:r>
          </a:p>
          <a:p>
            <a:pPr eaLnBrk="1" hangingPunct="1"/>
            <a:r>
              <a:rPr lang="en-US" altLang="en-US" sz="2800" dirty="0"/>
              <a:t>Relative returns will depend on stable exchange rates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28601"/>
            <a:ext cx="7704667" cy="838199"/>
          </a:xfrm>
        </p:spPr>
        <p:txBody>
          <a:bodyPr/>
          <a:lstStyle/>
          <a:p>
            <a:r>
              <a:rPr lang="en-US" dirty="0"/>
              <a:t>The Historical Evidence</a:t>
            </a:r>
          </a:p>
        </p:txBody>
      </p:sp>
      <p:sp>
        <p:nvSpPr>
          <p:cNvPr id="3" name="Content Placeholder 2"/>
          <p:cNvSpPr>
            <a:spLocks noGrp="1"/>
          </p:cNvSpPr>
          <p:nvPr>
            <p:ph idx="1"/>
          </p:nvPr>
        </p:nvSpPr>
        <p:spPr>
          <a:xfrm>
            <a:off x="982134" y="1066800"/>
            <a:ext cx="5687608" cy="5791200"/>
          </a:xfrm>
        </p:spPr>
        <p:txBody>
          <a:bodyPr>
            <a:normAutofit/>
          </a:bodyPr>
          <a:lstStyle/>
          <a:p>
            <a:pPr marL="0" indent="0">
              <a:lnSpc>
                <a:spcPct val="90000"/>
              </a:lnSpc>
              <a:buNone/>
              <a:defRPr/>
            </a:pPr>
            <a:r>
              <a:rPr lang="en-US" altLang="en-US" sz="2800" u="sng" dirty="0"/>
              <a:t>Negative net transfers have been the rule: </a:t>
            </a:r>
          </a:p>
          <a:p>
            <a:pPr marL="0" indent="0">
              <a:lnSpc>
                <a:spcPct val="90000"/>
              </a:lnSpc>
              <a:buNone/>
              <a:defRPr/>
            </a:pPr>
            <a:r>
              <a:rPr lang="en-US" altLang="en-US" dirty="0"/>
              <a:t>Capital Flows from Developing to Developed Countries</a:t>
            </a:r>
          </a:p>
          <a:p>
            <a:pPr lvl="1">
              <a:lnSpc>
                <a:spcPct val="90000"/>
              </a:lnSpc>
              <a:buFont typeface="Arial" charset="0"/>
              <a:buChar char="–"/>
              <a:defRPr/>
            </a:pPr>
            <a:r>
              <a:rPr lang="en-US" altLang="en-US" dirty="0"/>
              <a:t>Post-War 1950s</a:t>
            </a:r>
          </a:p>
          <a:p>
            <a:pPr marL="782638" lvl="1">
              <a:lnSpc>
                <a:spcPct val="90000"/>
              </a:lnSpc>
              <a:buFont typeface="Arial" charset="0"/>
              <a:buChar char="–"/>
              <a:defRPr/>
            </a:pPr>
            <a:r>
              <a:rPr lang="en-US" altLang="en-US" dirty="0"/>
              <a:t>Alliance for Progress (AfP) –1960’s, </a:t>
            </a:r>
          </a:p>
          <a:p>
            <a:pPr marL="782638" lvl="1">
              <a:lnSpc>
                <a:spcPct val="90000"/>
              </a:lnSpc>
              <a:buFont typeface="Arial" charset="0"/>
              <a:buChar char="–"/>
              <a:defRPr/>
            </a:pPr>
            <a:r>
              <a:rPr lang="en-US" altLang="en-US" dirty="0"/>
              <a:t>Latin America’s “lost decade” of the 1980’s, </a:t>
            </a:r>
          </a:p>
          <a:p>
            <a:pPr marL="782638" lvl="1">
              <a:lnSpc>
                <a:spcPct val="90000"/>
              </a:lnSpc>
              <a:buFont typeface="Arial" charset="0"/>
              <a:buChar char="–"/>
              <a:defRPr/>
            </a:pPr>
            <a:r>
              <a:rPr lang="en-US" altLang="en-US" dirty="0"/>
              <a:t>Mexican, Asian financial crises of the 1990’s</a:t>
            </a:r>
          </a:p>
          <a:p>
            <a:pPr marL="782638" lvl="1">
              <a:lnSpc>
                <a:spcPct val="90000"/>
              </a:lnSpc>
              <a:buFont typeface="Arial" charset="0"/>
              <a:buChar char="–"/>
              <a:defRPr/>
            </a:pPr>
            <a:r>
              <a:rPr lang="en-US" altLang="en-US" dirty="0"/>
              <a:t>Excess Reserve accumulations of the 2000’s</a:t>
            </a:r>
          </a:p>
          <a:p>
            <a:pPr>
              <a:lnSpc>
                <a:spcPct val="90000"/>
              </a:lnSpc>
              <a:buFont typeface="Arial" charset="0"/>
              <a:buChar char="•"/>
              <a:defRPr/>
            </a:pPr>
            <a:r>
              <a:rPr lang="en-US" altLang="en-US" sz="2800" u="sng" dirty="0"/>
              <a:t>Private Flows dominate Official Assistance</a:t>
            </a:r>
          </a:p>
          <a:p>
            <a:pPr marL="782638" lvl="1">
              <a:lnSpc>
                <a:spcPct val="90000"/>
              </a:lnSpc>
              <a:buFont typeface="Arial" charset="0"/>
              <a:buChar char="–"/>
              <a:defRPr/>
            </a:pPr>
            <a:r>
              <a:rPr lang="en-US" altLang="en-US" dirty="0"/>
              <a:t>Private flows not subject to development needs of recipient countries, but determined by investors’ profit incentives </a:t>
            </a:r>
          </a:p>
          <a:p>
            <a:endParaRPr lang="en-US" dirty="0"/>
          </a:p>
        </p:txBody>
      </p:sp>
      <p:sp>
        <p:nvSpPr>
          <p:cNvPr id="4" name="Slide Number Placeholder 3"/>
          <p:cNvSpPr>
            <a:spLocks noGrp="1"/>
          </p:cNvSpPr>
          <p:nvPr>
            <p:ph type="sldNum" sz="quarter" idx="12"/>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000" b="0" i="0" kern="1200">
                <a:solidFill>
                  <a:schemeClr val="tx1"/>
                </a:solidFill>
                <a:effectLst/>
                <a:latin typeface="+mn-lt"/>
                <a:ea typeface="ヒラギノ角ゴ ProN W3" charset="0"/>
                <a:cs typeface="ヒラギノ角ゴ ProN W3" charset="0"/>
                <a:sym typeface="Lucida Grande" charset="0"/>
              </a:defRPr>
            </a:lvl1pPr>
            <a:lvl2pPr marL="457200" algn="l" rtl="0" fontAlgn="base">
              <a:spcBef>
                <a:spcPct val="0"/>
              </a:spcBef>
              <a:spcAft>
                <a:spcPct val="0"/>
              </a:spcAft>
              <a:defRPr kern="1200">
                <a:solidFill>
                  <a:srgbClr val="000000"/>
                </a:solidFill>
                <a:latin typeface="Lucida Grande" charset="0"/>
                <a:ea typeface="ヒラギノ角ゴ ProN W3" charset="0"/>
                <a:cs typeface="ヒラギノ角ゴ ProN W3" charset="0"/>
                <a:sym typeface="Lucida Grande" charset="0"/>
              </a:defRPr>
            </a:lvl2pPr>
            <a:lvl3pPr marL="914400" algn="l" rtl="0" fontAlgn="base">
              <a:spcBef>
                <a:spcPct val="0"/>
              </a:spcBef>
              <a:spcAft>
                <a:spcPct val="0"/>
              </a:spcAft>
              <a:defRPr kern="1200">
                <a:solidFill>
                  <a:srgbClr val="000000"/>
                </a:solidFill>
                <a:latin typeface="Lucida Grande" charset="0"/>
                <a:ea typeface="ヒラギノ角ゴ ProN W3" charset="0"/>
                <a:cs typeface="ヒラギノ角ゴ ProN W3" charset="0"/>
                <a:sym typeface="Lucida Grande" charset="0"/>
              </a:defRPr>
            </a:lvl3pPr>
            <a:lvl4pPr marL="1371600" algn="l" rtl="0" fontAlgn="base">
              <a:spcBef>
                <a:spcPct val="0"/>
              </a:spcBef>
              <a:spcAft>
                <a:spcPct val="0"/>
              </a:spcAft>
              <a:defRPr kern="1200">
                <a:solidFill>
                  <a:srgbClr val="000000"/>
                </a:solidFill>
                <a:latin typeface="Lucida Grande" charset="0"/>
                <a:ea typeface="ヒラギノ角ゴ ProN W3" charset="0"/>
                <a:cs typeface="ヒラギノ角ゴ ProN W3" charset="0"/>
                <a:sym typeface="Lucida Grande" charset="0"/>
              </a:defRPr>
            </a:lvl4pPr>
            <a:lvl5pPr marL="1828800" algn="l" rtl="0" fontAlgn="base">
              <a:spcBef>
                <a:spcPct val="0"/>
              </a:spcBef>
              <a:spcAft>
                <a:spcPct val="0"/>
              </a:spcAft>
              <a:defRPr kern="1200">
                <a:solidFill>
                  <a:srgbClr val="000000"/>
                </a:solidFill>
                <a:latin typeface="Lucida Grande" charset="0"/>
                <a:ea typeface="ヒラギノ角ゴ ProN W3" charset="0"/>
                <a:cs typeface="ヒラギノ角ゴ ProN W3" charset="0"/>
                <a:sym typeface="Lucida Grande" charset="0"/>
              </a:defRPr>
            </a:lvl5pPr>
            <a:lvl6pPr marL="2286000" algn="l" defTabSz="914400" rtl="0" eaLnBrk="1" latinLnBrk="0" hangingPunct="1">
              <a:defRPr kern="1200">
                <a:solidFill>
                  <a:srgbClr val="000000"/>
                </a:solidFill>
                <a:latin typeface="Lucida Grande" charset="0"/>
                <a:ea typeface="ヒラギノ角ゴ ProN W3" charset="0"/>
                <a:cs typeface="ヒラギノ角ゴ ProN W3" charset="0"/>
                <a:sym typeface="Lucida Grande" charset="0"/>
              </a:defRPr>
            </a:lvl6pPr>
            <a:lvl7pPr marL="2743200" algn="l" defTabSz="914400" rtl="0" eaLnBrk="1" latinLnBrk="0" hangingPunct="1">
              <a:defRPr kern="1200">
                <a:solidFill>
                  <a:srgbClr val="000000"/>
                </a:solidFill>
                <a:latin typeface="Lucida Grande" charset="0"/>
                <a:ea typeface="ヒラギノ角ゴ ProN W3" charset="0"/>
                <a:cs typeface="ヒラギノ角ゴ ProN W3" charset="0"/>
                <a:sym typeface="Lucida Grande" charset="0"/>
              </a:defRPr>
            </a:lvl7pPr>
            <a:lvl8pPr marL="3200400" algn="l" defTabSz="914400" rtl="0" eaLnBrk="1" latinLnBrk="0" hangingPunct="1">
              <a:defRPr kern="1200">
                <a:solidFill>
                  <a:srgbClr val="000000"/>
                </a:solidFill>
                <a:latin typeface="Lucida Grande" charset="0"/>
                <a:ea typeface="ヒラギノ角ゴ ProN W3" charset="0"/>
                <a:cs typeface="ヒラギノ角ゴ ProN W3" charset="0"/>
                <a:sym typeface="Lucida Grande" charset="0"/>
              </a:defRPr>
            </a:lvl8pPr>
            <a:lvl9pPr marL="3657600" algn="l" defTabSz="914400" rtl="0" eaLnBrk="1" latinLnBrk="0" hangingPunct="1">
              <a:defRPr kern="1200">
                <a:solidFill>
                  <a:srgbClr val="000000"/>
                </a:solidFill>
                <a:latin typeface="Lucida Grande" charset="0"/>
                <a:ea typeface="ヒラギノ角ゴ ProN W3" charset="0"/>
                <a:cs typeface="ヒラギノ角ゴ ProN W3" charset="0"/>
                <a:sym typeface="Lucida Grande" charset="0"/>
              </a:defRPr>
            </a:lvl9pPr>
          </a:lstStyle>
          <a:p>
            <a:fld id="{39811097-82D1-43F5-9FF3-942CF1399078}" type="slidenum">
              <a:rPr lang="en-US" altLang="en-US" smtClean="0"/>
              <a:pPr/>
              <a:t>35</a:t>
            </a:fld>
            <a:endParaRPr lang="en-US" altLang="en-US" dirty="0"/>
          </a:p>
        </p:txBody>
      </p:sp>
    </p:spTree>
    <p:extLst>
      <p:ext uri="{BB962C8B-B14F-4D97-AF65-F5344CB8AC3E}">
        <p14:creationId xmlns:p14="http://schemas.microsoft.com/office/powerpoint/2010/main" val="3530864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1"/>
          <p:cNvGraphicFramePr>
            <a:graphicFrameLocks noChangeAspect="1"/>
          </p:cNvGraphicFramePr>
          <p:nvPr>
            <p:extLst>
              <p:ext uri="{D42A27DB-BD31-4B8C-83A1-F6EECF244321}">
                <p14:modId xmlns:p14="http://schemas.microsoft.com/office/powerpoint/2010/main" val="657584303"/>
              </p:ext>
            </p:extLst>
          </p:nvPr>
        </p:nvGraphicFramePr>
        <p:xfrm>
          <a:off x="28575" y="260350"/>
          <a:ext cx="8075519" cy="6319838"/>
        </p:xfrm>
        <a:graphic>
          <a:graphicData uri="http://schemas.openxmlformats.org/presentationml/2006/ole">
            <mc:AlternateContent xmlns:mc="http://schemas.openxmlformats.org/markup-compatibility/2006">
              <mc:Choice xmlns:v="urn:schemas-microsoft-com:vml" Requires="v">
                <p:oleObj name="Chart" r:id="rId2" imgW="0" imgH="0" progId="MSGraph.Chart.8">
                  <p:embed/>
                </p:oleObj>
              </mc:Choice>
              <mc:Fallback>
                <p:oleObj name="Chart" r:id="rId2" imgW="0" imgH="0" progId="MSGraph.Chart.8">
                  <p:embed/>
                  <p:pic>
                    <p:nvPicPr>
                      <p:cNvPr id="44034"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60350"/>
                        <a:ext cx="8075519" cy="63198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37751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811097-82D1-43F5-9FF3-942CF1399078}" type="slidenum">
              <a:rPr lang="en-US" altLang="en-US" smtClean="0"/>
              <a:pPr/>
              <a:t>37</a:t>
            </a:fld>
            <a:endParaRPr lang="en-US" altLang="en-US" dirty="0"/>
          </a:p>
        </p:txBody>
      </p:sp>
      <p:pic>
        <p:nvPicPr>
          <p:cNvPr id="5" name="Picture 4"/>
          <p:cNvPicPr>
            <a:picLocks noChangeAspect="1"/>
          </p:cNvPicPr>
          <p:nvPr/>
        </p:nvPicPr>
        <p:blipFill>
          <a:blip r:embed="rId2"/>
          <a:stretch>
            <a:fillRect/>
          </a:stretch>
        </p:blipFill>
        <p:spPr>
          <a:xfrm>
            <a:off x="-170328" y="838200"/>
            <a:ext cx="7503458" cy="5105400"/>
          </a:xfrm>
          <a:prstGeom prst="rect">
            <a:avLst/>
          </a:prstGeom>
        </p:spPr>
      </p:pic>
    </p:spTree>
    <p:extLst>
      <p:ext uri="{BB962C8B-B14F-4D97-AF65-F5344CB8AC3E}">
        <p14:creationId xmlns:p14="http://schemas.microsoft.com/office/powerpoint/2010/main" val="2024200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811097-82D1-43F5-9FF3-942CF1399078}" type="slidenum">
              <a:rPr lang="en-US" altLang="en-US" smtClean="0"/>
              <a:pPr/>
              <a:t>38</a:t>
            </a:fld>
            <a:endParaRPr lang="en-US" altLang="en-US" dirty="0"/>
          </a:p>
        </p:txBody>
      </p:sp>
      <p:pic>
        <p:nvPicPr>
          <p:cNvPr id="5" name="Picture 4"/>
          <p:cNvPicPr>
            <a:picLocks noChangeAspect="1"/>
          </p:cNvPicPr>
          <p:nvPr/>
        </p:nvPicPr>
        <p:blipFill>
          <a:blip r:embed="rId2"/>
          <a:stretch>
            <a:fillRect/>
          </a:stretch>
        </p:blipFill>
        <p:spPr>
          <a:xfrm>
            <a:off x="546847" y="380999"/>
            <a:ext cx="6687671" cy="5903345"/>
          </a:xfrm>
          <a:prstGeom prst="rect">
            <a:avLst/>
          </a:prstGeom>
        </p:spPr>
      </p:pic>
    </p:spTree>
    <p:extLst>
      <p:ext uri="{BB962C8B-B14F-4D97-AF65-F5344CB8AC3E}">
        <p14:creationId xmlns:p14="http://schemas.microsoft.com/office/powerpoint/2010/main" val="3272103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811097-82D1-43F5-9FF3-942CF1399078}" type="slidenum">
              <a:rPr lang="en-US" altLang="en-US" smtClean="0"/>
              <a:pPr/>
              <a:t>39</a:t>
            </a:fld>
            <a:endParaRPr lang="en-US" altLang="en-US" dirty="0"/>
          </a:p>
        </p:txBody>
      </p:sp>
      <p:pic>
        <p:nvPicPr>
          <p:cNvPr id="5" name="Picture 4"/>
          <p:cNvPicPr>
            <a:picLocks noChangeAspect="1"/>
          </p:cNvPicPr>
          <p:nvPr/>
        </p:nvPicPr>
        <p:blipFill>
          <a:blip r:embed="rId2"/>
          <a:stretch>
            <a:fillRect/>
          </a:stretch>
        </p:blipFill>
        <p:spPr>
          <a:xfrm>
            <a:off x="1" y="185737"/>
            <a:ext cx="7055224" cy="6486525"/>
          </a:xfrm>
          <a:prstGeom prst="rect">
            <a:avLst/>
          </a:prstGeom>
        </p:spPr>
      </p:pic>
    </p:spTree>
    <p:extLst>
      <p:ext uri="{BB962C8B-B14F-4D97-AF65-F5344CB8AC3E}">
        <p14:creationId xmlns:p14="http://schemas.microsoft.com/office/powerpoint/2010/main" val="421597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78A650-F59A-25B3-EB20-78CADA5EE62A}"/>
              </a:ext>
            </a:extLst>
          </p:cNvPr>
          <p:cNvSpPr>
            <a:spLocks noGrp="1"/>
          </p:cNvSpPr>
          <p:nvPr>
            <p:ph type="title"/>
          </p:nvPr>
        </p:nvSpPr>
        <p:spPr>
          <a:xfrm>
            <a:off x="457200" y="363434"/>
            <a:ext cx="8229599" cy="782357"/>
          </a:xfrm>
        </p:spPr>
        <p:txBody>
          <a:bodyPr>
            <a:normAutofit fontScale="90000"/>
          </a:bodyPr>
          <a:lstStyle/>
          <a:p>
            <a:r>
              <a:rPr lang="en-US" sz="2800" dirty="0"/>
              <a:t>“The end of the First World War delivered the first blow to the world of empires.</a:t>
            </a:r>
          </a:p>
        </p:txBody>
      </p:sp>
      <p:sp>
        <p:nvSpPr>
          <p:cNvPr id="9" name="Text Placeholder 8">
            <a:extLst>
              <a:ext uri="{FF2B5EF4-FFF2-40B4-BE49-F238E27FC236}">
                <a16:creationId xmlns:a16="http://schemas.microsoft.com/office/drawing/2014/main" id="{F2DB3F8F-E000-3365-04ED-3CAA23EAAAC9}"/>
              </a:ext>
            </a:extLst>
          </p:cNvPr>
          <p:cNvSpPr>
            <a:spLocks noGrp="1"/>
          </p:cNvSpPr>
          <p:nvPr>
            <p:ph idx="1"/>
          </p:nvPr>
        </p:nvSpPr>
        <p:spPr>
          <a:xfrm>
            <a:off x="224119" y="1450591"/>
            <a:ext cx="7288306" cy="5514863"/>
          </a:xfrm>
        </p:spPr>
        <p:txBody>
          <a:bodyPr>
            <a:normAutofit fontScale="92500" lnSpcReduction="10000"/>
          </a:bodyPr>
          <a:lstStyle/>
          <a:p>
            <a:pPr marL="285750" indent="-285750">
              <a:buFont typeface="Arial" panose="020B0604020202020204" pitchFamily="34" charset="0"/>
              <a:buChar char="•"/>
            </a:pPr>
            <a:r>
              <a:rPr lang="en-US" dirty="0"/>
              <a:t>The Austro-Hungarian Empire, which once sprawled across most of Eastern Europe, was reduced to a wisp of its former self.</a:t>
            </a:r>
          </a:p>
          <a:p>
            <a:pPr marL="285750" lvl="8" indent="-285750">
              <a:buFont typeface="Arial" panose="020B0604020202020204" pitchFamily="34" charset="0"/>
              <a:buChar char="•"/>
            </a:pPr>
            <a:r>
              <a:rPr lang="en-US" dirty="0"/>
              <a:t>Austria was one-quarter of its former size and contained one-fifth of its former population. </a:t>
            </a:r>
          </a:p>
          <a:p>
            <a:pPr marL="285750" indent="-285750">
              <a:buFont typeface="Arial" panose="020B0604020202020204" pitchFamily="34" charset="0"/>
              <a:buChar char="•"/>
            </a:pPr>
            <a:r>
              <a:rPr lang="en-US" dirty="0"/>
              <a:t>Hungary lost two-thirds of its territory and two-fifths of its population. </a:t>
            </a:r>
          </a:p>
          <a:p>
            <a:pPr marL="285750" indent="-285750">
              <a:buFont typeface="Arial" panose="020B0604020202020204" pitchFamily="34" charset="0"/>
              <a:buChar char="•"/>
            </a:pPr>
            <a:r>
              <a:rPr lang="en-US" dirty="0"/>
              <a:t>The Ottoman Empire, which had endured over six centuries …contracted to the 	peninsula of Turkey, with a footprint across the Bosporus. </a:t>
            </a:r>
          </a:p>
          <a:p>
            <a:pPr marL="285750" indent="-285750">
              <a:buFont typeface="Arial" panose="020B0604020202020204" pitchFamily="34" charset="0"/>
              <a:buChar char="•"/>
            </a:pPr>
            <a:r>
              <a:rPr lang="en-US" dirty="0"/>
              <a:t>French and British authorities took over Ottoman territories, including Syria, Iraq, and Palestine, and claimed, at least on paper, to prepare them for self-government.</a:t>
            </a:r>
          </a:p>
          <a:p>
            <a:pPr marL="285750" indent="-285750">
              <a:buFont typeface="Arial" panose="020B0604020202020204" pitchFamily="34" charset="0"/>
              <a:buChar char="•"/>
            </a:pPr>
            <a:r>
              <a:rPr lang="en-US" dirty="0"/>
              <a:t>Germany’s African and South Pacific colonies were divvied up among the victors (with South Africa co-opting Southwest Africa for itself). </a:t>
            </a:r>
          </a:p>
          <a:p>
            <a:pPr marL="285750" indent="-285750">
              <a:buFont typeface="Arial" panose="020B0604020202020204" pitchFamily="34" charset="0"/>
              <a:buChar char="•"/>
            </a:pPr>
            <a:r>
              <a:rPr lang="en-US" dirty="0"/>
              <a:t>These former colonies were now called mandates, with independence deferred to a future date. </a:t>
            </a:r>
          </a:p>
          <a:p>
            <a:pPr marL="285750" indent="-285750">
              <a:buFont typeface="Arial" panose="020B0604020202020204" pitchFamily="34" charset="0"/>
              <a:buChar char="•"/>
            </a:pPr>
            <a:r>
              <a:rPr lang="en-US" dirty="0"/>
              <a:t>Although the League of Nations began its life as a “league of empires,” it grew to offer a space for new claims from the global margins.</a:t>
            </a:r>
          </a:p>
          <a:p>
            <a:pPr marL="285750" indent="-285750">
              <a:buFont typeface="Arial" panose="020B0604020202020204" pitchFamily="34" charset="0"/>
              <a:buChar char="•"/>
            </a:pPr>
            <a:r>
              <a:rPr lang="en-US" dirty="0"/>
              <a:t>… one could see on the map of Eastern Europe, and hear in the speeches of  Woodrow Wilson, V. I. Lenin, and anticolonial intellectuals such as Nehru and Mao that a new principle of national self-determination was going 	global, readying an ambush against the old language of empire.”</a:t>
            </a:r>
          </a:p>
          <a:p>
            <a:endParaRPr lang="en-US" dirty="0"/>
          </a:p>
        </p:txBody>
      </p:sp>
    </p:spTree>
    <p:extLst>
      <p:ext uri="{BB962C8B-B14F-4D97-AF65-F5344CB8AC3E}">
        <p14:creationId xmlns:p14="http://schemas.microsoft.com/office/powerpoint/2010/main" val="374123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rIns="132080"/>
          <a:lstStyle/>
          <a:p>
            <a:pPr eaLnBrk="1" hangingPunct="1"/>
            <a:r>
              <a:rPr lang="en-US" altLang="en-US" sz="3600" dirty="0"/>
              <a:t>Modern Net Flow Revisionists</a:t>
            </a:r>
          </a:p>
        </p:txBody>
      </p:sp>
      <p:sp>
        <p:nvSpPr>
          <p:cNvPr id="29699" name="Rectangle 2"/>
          <p:cNvSpPr>
            <a:spLocks noGrp="1" noChangeArrowheads="1"/>
          </p:cNvSpPr>
          <p:nvPr>
            <p:ph idx="1"/>
          </p:nvPr>
        </p:nvSpPr>
        <p:spPr/>
        <p:txBody>
          <a:bodyPr rIns="132080">
            <a:normAutofit fontScale="70000" lnSpcReduction="20000"/>
          </a:bodyPr>
          <a:lstStyle/>
          <a:p>
            <a:pPr eaLnBrk="1" hangingPunct="1">
              <a:lnSpc>
                <a:spcPct val="70000"/>
              </a:lnSpc>
            </a:pPr>
            <a:r>
              <a:rPr lang="en-US" altLang="en-US" sz="2400" u="sng" dirty="0"/>
              <a:t>Real Growth Theorists</a:t>
            </a:r>
          </a:p>
          <a:p>
            <a:pPr marL="782638" lvl="1" eaLnBrk="1" hangingPunct="1">
              <a:lnSpc>
                <a:spcPct val="70000"/>
              </a:lnSpc>
            </a:pPr>
            <a:r>
              <a:rPr lang="en-US" altLang="en-US" sz="2400" dirty="0"/>
              <a:t>Increasing returns to investment in</a:t>
            </a:r>
          </a:p>
          <a:p>
            <a:pPr marL="1182688" lvl="2" eaLnBrk="1" hangingPunct="1">
              <a:lnSpc>
                <a:spcPct val="70000"/>
              </a:lnSpc>
            </a:pPr>
            <a:r>
              <a:rPr lang="en-US" altLang="en-US" dirty="0"/>
              <a:t>Human capital</a:t>
            </a:r>
          </a:p>
          <a:p>
            <a:pPr marL="1182688" lvl="2" eaLnBrk="1" hangingPunct="1">
              <a:lnSpc>
                <a:spcPct val="70000"/>
              </a:lnSpc>
            </a:pPr>
            <a:r>
              <a:rPr lang="en-US" altLang="en-US" dirty="0"/>
              <a:t>Market institutions</a:t>
            </a:r>
          </a:p>
          <a:p>
            <a:pPr marL="782638" lvl="1" eaLnBrk="1" hangingPunct="1">
              <a:lnSpc>
                <a:spcPct val="70000"/>
              </a:lnSpc>
            </a:pPr>
            <a:r>
              <a:rPr lang="en-US" altLang="en-US" sz="2400" dirty="0"/>
              <a:t>Investment in Developed countries may thus  have higher returns than investment in Developing countries</a:t>
            </a:r>
          </a:p>
          <a:p>
            <a:pPr marL="782638" lvl="1" eaLnBrk="1" hangingPunct="1">
              <a:lnSpc>
                <a:spcPct val="70000"/>
              </a:lnSpc>
            </a:pPr>
            <a:r>
              <a:rPr lang="en-US" altLang="en-US" sz="2400" dirty="0"/>
              <a:t>Global Financial Markets may thus may be acting efficiently by creating negative net resource flows</a:t>
            </a:r>
          </a:p>
          <a:p>
            <a:pPr marL="782638" lvl="1" eaLnBrk="1" hangingPunct="1">
              <a:lnSpc>
                <a:spcPct val="70000"/>
              </a:lnSpc>
              <a:buFont typeface="Arial" panose="020B0604020202020204" pitchFamily="34" charset="0"/>
              <a:buNone/>
            </a:pPr>
            <a:endParaRPr lang="en-US" altLang="en-US" sz="2400" dirty="0"/>
          </a:p>
          <a:p>
            <a:pPr eaLnBrk="1" hangingPunct="1">
              <a:lnSpc>
                <a:spcPct val="70000"/>
              </a:lnSpc>
            </a:pPr>
            <a:r>
              <a:rPr lang="en-US" altLang="en-US" sz="2400" u="sng" dirty="0"/>
              <a:t>Just Rediscovery of the position of the “Development Pioneers” </a:t>
            </a:r>
          </a:p>
          <a:p>
            <a:pPr marL="782638" lvl="1" eaLnBrk="1" hangingPunct="1">
              <a:lnSpc>
                <a:spcPct val="70000"/>
              </a:lnSpc>
            </a:pPr>
            <a:r>
              <a:rPr lang="en-US" altLang="en-US" sz="2400" dirty="0"/>
              <a:t>Nicholas Kaldor </a:t>
            </a:r>
          </a:p>
          <a:p>
            <a:pPr marL="782638" lvl="1" eaLnBrk="1" hangingPunct="1">
              <a:lnSpc>
                <a:spcPct val="70000"/>
              </a:lnSpc>
            </a:pPr>
            <a:r>
              <a:rPr lang="en-US" altLang="en-US" sz="2400" dirty="0"/>
              <a:t>Ragnar Nurkse</a:t>
            </a:r>
          </a:p>
          <a:p>
            <a:pPr marL="782638" lvl="1" eaLnBrk="1" hangingPunct="1">
              <a:lnSpc>
                <a:spcPct val="70000"/>
              </a:lnSpc>
            </a:pPr>
            <a:r>
              <a:rPr lang="en-US" altLang="en-US" sz="2400" dirty="0"/>
              <a:t>Gunnar Myrdal</a:t>
            </a:r>
          </a:p>
          <a:p>
            <a:pPr marL="782638" lvl="1" eaLnBrk="1" hangingPunct="1">
              <a:lnSpc>
                <a:spcPct val="70000"/>
              </a:lnSpc>
            </a:pPr>
            <a:r>
              <a:rPr lang="en-US" altLang="en-US" sz="2400" dirty="0"/>
              <a:t>Hans Singer</a:t>
            </a:r>
          </a:p>
          <a:p>
            <a:pPr marL="782638" lvl="1" eaLnBrk="1" hangingPunct="1">
              <a:lnSpc>
                <a:spcPct val="70000"/>
              </a:lnSpc>
            </a:pPr>
            <a:r>
              <a:rPr lang="en-US" altLang="en-US" sz="2400" dirty="0"/>
              <a:t>Celso Furtado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rIns="132080"/>
          <a:lstStyle/>
          <a:p>
            <a:pPr eaLnBrk="1" hangingPunct="1"/>
            <a:r>
              <a:rPr lang="en-US" altLang="en-US" sz="3200" dirty="0"/>
              <a:t>Modern Equivalent: Build Financial Institutions </a:t>
            </a:r>
          </a:p>
        </p:txBody>
      </p:sp>
      <p:sp>
        <p:nvSpPr>
          <p:cNvPr id="30723" name="Rectangle 2"/>
          <p:cNvSpPr>
            <a:spLocks noGrp="1" noChangeArrowheads="1"/>
          </p:cNvSpPr>
          <p:nvPr>
            <p:ph idx="1"/>
          </p:nvPr>
        </p:nvSpPr>
        <p:spPr>
          <a:xfrm>
            <a:off x="609599" y="1810872"/>
            <a:ext cx="6669742" cy="4831976"/>
          </a:xfrm>
        </p:spPr>
        <p:txBody>
          <a:bodyPr rIns="132080">
            <a:normAutofit fontScale="85000" lnSpcReduction="20000"/>
          </a:bodyPr>
          <a:lstStyle/>
          <a:p>
            <a:pPr algn="just" eaLnBrk="1" hangingPunct="1">
              <a:lnSpc>
                <a:spcPct val="80000"/>
              </a:lnSpc>
              <a:buFont typeface="Wingdings" panose="05000000000000000000" pitchFamily="2" charset="2"/>
              <a:buChar char="Ø"/>
            </a:pPr>
            <a:r>
              <a:rPr lang="en-US" altLang="en-US" sz="2800" dirty="0"/>
              <a:t>“The case for capital account liberalization is a case for capital seeking the highest productivity investments. We have seen in recent months in Asia -- as at many points in the past in other countries -- the danger of opening up the capital account </a:t>
            </a:r>
            <a:r>
              <a:rPr lang="en-US" altLang="en-US" sz="2800" b="1" dirty="0"/>
              <a:t>when incentives are distorted and domestic regulation and supervision is inadequate.</a:t>
            </a:r>
            <a:r>
              <a:rPr lang="en-US" altLang="en-US" sz="2800" dirty="0"/>
              <a:t> … The right response to these experiences is much less to slow the pace of capital account liberalization than to accelerate the pace of creating an environment in which capital will flow to its highest return use. And one of the best ways to accelerate the process of developing such a system is to open up to foreign financial service providers, and all the competition, capital and expertise which they bring with them.”*</a:t>
            </a:r>
          </a:p>
          <a:p>
            <a:pPr algn="just" eaLnBrk="1" hangingPunct="1">
              <a:lnSpc>
                <a:spcPct val="80000"/>
              </a:lnSpc>
              <a:buFont typeface="Wingdings" panose="05000000000000000000" pitchFamily="2" charset="2"/>
              <a:buChar char="Ø"/>
            </a:pPr>
            <a:r>
              <a:rPr lang="en-US" altLang="en-US" sz="2400" dirty="0"/>
              <a:t>See what a good job they did with the US Mortgage Market</a:t>
            </a:r>
          </a:p>
          <a:p>
            <a:pPr eaLnBrk="1" hangingPunct="1">
              <a:lnSpc>
                <a:spcPct val="80000"/>
              </a:lnSpc>
              <a:buFont typeface="Arial" panose="020B0604020202020204" pitchFamily="34" charset="0"/>
              <a:buNone/>
            </a:pPr>
            <a:r>
              <a:rPr lang="en-US" altLang="en-US" sz="1400" dirty="0"/>
              <a:t>*Summers, Lawrence (1998) US Government Press Release, 2286, March 9, 1998: “Deputy Secretary Summers  Remarks Before The International Monetary Fund.”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5303-CE3E-1DEC-FBFA-4606F131213B}"/>
              </a:ext>
            </a:extLst>
          </p:cNvPr>
          <p:cNvSpPr>
            <a:spLocks noGrp="1"/>
          </p:cNvSpPr>
          <p:nvPr>
            <p:ph type="title"/>
          </p:nvPr>
        </p:nvSpPr>
        <p:spPr/>
        <p:txBody>
          <a:bodyPr>
            <a:normAutofit/>
          </a:bodyPr>
          <a:lstStyle/>
          <a:p>
            <a:r>
              <a:rPr lang="en-US" sz="2800" dirty="0"/>
              <a:t>And External Financial Flows Generate excess Financial Instability</a:t>
            </a:r>
          </a:p>
        </p:txBody>
      </p:sp>
      <p:sp>
        <p:nvSpPr>
          <p:cNvPr id="3" name="Content Placeholder 2">
            <a:extLst>
              <a:ext uri="{FF2B5EF4-FFF2-40B4-BE49-F238E27FC236}">
                <a16:creationId xmlns:a16="http://schemas.microsoft.com/office/drawing/2014/main" id="{486DE5B3-AD0A-00AE-2DF7-D1D0EDC6D313}"/>
              </a:ext>
            </a:extLst>
          </p:cNvPr>
          <p:cNvSpPr>
            <a:spLocks noGrp="1"/>
          </p:cNvSpPr>
          <p:nvPr>
            <p:ph idx="1"/>
          </p:nvPr>
        </p:nvSpPr>
        <p:spPr/>
        <p:txBody>
          <a:bodyPr>
            <a:normAutofit fontScale="62500" lnSpcReduction="20000"/>
          </a:bodyPr>
          <a:lstStyle/>
          <a:p>
            <a:pPr eaLnBrk="1" hangingPunct="1">
              <a:lnSpc>
                <a:spcPct val="80000"/>
              </a:lnSpc>
            </a:pPr>
            <a:r>
              <a:rPr lang="en-US" altLang="en-US" sz="2700" dirty="0"/>
              <a:t>Minsky Financial Instability Hypothesis: Primarily applied to domestic economy</a:t>
            </a:r>
          </a:p>
          <a:p>
            <a:pPr marL="782638" lvl="1" eaLnBrk="1" hangingPunct="1">
              <a:lnSpc>
                <a:spcPct val="80000"/>
              </a:lnSpc>
            </a:pPr>
            <a:r>
              <a:rPr lang="en-US" altLang="en-US" sz="2400" dirty="0"/>
              <a:t>Identify cash inflows/outflows</a:t>
            </a:r>
          </a:p>
          <a:p>
            <a:pPr marL="782638" lvl="1" eaLnBrk="1" hangingPunct="1">
              <a:lnSpc>
                <a:spcPct val="80000"/>
              </a:lnSpc>
            </a:pPr>
            <a:r>
              <a:rPr lang="en-US" altLang="en-US" sz="2400" dirty="0" err="1"/>
              <a:t>Analyse</a:t>
            </a:r>
            <a:r>
              <a:rPr lang="en-US" altLang="en-US" sz="2400" dirty="0"/>
              <a:t> Balance Sheets; Income statements </a:t>
            </a:r>
          </a:p>
          <a:p>
            <a:pPr marL="1239838" lvl="2">
              <a:lnSpc>
                <a:spcPct val="80000"/>
              </a:lnSpc>
            </a:pPr>
            <a:r>
              <a:rPr lang="en-US" altLang="en-US" sz="2200" dirty="0"/>
              <a:t>business firms, households, financial institutions</a:t>
            </a:r>
          </a:p>
          <a:p>
            <a:pPr marL="782638" lvl="1" eaLnBrk="1" hangingPunct="1">
              <a:lnSpc>
                <a:spcPct val="80000"/>
              </a:lnSpc>
            </a:pPr>
            <a:r>
              <a:rPr lang="en-US" altLang="en-US" sz="2400" dirty="0"/>
              <a:t>Identify Cushions of Safety, Financial Layering</a:t>
            </a:r>
          </a:p>
          <a:p>
            <a:pPr eaLnBrk="1" hangingPunct="1">
              <a:lnSpc>
                <a:spcPct val="80000"/>
              </a:lnSpc>
            </a:pPr>
            <a:r>
              <a:rPr lang="en-US" altLang="en-US" sz="2700" dirty="0"/>
              <a:t>FIH can be applied to International level?</a:t>
            </a:r>
          </a:p>
          <a:p>
            <a:pPr marL="782638" lvl="1" eaLnBrk="1" hangingPunct="1">
              <a:lnSpc>
                <a:spcPct val="80000"/>
              </a:lnSpc>
            </a:pPr>
            <a:r>
              <a:rPr lang="en-US" altLang="en-US" sz="2400" dirty="0"/>
              <a:t>Imports and exports generate cash commitments and receipts</a:t>
            </a:r>
          </a:p>
          <a:p>
            <a:pPr marL="782638" lvl="1" eaLnBrk="1" hangingPunct="1">
              <a:lnSpc>
                <a:spcPct val="80000"/>
              </a:lnSpc>
            </a:pPr>
            <a:r>
              <a:rPr lang="en-US" altLang="en-US" sz="2400" dirty="0"/>
              <a:t> International Borrowing and Lending generate cash commitments and receipts; create debt stocks</a:t>
            </a:r>
          </a:p>
          <a:p>
            <a:pPr marL="782638" lvl="1" eaLnBrk="1" hangingPunct="1">
              <a:lnSpc>
                <a:spcPct val="80000"/>
              </a:lnSpc>
            </a:pPr>
            <a:r>
              <a:rPr lang="en-US" altLang="en-US" sz="2400" dirty="0"/>
              <a:t>Cushions of Safety: Asset sales, Forex Reserves, Net export potential, IMF gold tranche</a:t>
            </a:r>
          </a:p>
          <a:p>
            <a:pPr eaLnBrk="1" hangingPunct="1">
              <a:lnSpc>
                <a:spcPct val="80000"/>
              </a:lnSpc>
            </a:pPr>
            <a:r>
              <a:rPr lang="en-US" altLang="en-US" sz="2700" dirty="0"/>
              <a:t>Detonators of Systemic Financial Instability</a:t>
            </a:r>
          </a:p>
          <a:p>
            <a:pPr marL="782638" lvl="1" eaLnBrk="1" hangingPunct="1">
              <a:lnSpc>
                <a:spcPct val="80000"/>
              </a:lnSpc>
            </a:pPr>
            <a:r>
              <a:rPr lang="en-US" altLang="en-US" sz="2400" dirty="0"/>
              <a:t>Changes in export demand, export prices, exchange rates, capital flows, interest rates and differentials </a:t>
            </a:r>
          </a:p>
          <a:p>
            <a:endParaRPr lang="en-US" dirty="0"/>
          </a:p>
        </p:txBody>
      </p:sp>
      <p:sp>
        <p:nvSpPr>
          <p:cNvPr id="4" name="Footer Placeholder 3">
            <a:extLst>
              <a:ext uri="{FF2B5EF4-FFF2-40B4-BE49-F238E27FC236}">
                <a16:creationId xmlns:a16="http://schemas.microsoft.com/office/drawing/2014/main" id="{72016B1B-CFC4-2A00-DECA-D45B40B76FF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2013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eaLnBrk="1" hangingPunct="1"/>
            <a:r>
              <a:rPr lang="en-US" altLang="en-US" sz="3200" dirty="0"/>
              <a:t>Minsky’s Analysis of International Financial flows</a:t>
            </a:r>
          </a:p>
        </p:txBody>
      </p:sp>
      <p:sp>
        <p:nvSpPr>
          <p:cNvPr id="4099" name="Content Placeholder 2"/>
          <p:cNvSpPr>
            <a:spLocks noGrp="1"/>
          </p:cNvSpPr>
          <p:nvPr>
            <p:ph idx="1"/>
          </p:nvPr>
        </p:nvSpPr>
        <p:spPr/>
        <p:txBody>
          <a:bodyPr>
            <a:normAutofit fontScale="77500" lnSpcReduction="20000"/>
          </a:bodyPr>
          <a:lstStyle/>
          <a:p>
            <a:pPr eaLnBrk="1" hangingPunct="1"/>
            <a:r>
              <a:rPr lang="en-US" altLang="en-US" sz="2000" dirty="0"/>
              <a:t>“Every liability of a firm, household, government or financial institution, and every instrument traded in a financial market, must be supported by cash flows. These cash flows are derived from participation in productive activity that generates wages, profits, and taxes.</a:t>
            </a:r>
          </a:p>
          <a:p>
            <a:pPr eaLnBrk="1" hangingPunct="1"/>
            <a:r>
              <a:rPr lang="en-US" altLang="en-US" sz="2000" i="1" dirty="0"/>
              <a:t>The same requirement that cash flows support asset values holds for international indebtedness, </a:t>
            </a:r>
            <a:r>
              <a:rPr lang="en-US" altLang="en-US" sz="2000" dirty="0"/>
              <a:t>the only difference being that the supporting cash flows may be derived from income denominated in one currency while the payments are denominated in another. … The terms upon which dollars are available for [foreign currency] then determines whether commitments can be fulfilled.</a:t>
            </a:r>
          </a:p>
          <a:p>
            <a:pPr eaLnBrk="1" hangingPunct="1"/>
            <a:r>
              <a:rPr lang="en-US" altLang="en-US" sz="2000" dirty="0"/>
              <a:t>The availability of foreign currency depends upon the balance of payments of the country and the character of the national assets that can be sold or pledged to foreigners.</a:t>
            </a:r>
          </a:p>
          <a:p>
            <a:pPr eaLnBrk="1" hangingPunct="1"/>
            <a:r>
              <a:rPr lang="en-US" altLang="en-US" sz="2000" dirty="0"/>
              <a:t>To examine the problems of availability, it is convenient to divide the balance of payments into tiers that reflect sources and uses of foreign exchange.”</a:t>
            </a:r>
          </a:p>
        </p:txBody>
      </p:sp>
      <p:sp>
        <p:nvSpPr>
          <p:cNvPr id="4100" name="Slide Number Placeholder 3"/>
          <p:cNvSpPr>
            <a:spLocks noGrp="1"/>
          </p:cNvSpPr>
          <p:nvPr>
            <p:ph type="sldNum" sz="quarter" idx="12"/>
          </p:nvPr>
        </p:nvSpPr>
        <p:spPr>
          <a:prstGeom prst="rect">
            <a:avLst/>
          </a:prstGeom>
          <a:noFill/>
        </p:spPr>
        <p:txBody>
          <a:bodyPr vert="horz" lIns="91440" tIns="45720" rIns="91440" bIns="45720" rtlCol="0" anchor="ctr"/>
          <a:lstStyle>
            <a:defPPr>
              <a:defRPr lang="en-US"/>
            </a:defPPr>
            <a:lvl1pPr algn="r" rtl="0" fontAlgn="base">
              <a:spcBef>
                <a:spcPct val="0"/>
              </a:spcBef>
              <a:spcAft>
                <a:spcPct val="0"/>
              </a:spcAft>
              <a:defRPr sz="1000" b="0" i="0" kern="1200">
                <a:solidFill>
                  <a:schemeClr val="tx1"/>
                </a:solidFill>
                <a:effectLst/>
                <a:latin typeface="+mn-lt"/>
                <a:ea typeface="ヒラギノ角ゴ ProN W3" charset="0"/>
                <a:cs typeface="ヒラギノ角ゴ ProN W3" charset="0"/>
                <a:sym typeface="Lucida Grande" charset="0"/>
              </a:defRPr>
            </a:lvl1pPr>
            <a:lvl2pPr marL="457200" algn="l" rtl="0" fontAlgn="base">
              <a:spcBef>
                <a:spcPct val="0"/>
              </a:spcBef>
              <a:spcAft>
                <a:spcPct val="0"/>
              </a:spcAft>
              <a:defRPr kern="1200">
                <a:solidFill>
                  <a:srgbClr val="000000"/>
                </a:solidFill>
                <a:latin typeface="Lucida Grande" charset="0"/>
                <a:ea typeface="ヒラギノ角ゴ ProN W3" charset="0"/>
                <a:cs typeface="ヒラギノ角ゴ ProN W3" charset="0"/>
                <a:sym typeface="Lucida Grande" charset="0"/>
              </a:defRPr>
            </a:lvl2pPr>
            <a:lvl3pPr marL="914400" algn="l" rtl="0" fontAlgn="base">
              <a:spcBef>
                <a:spcPct val="0"/>
              </a:spcBef>
              <a:spcAft>
                <a:spcPct val="0"/>
              </a:spcAft>
              <a:defRPr kern="1200">
                <a:solidFill>
                  <a:srgbClr val="000000"/>
                </a:solidFill>
                <a:latin typeface="Lucida Grande" charset="0"/>
                <a:ea typeface="ヒラギノ角ゴ ProN W3" charset="0"/>
                <a:cs typeface="ヒラギノ角ゴ ProN W3" charset="0"/>
                <a:sym typeface="Lucida Grande" charset="0"/>
              </a:defRPr>
            </a:lvl3pPr>
            <a:lvl4pPr marL="1371600" algn="l" rtl="0" fontAlgn="base">
              <a:spcBef>
                <a:spcPct val="0"/>
              </a:spcBef>
              <a:spcAft>
                <a:spcPct val="0"/>
              </a:spcAft>
              <a:defRPr kern="1200">
                <a:solidFill>
                  <a:srgbClr val="000000"/>
                </a:solidFill>
                <a:latin typeface="Lucida Grande" charset="0"/>
                <a:ea typeface="ヒラギノ角ゴ ProN W3" charset="0"/>
                <a:cs typeface="ヒラギノ角ゴ ProN W3" charset="0"/>
                <a:sym typeface="Lucida Grande" charset="0"/>
              </a:defRPr>
            </a:lvl4pPr>
            <a:lvl5pPr marL="1828800" algn="l" rtl="0" fontAlgn="base">
              <a:spcBef>
                <a:spcPct val="0"/>
              </a:spcBef>
              <a:spcAft>
                <a:spcPct val="0"/>
              </a:spcAft>
              <a:defRPr kern="1200">
                <a:solidFill>
                  <a:srgbClr val="000000"/>
                </a:solidFill>
                <a:latin typeface="Lucida Grande" charset="0"/>
                <a:ea typeface="ヒラギノ角ゴ ProN W3" charset="0"/>
                <a:cs typeface="ヒラギノ角ゴ ProN W3" charset="0"/>
                <a:sym typeface="Lucida Grande" charset="0"/>
              </a:defRPr>
            </a:lvl5pPr>
            <a:lvl6pPr marL="2286000" algn="l" defTabSz="914400" rtl="0" eaLnBrk="1" latinLnBrk="0" hangingPunct="1">
              <a:defRPr kern="1200">
                <a:solidFill>
                  <a:srgbClr val="000000"/>
                </a:solidFill>
                <a:latin typeface="Lucida Grande" charset="0"/>
                <a:ea typeface="ヒラギノ角ゴ ProN W3" charset="0"/>
                <a:cs typeface="ヒラギノ角ゴ ProN W3" charset="0"/>
                <a:sym typeface="Lucida Grande" charset="0"/>
              </a:defRPr>
            </a:lvl6pPr>
            <a:lvl7pPr marL="2743200" algn="l" defTabSz="914400" rtl="0" eaLnBrk="1" latinLnBrk="0" hangingPunct="1">
              <a:defRPr kern="1200">
                <a:solidFill>
                  <a:srgbClr val="000000"/>
                </a:solidFill>
                <a:latin typeface="Lucida Grande" charset="0"/>
                <a:ea typeface="ヒラギノ角ゴ ProN W3" charset="0"/>
                <a:cs typeface="ヒラギノ角ゴ ProN W3" charset="0"/>
                <a:sym typeface="Lucida Grande" charset="0"/>
              </a:defRPr>
            </a:lvl7pPr>
            <a:lvl8pPr marL="3200400" algn="l" defTabSz="914400" rtl="0" eaLnBrk="1" latinLnBrk="0" hangingPunct="1">
              <a:defRPr kern="1200">
                <a:solidFill>
                  <a:srgbClr val="000000"/>
                </a:solidFill>
                <a:latin typeface="Lucida Grande" charset="0"/>
                <a:ea typeface="ヒラギノ角ゴ ProN W3" charset="0"/>
                <a:cs typeface="ヒラギノ角ゴ ProN W3" charset="0"/>
                <a:sym typeface="Lucida Grande" charset="0"/>
              </a:defRPr>
            </a:lvl8pPr>
            <a:lvl9pPr marL="3657600" algn="l" defTabSz="914400" rtl="0" eaLnBrk="1" latinLnBrk="0" hangingPunct="1">
              <a:defRPr kern="1200">
                <a:solidFill>
                  <a:srgbClr val="000000"/>
                </a:solidFill>
                <a:latin typeface="Lucida Grande" charset="0"/>
                <a:ea typeface="ヒラギノ角ゴ ProN W3" charset="0"/>
                <a:cs typeface="ヒラギノ角ゴ ProN W3" charset="0"/>
                <a:sym typeface="Lucida Grande" charset="0"/>
              </a:defRPr>
            </a:lvl9pPr>
          </a:lstStyle>
          <a:p>
            <a:pPr eaLnBrk="1" hangingPunct="1">
              <a:spcBef>
                <a:spcPct val="0"/>
              </a:spcBef>
              <a:buClrTx/>
              <a:buSzTx/>
              <a:buFontTx/>
              <a:buNone/>
            </a:pPr>
            <a:fld id="{39811097-82D1-43F5-9FF3-942CF1399078}" type="slidenum">
              <a:rPr lang="en-US" altLang="en-US" smtClean="0"/>
              <a:pPr eaLnBrk="1" hangingPunct="1">
                <a:spcBef>
                  <a:spcPct val="0"/>
                </a:spcBef>
                <a:buClrTx/>
                <a:buSzTx/>
                <a:buFontTx/>
                <a:buNone/>
              </a:pPr>
              <a:t>43</a:t>
            </a:fld>
            <a:endParaRPr lang="en-US" altLang="en-US" sz="1200" dirty="0">
              <a:solidFill>
                <a:srgbClr val="898989"/>
              </a:solidFill>
              <a:ea typeface="Lucida Grande" charset="0"/>
              <a:cs typeface="Lucida Grande" charset="0"/>
            </a:endParaRPr>
          </a:p>
        </p:txBody>
      </p:sp>
    </p:spTree>
    <p:extLst>
      <p:ext uri="{BB962C8B-B14F-4D97-AF65-F5344CB8AC3E}">
        <p14:creationId xmlns:p14="http://schemas.microsoft.com/office/powerpoint/2010/main" val="704838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altLang="en-US" sz="4000" dirty="0"/>
              <a:t>Four </a:t>
            </a:r>
            <a:r>
              <a:rPr lang="en-US" altLang="en-US" sz="4000" dirty="0" err="1"/>
              <a:t>Cashflow</a:t>
            </a:r>
            <a:r>
              <a:rPr lang="en-US" altLang="en-US" sz="4000" dirty="0"/>
              <a:t> Generating “Tiers”</a:t>
            </a:r>
          </a:p>
        </p:txBody>
      </p:sp>
      <p:sp>
        <p:nvSpPr>
          <p:cNvPr id="5123" name="Content Placeholder 2"/>
          <p:cNvSpPr>
            <a:spLocks noGrp="1"/>
          </p:cNvSpPr>
          <p:nvPr>
            <p:ph idx="1"/>
          </p:nvPr>
        </p:nvSpPr>
        <p:spPr/>
        <p:txBody>
          <a:bodyPr>
            <a:normAutofit fontScale="85000" lnSpcReduction="20000"/>
          </a:bodyPr>
          <a:lstStyle/>
          <a:p>
            <a:pPr eaLnBrk="1" hangingPunct="1"/>
            <a:r>
              <a:rPr lang="en-US" altLang="en-US" sz="2800" dirty="0"/>
              <a:t>Tier 1: Trade (Goods and Services) Balance</a:t>
            </a:r>
          </a:p>
          <a:p>
            <a:pPr eaLnBrk="1" hangingPunct="1"/>
            <a:r>
              <a:rPr lang="en-US" altLang="en-US" sz="2800" dirty="0"/>
              <a:t>Tier 2: Income from Foreign Lending (Factor Service Balance)</a:t>
            </a:r>
          </a:p>
          <a:p>
            <a:pPr eaLnBrk="1" hangingPunct="1"/>
            <a:r>
              <a:rPr lang="en-US" altLang="en-US" sz="2800" dirty="0"/>
              <a:t>Tier 3: Net New Foreign Lending (Long term Capital Account)</a:t>
            </a:r>
          </a:p>
          <a:p>
            <a:pPr eaLnBrk="1" hangingPunct="1"/>
            <a:r>
              <a:rPr lang="en-US" altLang="en-US" sz="2800" dirty="0"/>
              <a:t>Tier 4: Short-term capital movements: Balancing Items</a:t>
            </a:r>
          </a:p>
          <a:p>
            <a:r>
              <a:rPr lang="en-US" altLang="en-US" sz="1800" dirty="0"/>
              <a:t>In a 1983 paper delivered at the Centro di Studi Americani in Rome Minsky inverts tiers 1 and 2, arguing that interest and dividends should be considered equivalent to overheads or fixed costs that have to be met before profits resulting from income producing activity on trade account can be booked to available reserves. </a:t>
            </a:r>
          </a:p>
        </p:txBody>
      </p:sp>
      <p:sp>
        <p:nvSpPr>
          <p:cNvPr id="5124" name="Slide Number Placeholder 3"/>
          <p:cNvSpPr>
            <a:spLocks noGrp="1"/>
          </p:cNvSpPr>
          <p:nvPr>
            <p:ph type="sldNum" sz="quarter" idx="12"/>
          </p:nvPr>
        </p:nvSpPr>
        <p:spPr>
          <a:prstGeom prst="rect">
            <a:avLst/>
          </a:prstGeom>
          <a:noFill/>
        </p:spPr>
        <p:txBody>
          <a:bodyPr vert="horz" lIns="91440" tIns="45720" rIns="91440" bIns="45720" rtlCol="0" anchor="ctr"/>
          <a:lstStyle>
            <a:defPPr>
              <a:defRPr lang="en-US"/>
            </a:defPPr>
            <a:lvl1pPr algn="r" rtl="0" fontAlgn="base">
              <a:spcBef>
                <a:spcPct val="0"/>
              </a:spcBef>
              <a:spcAft>
                <a:spcPct val="0"/>
              </a:spcAft>
              <a:defRPr sz="1000" b="0" i="0" kern="1200">
                <a:solidFill>
                  <a:schemeClr val="tx1"/>
                </a:solidFill>
                <a:effectLst/>
                <a:latin typeface="+mn-lt"/>
                <a:ea typeface="ヒラギノ角ゴ ProN W3" charset="0"/>
                <a:cs typeface="ヒラギノ角ゴ ProN W3" charset="0"/>
                <a:sym typeface="Lucida Grande" charset="0"/>
              </a:defRPr>
            </a:lvl1pPr>
            <a:lvl2pPr marL="457200" algn="l" rtl="0" fontAlgn="base">
              <a:spcBef>
                <a:spcPct val="0"/>
              </a:spcBef>
              <a:spcAft>
                <a:spcPct val="0"/>
              </a:spcAft>
              <a:defRPr kern="1200">
                <a:solidFill>
                  <a:srgbClr val="000000"/>
                </a:solidFill>
                <a:latin typeface="Lucida Grande" charset="0"/>
                <a:ea typeface="ヒラギノ角ゴ ProN W3" charset="0"/>
                <a:cs typeface="ヒラギノ角ゴ ProN W3" charset="0"/>
                <a:sym typeface="Lucida Grande" charset="0"/>
              </a:defRPr>
            </a:lvl2pPr>
            <a:lvl3pPr marL="914400" algn="l" rtl="0" fontAlgn="base">
              <a:spcBef>
                <a:spcPct val="0"/>
              </a:spcBef>
              <a:spcAft>
                <a:spcPct val="0"/>
              </a:spcAft>
              <a:defRPr kern="1200">
                <a:solidFill>
                  <a:srgbClr val="000000"/>
                </a:solidFill>
                <a:latin typeface="Lucida Grande" charset="0"/>
                <a:ea typeface="ヒラギノ角ゴ ProN W3" charset="0"/>
                <a:cs typeface="ヒラギノ角ゴ ProN W3" charset="0"/>
                <a:sym typeface="Lucida Grande" charset="0"/>
              </a:defRPr>
            </a:lvl3pPr>
            <a:lvl4pPr marL="1371600" algn="l" rtl="0" fontAlgn="base">
              <a:spcBef>
                <a:spcPct val="0"/>
              </a:spcBef>
              <a:spcAft>
                <a:spcPct val="0"/>
              </a:spcAft>
              <a:defRPr kern="1200">
                <a:solidFill>
                  <a:srgbClr val="000000"/>
                </a:solidFill>
                <a:latin typeface="Lucida Grande" charset="0"/>
                <a:ea typeface="ヒラギノ角ゴ ProN W3" charset="0"/>
                <a:cs typeface="ヒラギノ角ゴ ProN W3" charset="0"/>
                <a:sym typeface="Lucida Grande" charset="0"/>
              </a:defRPr>
            </a:lvl4pPr>
            <a:lvl5pPr marL="1828800" algn="l" rtl="0" fontAlgn="base">
              <a:spcBef>
                <a:spcPct val="0"/>
              </a:spcBef>
              <a:spcAft>
                <a:spcPct val="0"/>
              </a:spcAft>
              <a:defRPr kern="1200">
                <a:solidFill>
                  <a:srgbClr val="000000"/>
                </a:solidFill>
                <a:latin typeface="Lucida Grande" charset="0"/>
                <a:ea typeface="ヒラギノ角ゴ ProN W3" charset="0"/>
                <a:cs typeface="ヒラギノ角ゴ ProN W3" charset="0"/>
                <a:sym typeface="Lucida Grande" charset="0"/>
              </a:defRPr>
            </a:lvl5pPr>
            <a:lvl6pPr marL="2286000" algn="l" defTabSz="914400" rtl="0" eaLnBrk="1" latinLnBrk="0" hangingPunct="1">
              <a:defRPr kern="1200">
                <a:solidFill>
                  <a:srgbClr val="000000"/>
                </a:solidFill>
                <a:latin typeface="Lucida Grande" charset="0"/>
                <a:ea typeface="ヒラギノ角ゴ ProN W3" charset="0"/>
                <a:cs typeface="ヒラギノ角ゴ ProN W3" charset="0"/>
                <a:sym typeface="Lucida Grande" charset="0"/>
              </a:defRPr>
            </a:lvl6pPr>
            <a:lvl7pPr marL="2743200" algn="l" defTabSz="914400" rtl="0" eaLnBrk="1" latinLnBrk="0" hangingPunct="1">
              <a:defRPr kern="1200">
                <a:solidFill>
                  <a:srgbClr val="000000"/>
                </a:solidFill>
                <a:latin typeface="Lucida Grande" charset="0"/>
                <a:ea typeface="ヒラギノ角ゴ ProN W3" charset="0"/>
                <a:cs typeface="ヒラギノ角ゴ ProN W3" charset="0"/>
                <a:sym typeface="Lucida Grande" charset="0"/>
              </a:defRPr>
            </a:lvl7pPr>
            <a:lvl8pPr marL="3200400" algn="l" defTabSz="914400" rtl="0" eaLnBrk="1" latinLnBrk="0" hangingPunct="1">
              <a:defRPr kern="1200">
                <a:solidFill>
                  <a:srgbClr val="000000"/>
                </a:solidFill>
                <a:latin typeface="Lucida Grande" charset="0"/>
                <a:ea typeface="ヒラギノ角ゴ ProN W3" charset="0"/>
                <a:cs typeface="ヒラギノ角ゴ ProN W3" charset="0"/>
                <a:sym typeface="Lucida Grande" charset="0"/>
              </a:defRPr>
            </a:lvl8pPr>
            <a:lvl9pPr marL="3657600" algn="l" defTabSz="914400" rtl="0" eaLnBrk="1" latinLnBrk="0" hangingPunct="1">
              <a:defRPr kern="1200">
                <a:solidFill>
                  <a:srgbClr val="000000"/>
                </a:solidFill>
                <a:latin typeface="Lucida Grande" charset="0"/>
                <a:ea typeface="ヒラギノ角ゴ ProN W3" charset="0"/>
                <a:cs typeface="ヒラギノ角ゴ ProN W3" charset="0"/>
                <a:sym typeface="Lucida Grande" charset="0"/>
              </a:defRPr>
            </a:lvl9pPr>
          </a:lstStyle>
          <a:p>
            <a:pPr eaLnBrk="1" hangingPunct="1">
              <a:spcBef>
                <a:spcPct val="0"/>
              </a:spcBef>
              <a:buClrTx/>
              <a:buSzTx/>
              <a:buFontTx/>
              <a:buNone/>
            </a:pPr>
            <a:fld id="{39811097-82D1-43F5-9FF3-942CF1399078}" type="slidenum">
              <a:rPr lang="en-US" altLang="en-US" smtClean="0"/>
              <a:pPr eaLnBrk="1" hangingPunct="1">
                <a:spcBef>
                  <a:spcPct val="0"/>
                </a:spcBef>
                <a:buClrTx/>
                <a:buSzTx/>
                <a:buFontTx/>
                <a:buNone/>
              </a:pPr>
              <a:t>44</a:t>
            </a:fld>
            <a:r>
              <a:rPr lang="en-US" altLang="en-US" dirty="0"/>
              <a:t> </a:t>
            </a:r>
            <a:endParaRPr lang="en-US" altLang="en-US" sz="1200" dirty="0">
              <a:solidFill>
                <a:srgbClr val="898989"/>
              </a:solidFill>
              <a:ea typeface="Lucida Grande" charset="0"/>
              <a:cs typeface="Lucida Grande" charset="0"/>
            </a:endParaRPr>
          </a:p>
        </p:txBody>
      </p:sp>
    </p:spTree>
    <p:extLst>
      <p:ext uri="{BB962C8B-B14F-4D97-AF65-F5344CB8AC3E}">
        <p14:creationId xmlns:p14="http://schemas.microsoft.com/office/powerpoint/2010/main" val="2063146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p:txBody>
          <a:bodyPr rIns="132080">
            <a:normAutofit/>
          </a:bodyPr>
          <a:lstStyle/>
          <a:p>
            <a:pPr eaLnBrk="1" hangingPunct="1"/>
            <a:r>
              <a:rPr lang="en-US" altLang="en-US" sz="3600" dirty="0"/>
              <a:t>FIH Negation of External Financing</a:t>
            </a:r>
            <a:endParaRPr lang="en-US" altLang="en-US" sz="3600" dirty="0">
              <a:ea typeface="ヒラギノ角ゴ ProN W6" charset="0"/>
              <a:cs typeface="ヒラギノ角ゴ ProN W6" charset="0"/>
            </a:endParaRPr>
          </a:p>
        </p:txBody>
      </p:sp>
      <p:sp>
        <p:nvSpPr>
          <p:cNvPr id="58371" name="Rectangle 2"/>
          <p:cNvSpPr>
            <a:spLocks noGrp="1" noChangeArrowheads="1"/>
          </p:cNvSpPr>
          <p:nvPr>
            <p:ph idx="1"/>
          </p:nvPr>
        </p:nvSpPr>
        <p:spPr/>
        <p:txBody>
          <a:bodyPr rIns="132080">
            <a:normAutofit fontScale="85000" lnSpcReduction="10000"/>
          </a:bodyPr>
          <a:lstStyle/>
          <a:p>
            <a:pPr eaLnBrk="1" hangingPunct="1">
              <a:lnSpc>
                <a:spcPct val="90000"/>
              </a:lnSpc>
            </a:pPr>
            <a:r>
              <a:rPr lang="en-US" altLang="en-US" sz="2800" b="1" dirty="0"/>
              <a:t>Theoretical: How to support the debt created by foreign borrowing to finance development</a:t>
            </a:r>
          </a:p>
          <a:p>
            <a:pPr lvl="1">
              <a:lnSpc>
                <a:spcPct val="90000"/>
              </a:lnSpc>
            </a:pPr>
            <a:r>
              <a:rPr lang="en-US" altLang="en-US" sz="2600" dirty="0"/>
              <a:t>DOMAR: A net export surplus can be maintained only if the stock of foreign lending increases at a rate equal or greater than the interest rate charged on the foreign lending</a:t>
            </a:r>
          </a:p>
          <a:p>
            <a:pPr lvl="1">
              <a:lnSpc>
                <a:spcPct val="90000"/>
              </a:lnSpc>
            </a:pPr>
            <a:r>
              <a:rPr lang="en-US" altLang="en-US" sz="2600" dirty="0"/>
              <a:t>For a deficit, foreign borrowing must increase at a rate equal or greater than the rate of interest paid on the lending</a:t>
            </a:r>
          </a:p>
          <a:p>
            <a:pPr lvl="1">
              <a:lnSpc>
                <a:spcPct val="90000"/>
              </a:lnSpc>
            </a:pPr>
            <a:r>
              <a:rPr lang="en-US" altLang="en-US" sz="2600" dirty="0"/>
              <a:t>If interest rate rises with increasing stocks of foreign loans, then the rate of borrowing must also increase</a:t>
            </a:r>
          </a:p>
        </p:txBody>
      </p:sp>
    </p:spTree>
    <p:extLst>
      <p:ext uri="{BB962C8B-B14F-4D97-AF65-F5344CB8AC3E}">
        <p14:creationId xmlns:p14="http://schemas.microsoft.com/office/powerpoint/2010/main" val="3978728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rIns="132080"/>
          <a:lstStyle/>
          <a:p>
            <a:pPr eaLnBrk="1" hangingPunct="1"/>
            <a:r>
              <a:rPr lang="en-US" altLang="en-US" b="1" dirty="0"/>
              <a:t>Domar’s Solution is Ponzi!</a:t>
            </a:r>
            <a:endParaRPr lang="en-US" altLang="en-US" b="1" dirty="0">
              <a:ea typeface="ヒラギノ角ゴ ProN W6" charset="0"/>
              <a:cs typeface="ヒラギノ角ゴ ProN W6" charset="0"/>
            </a:endParaRPr>
          </a:p>
        </p:txBody>
      </p:sp>
      <p:sp>
        <p:nvSpPr>
          <p:cNvPr id="47106" name="Rectangle 2"/>
          <p:cNvSpPr>
            <a:spLocks noGrp="1" noChangeArrowheads="1"/>
          </p:cNvSpPr>
          <p:nvPr>
            <p:ph idx="1"/>
          </p:nvPr>
        </p:nvSpPr>
        <p:spPr/>
        <p:txBody>
          <a:bodyPr rIns="132080">
            <a:normAutofit fontScale="92500" lnSpcReduction="20000"/>
          </a:bodyPr>
          <a:lstStyle/>
          <a:p>
            <a:pPr eaLnBrk="1" hangingPunct="1">
              <a:lnSpc>
                <a:spcPct val="90000"/>
              </a:lnSpc>
            </a:pPr>
            <a:r>
              <a:rPr lang="en-US" altLang="en-US" sz="2800" dirty="0"/>
              <a:t>The Domar condition is the same as the condition for a </a:t>
            </a:r>
            <a:r>
              <a:rPr lang="en-US" altLang="en-US" b="1" dirty="0"/>
              <a:t>successful Ponzi Scheme!</a:t>
            </a:r>
            <a:endParaRPr lang="en-US" altLang="en-US" b="1" dirty="0">
              <a:ea typeface="ヒラギノ角ゴ ProN W6" charset="0"/>
              <a:cs typeface="ヒラギノ角ゴ ProN W6" charset="0"/>
            </a:endParaRPr>
          </a:p>
          <a:p>
            <a:pPr eaLnBrk="1" hangingPunct="1">
              <a:lnSpc>
                <a:spcPct val="90000"/>
              </a:lnSpc>
            </a:pPr>
            <a:r>
              <a:rPr lang="en-US" altLang="en-US" sz="2800" dirty="0"/>
              <a:t>Such schemes are inherently unstable</a:t>
            </a:r>
          </a:p>
          <a:p>
            <a:pPr eaLnBrk="1" hangingPunct="1">
              <a:lnSpc>
                <a:spcPct val="90000"/>
              </a:lnSpc>
            </a:pPr>
            <a:r>
              <a:rPr lang="en-US" altLang="en-US" sz="2800" dirty="0"/>
              <a:t>Thus, Keynes’s recommendation to use capital controls</a:t>
            </a:r>
          </a:p>
          <a:p>
            <a:pPr eaLnBrk="1" hangingPunct="1">
              <a:lnSpc>
                <a:spcPct val="90000"/>
              </a:lnSpc>
            </a:pPr>
            <a:r>
              <a:rPr lang="en-US" altLang="en-US" sz="2800" dirty="0"/>
              <a:t>But long-term stability will require a balanced structure of production that creates exports sufficient to meet debt service</a:t>
            </a:r>
          </a:p>
          <a:p>
            <a:pPr eaLnBrk="1" hangingPunct="1">
              <a:lnSpc>
                <a:spcPct val="90000"/>
              </a:lnSpc>
            </a:pPr>
            <a:r>
              <a:rPr lang="en-US" altLang="en-US" sz="2800" dirty="0"/>
              <a:t>Industrial policy is also necessary for policy space</a:t>
            </a:r>
          </a:p>
        </p:txBody>
      </p:sp>
    </p:spTree>
    <p:extLst>
      <p:ext uri="{BB962C8B-B14F-4D97-AF65-F5344CB8AC3E}">
        <p14:creationId xmlns:p14="http://schemas.microsoft.com/office/powerpoint/2010/main" val="2942669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p:txBody>
          <a:bodyPr rIns="132080">
            <a:normAutofit fontScale="90000"/>
          </a:bodyPr>
          <a:lstStyle/>
          <a:p>
            <a:pPr eaLnBrk="1" hangingPunct="1"/>
            <a:r>
              <a:rPr lang="en-US" altLang="en-US" sz="3400" b="1" dirty="0"/>
              <a:t>Debt Financed Growth Undermines Domestic Resource Mobilisation</a:t>
            </a:r>
            <a:endParaRPr lang="en-US" altLang="en-US" sz="3400" b="1" dirty="0">
              <a:ea typeface="ヒラギノ角ゴ ProN W6" charset="0"/>
              <a:cs typeface="ヒラギノ角ゴ ProN W6" charset="0"/>
            </a:endParaRPr>
          </a:p>
        </p:txBody>
      </p:sp>
      <p:sp>
        <p:nvSpPr>
          <p:cNvPr id="48130" name="Rectangle 2"/>
          <p:cNvSpPr>
            <a:spLocks noGrp="1" noChangeArrowheads="1"/>
          </p:cNvSpPr>
          <p:nvPr>
            <p:ph idx="1"/>
          </p:nvPr>
        </p:nvSpPr>
        <p:spPr/>
        <p:txBody>
          <a:bodyPr rIns="132080">
            <a:noAutofit/>
          </a:bodyPr>
          <a:lstStyle/>
          <a:p>
            <a:pPr eaLnBrk="1" hangingPunct="1">
              <a:lnSpc>
                <a:spcPct val="90000"/>
              </a:lnSpc>
            </a:pPr>
            <a:r>
              <a:rPr lang="en-US" altLang="en-US" sz="3600" dirty="0"/>
              <a:t>Both Private flows and Official Aid create debt service obligations</a:t>
            </a:r>
            <a:endParaRPr lang="en-US" altLang="en-US" sz="3600" dirty="0">
              <a:ea typeface="ヒラギノ角ゴ ProN W6" charset="0"/>
              <a:cs typeface="ヒラギノ角ゴ ProN W6" charset="0"/>
            </a:endParaRPr>
          </a:p>
          <a:p>
            <a:pPr eaLnBrk="1" hangingPunct="1">
              <a:lnSpc>
                <a:spcPct val="90000"/>
              </a:lnSpc>
            </a:pPr>
            <a:r>
              <a:rPr lang="en-US" altLang="en-US" sz="3600" dirty="0"/>
              <a:t>Foreign currency needed for debt service</a:t>
            </a:r>
            <a:endParaRPr lang="en-US" altLang="en-US" sz="3600" dirty="0">
              <a:ea typeface="ヒラギノ角ゴ ProN W6" charset="0"/>
              <a:cs typeface="ヒラギノ角ゴ ProN W6" charset="0"/>
            </a:endParaRPr>
          </a:p>
          <a:p>
            <a:pPr eaLnBrk="1" hangingPunct="1">
              <a:lnSpc>
                <a:spcPct val="90000"/>
              </a:lnSpc>
            </a:pPr>
            <a:r>
              <a:rPr lang="en-US" altLang="en-US" sz="3600" dirty="0"/>
              <a:t>Foreign currency generated by external surplus</a:t>
            </a:r>
            <a:endParaRPr lang="en-US" altLang="en-US" sz="3600" dirty="0">
              <a:ea typeface="ヒラギノ角ゴ ProN W6" charset="0"/>
              <a:cs typeface="ヒラギノ角ゴ ProN W6" charset="0"/>
            </a:endParaRPr>
          </a:p>
          <a:p>
            <a:pPr marL="782638" lvl="1" eaLnBrk="1" hangingPunct="1">
              <a:lnSpc>
                <a:spcPct val="90000"/>
              </a:lnSpc>
            </a:pPr>
            <a:r>
              <a:rPr lang="en-US" altLang="en-US" sz="4000" dirty="0"/>
              <a:t>That is by a negative net resource transfer</a:t>
            </a:r>
            <a:endParaRPr lang="en-US" altLang="en-US" sz="4000" dirty="0">
              <a:ea typeface="ヒラギノ角ゴ ProN W6" charset="0"/>
              <a:cs typeface="ヒラギノ角ゴ ProN W6" charset="0"/>
            </a:endParaRPr>
          </a:p>
        </p:txBody>
      </p:sp>
    </p:spTree>
    <p:extLst>
      <p:ext uri="{BB962C8B-B14F-4D97-AF65-F5344CB8AC3E}">
        <p14:creationId xmlns:p14="http://schemas.microsoft.com/office/powerpoint/2010/main" val="2010682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p:txBody>
          <a:bodyPr rIns="132080">
            <a:normAutofit fontScale="90000"/>
          </a:bodyPr>
          <a:lstStyle/>
          <a:p>
            <a:pPr eaLnBrk="1" hangingPunct="1"/>
            <a:br>
              <a:rPr lang="en-US" altLang="en-US" sz="2800" b="1" dirty="0"/>
            </a:br>
            <a:r>
              <a:rPr lang="en-US" altLang="en-US" sz="2800" b="1" dirty="0"/>
              <a:t>Bretton Woods Structural Adjustment Programmes </a:t>
            </a:r>
            <a:br>
              <a:rPr lang="en-US" altLang="en-US" sz="2800" b="1" dirty="0"/>
            </a:br>
            <a:r>
              <a:rPr lang="en-US" altLang="en-US" sz="2800" b="1" dirty="0"/>
              <a:t>to meet debt service obligations</a:t>
            </a:r>
            <a:br>
              <a:rPr lang="en-US" altLang="en-US" sz="2800" b="1" dirty="0">
                <a:ea typeface="ヒラギノ角ゴ ProN W6" charset="0"/>
                <a:cs typeface="ヒラギノ角ゴ ProN W6" charset="0"/>
              </a:rPr>
            </a:br>
            <a:endParaRPr lang="en-US" altLang="en-US" sz="2800" b="1" dirty="0">
              <a:ea typeface="ヒラギノ角ゴ ProN W6" charset="0"/>
              <a:cs typeface="ヒラギノ角ゴ ProN W6" charset="0"/>
            </a:endParaRPr>
          </a:p>
        </p:txBody>
      </p:sp>
      <p:sp>
        <p:nvSpPr>
          <p:cNvPr id="61443" name="Rectangle 2"/>
          <p:cNvSpPr>
            <a:spLocks noGrp="1" noChangeArrowheads="1"/>
          </p:cNvSpPr>
          <p:nvPr>
            <p:ph idx="1"/>
          </p:nvPr>
        </p:nvSpPr>
        <p:spPr/>
        <p:txBody>
          <a:bodyPr rIns="132080">
            <a:normAutofit fontScale="92500" lnSpcReduction="20000"/>
          </a:bodyPr>
          <a:lstStyle/>
          <a:p>
            <a:pPr marL="782638" lvl="1" eaLnBrk="1" hangingPunct="1">
              <a:lnSpc>
                <a:spcPct val="90000"/>
              </a:lnSpc>
            </a:pPr>
            <a:r>
              <a:rPr lang="en-US" altLang="en-US" sz="2400" b="1" dirty="0"/>
              <a:t>Reduce level of activity to free resources to meet debt service</a:t>
            </a:r>
            <a:endParaRPr lang="en-US" altLang="en-US" sz="2400" b="1" dirty="0">
              <a:ea typeface="ヒラギノ角ゴ ProN W6" charset="0"/>
              <a:cs typeface="ヒラギノ角ゴ ProN W6" charset="0"/>
            </a:endParaRPr>
          </a:p>
          <a:p>
            <a:pPr marL="782638" lvl="1" eaLnBrk="1" hangingPunct="1">
              <a:lnSpc>
                <a:spcPct val="90000"/>
              </a:lnSpc>
            </a:pPr>
            <a:r>
              <a:rPr lang="en-US" altLang="en-US" sz="2400" b="1" dirty="0"/>
              <a:t>External surplus is produced via fiscal surplus </a:t>
            </a:r>
            <a:endParaRPr lang="en-US" altLang="en-US" sz="2400" b="1" dirty="0">
              <a:ea typeface="ヒラギノ角ゴ ProN W6" charset="0"/>
              <a:cs typeface="ヒラギノ角ゴ ProN W6" charset="0"/>
            </a:endParaRPr>
          </a:p>
          <a:p>
            <a:pPr marL="782638" lvl="1" eaLnBrk="1" hangingPunct="1">
              <a:lnSpc>
                <a:spcPct val="90000"/>
              </a:lnSpc>
            </a:pPr>
            <a:r>
              <a:rPr lang="en-US" altLang="en-US" sz="2400" b="1" dirty="0"/>
              <a:t>Fiscal surplus created by cutting investment in education, health, social expenditures, government wages</a:t>
            </a:r>
            <a:endParaRPr lang="en-US" altLang="en-US" sz="2400" b="1" dirty="0">
              <a:ea typeface="ヒラギノ角ゴ ProN W6" charset="0"/>
              <a:cs typeface="ヒラギノ角ゴ ProN W6" charset="0"/>
            </a:endParaRPr>
          </a:p>
          <a:p>
            <a:pPr marL="782638" lvl="1" eaLnBrk="1" hangingPunct="1">
              <a:lnSpc>
                <a:spcPct val="90000"/>
              </a:lnSpc>
            </a:pPr>
            <a:r>
              <a:rPr lang="en-US" altLang="en-US" sz="2400" b="1" dirty="0"/>
              <a:t>Fiscal surplus reduces domestic absorption and domestic resource utilisation</a:t>
            </a:r>
            <a:endParaRPr lang="en-US" altLang="en-US" sz="2400" b="1" dirty="0">
              <a:ea typeface="ヒラギノ角ゴ ProN W6" charset="0"/>
              <a:cs typeface="ヒラギノ角ゴ ProN W6" charset="0"/>
            </a:endParaRPr>
          </a:p>
          <a:p>
            <a:pPr marL="782638" lvl="1" eaLnBrk="1" hangingPunct="1">
              <a:lnSpc>
                <a:spcPct val="90000"/>
              </a:lnSpc>
            </a:pPr>
            <a:r>
              <a:rPr lang="en-US" altLang="en-US" sz="2400" b="1" dirty="0"/>
              <a:t>Creates unemployment and lost potential output</a:t>
            </a:r>
            <a:endParaRPr lang="en-US" altLang="en-US" sz="2400" b="1" dirty="0">
              <a:ea typeface="ヒラギノ角ゴ ProN W6" charset="0"/>
              <a:cs typeface="ヒラギノ角ゴ ProN W6" charset="0"/>
            </a:endParaRPr>
          </a:p>
          <a:p>
            <a:pPr marL="782638" lvl="1" eaLnBrk="1" hangingPunct="1">
              <a:lnSpc>
                <a:spcPct val="90000"/>
              </a:lnSpc>
            </a:pPr>
            <a:r>
              <a:rPr lang="en-US" altLang="en-US" sz="2400" b="1" dirty="0"/>
              <a:t>Absence of Social Safety Net creates economics and social marginalisation – informal labour markets</a:t>
            </a:r>
            <a:endParaRPr lang="en-US" altLang="en-US" sz="2400" b="1" dirty="0">
              <a:ea typeface="ヒラギノ角ゴ ProN W6" charset="0"/>
              <a:cs typeface="ヒラギノ角ゴ ProN W6" charset="0"/>
            </a:endParaRPr>
          </a:p>
        </p:txBody>
      </p:sp>
      <p:sp>
        <p:nvSpPr>
          <p:cNvPr id="49155" name="Rectangle 3"/>
          <p:cNvSpPr>
            <a:spLocks/>
          </p:cNvSpPr>
          <p:nvPr/>
        </p:nvSpPr>
        <p:spPr bwMode="auto">
          <a:xfrm>
            <a:off x="457200" y="5181600"/>
            <a:ext cx="8242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spcBef>
                <a:spcPts val="800"/>
              </a:spcBef>
              <a:buClr>
                <a:srgbClr val="000000"/>
              </a:buClr>
              <a:buSzPct val="100000"/>
              <a:buFont typeface="Arial" panose="020B0604020202020204" pitchFamily="34" charset="0"/>
              <a:buChar char="•"/>
              <a:defRPr sz="3200">
                <a:solidFill>
                  <a:schemeClr val="tx1"/>
                </a:solidFill>
                <a:latin typeface="Lucida Grande" charset="0"/>
                <a:ea typeface="ヒラギノ角ゴ ProN W3" charset="0"/>
                <a:cs typeface="ヒラギノ角ゴ ProN W3" charset="0"/>
                <a:sym typeface="Lucida Grande" charset="0"/>
              </a:defRPr>
            </a:lvl1pPr>
            <a:lvl2pPr marL="742950" indent="-285750" eaLnBrk="0" hangingPunct="0">
              <a:spcBef>
                <a:spcPts val="700"/>
              </a:spcBef>
              <a:buClr>
                <a:srgbClr val="000000"/>
              </a:buClr>
              <a:buSzPct val="100000"/>
              <a:buFont typeface="Arial" panose="020B0604020202020204" pitchFamily="34" charset="0"/>
              <a:buChar char="–"/>
              <a:defRPr sz="2800">
                <a:solidFill>
                  <a:schemeClr val="tx1"/>
                </a:solidFill>
                <a:latin typeface="Lucida Grande" charset="0"/>
                <a:ea typeface="ヒラギノ角ゴ ProN W3" charset="0"/>
                <a:cs typeface="ヒラギノ角ゴ ProN W3" charset="0"/>
                <a:sym typeface="Lucida Grande" charset="0"/>
              </a:defRPr>
            </a:lvl2pPr>
            <a:lvl3pPr marL="1143000" indent="-228600" eaLnBrk="0" hangingPunct="0">
              <a:spcBef>
                <a:spcPts val="600"/>
              </a:spcBef>
              <a:buClr>
                <a:srgbClr val="000000"/>
              </a:buClr>
              <a:buSzPct val="100000"/>
              <a:buFont typeface="Arial" panose="020B0604020202020204" pitchFamily="34" charset="0"/>
              <a:buChar char="•"/>
              <a:defRPr sz="2400">
                <a:solidFill>
                  <a:schemeClr val="tx1"/>
                </a:solidFill>
                <a:latin typeface="Lucida Grande" charset="0"/>
                <a:ea typeface="ヒラギノ角ゴ ProN W3" charset="0"/>
                <a:cs typeface="ヒラギノ角ゴ ProN W3" charset="0"/>
                <a:sym typeface="Lucida Grande" charset="0"/>
              </a:defRPr>
            </a:lvl3pPr>
            <a:lvl4pPr marL="1600200" indent="-228600" eaLnBrk="0" hangingPunct="0">
              <a:spcBef>
                <a:spcPts val="500"/>
              </a:spcBef>
              <a:buClr>
                <a:srgbClr val="000000"/>
              </a:buClr>
              <a:buSzPct val="100000"/>
              <a:buFont typeface="Arial" panose="020B0604020202020204" pitchFamily="34" charset="0"/>
              <a:buChar char="–"/>
              <a:defRPr sz="2000">
                <a:solidFill>
                  <a:schemeClr val="tx1"/>
                </a:solidFill>
                <a:latin typeface="Lucida Grande" charset="0"/>
                <a:ea typeface="ヒラギノ角ゴ ProN W3" charset="0"/>
                <a:cs typeface="ヒラギノ角ゴ ProN W3" charset="0"/>
                <a:sym typeface="Lucida Grande" charset="0"/>
              </a:defRPr>
            </a:lvl4pPr>
            <a:lvl5pPr marL="2057400" indent="-228600" eaLnBrk="0" hangingPunct="0">
              <a:spcBef>
                <a:spcPts val="500"/>
              </a:spcBef>
              <a:buClr>
                <a:srgbClr val="000000"/>
              </a:buClr>
              <a:buSzPct val="100000"/>
              <a:buFont typeface="Arial" panose="020B0604020202020204" pitchFamily="34" charset="0"/>
              <a:buChar char="»"/>
              <a:defRPr sz="2000">
                <a:solidFill>
                  <a:schemeClr val="tx1"/>
                </a:solidFill>
                <a:latin typeface="Lucida Grande" charset="0"/>
                <a:ea typeface="ヒラギノ角ゴ ProN W3" charset="0"/>
                <a:cs typeface="ヒラギノ角ゴ ProN W3" charset="0"/>
                <a:sym typeface="Lucida Grande"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Lucida Grande" charset="0"/>
                <a:ea typeface="ヒラギノ角ゴ ProN W3" charset="0"/>
                <a:cs typeface="ヒラギノ角ゴ ProN W3" charset="0"/>
                <a:sym typeface="Lucida Grande"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Lucida Grande" charset="0"/>
                <a:ea typeface="ヒラギノ角ゴ ProN W3" charset="0"/>
                <a:cs typeface="ヒラギノ角ゴ ProN W3" charset="0"/>
                <a:sym typeface="Lucida Grande"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Lucida Grande" charset="0"/>
                <a:ea typeface="ヒラギノ角ゴ ProN W3" charset="0"/>
                <a:cs typeface="ヒラギノ角ゴ ProN W3" charset="0"/>
                <a:sym typeface="Lucida Grande"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Lucida Grande" charset="0"/>
                <a:ea typeface="ヒラギノ角ゴ ProN W3" charset="0"/>
                <a:cs typeface="ヒラギノ角ゴ ProN W3" charset="0"/>
                <a:sym typeface="Lucida Grande" charset="0"/>
              </a:defRPr>
            </a:lvl9pPr>
          </a:lstStyle>
          <a:p>
            <a:pPr eaLnBrk="1" hangingPunct="1">
              <a:spcBef>
                <a:spcPct val="0"/>
              </a:spcBef>
              <a:buClrTx/>
              <a:buSzTx/>
              <a:buFontTx/>
              <a:buNone/>
            </a:pPr>
            <a:r>
              <a:rPr lang="en-US" altLang="en-US" sz="1800" dirty="0">
                <a:ea typeface="Lucida Grande" charset="0"/>
                <a:cs typeface="Lucida Grande" charset="0"/>
              </a:rPr>
              <a:t>I</a:t>
            </a:r>
          </a:p>
        </p:txBody>
      </p:sp>
    </p:spTree>
    <p:extLst>
      <p:ext uri="{BB962C8B-B14F-4D97-AF65-F5344CB8AC3E}">
        <p14:creationId xmlns:p14="http://schemas.microsoft.com/office/powerpoint/2010/main" val="722405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34"/>
          <p:cNvSpPr>
            <a:spLocks noChangeArrowheads="1"/>
          </p:cNvSpPr>
          <p:nvPr/>
        </p:nvSpPr>
        <p:spPr bwMode="auto">
          <a:xfrm>
            <a:off x="8397875" y="6503988"/>
            <a:ext cx="303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indent="57150" defTabSz="1295400" eaLnBrk="0" hangingPunct="0">
              <a:defRPr>
                <a:solidFill>
                  <a:srgbClr val="000000"/>
                </a:solidFill>
                <a:latin typeface="Lucida Grande" charset="0"/>
                <a:ea typeface="ヒラギノ角ゴ ProN W3" charset="0"/>
                <a:cs typeface="ヒラギノ角ゴ ProN W3" charset="0"/>
                <a:sym typeface="Lucida Grande" charset="0"/>
              </a:defRPr>
            </a:lvl1pPr>
            <a:lvl2pPr marL="742950" indent="-285750" defTabSz="1295400" eaLnBrk="0" hangingPunct="0">
              <a:defRPr>
                <a:solidFill>
                  <a:srgbClr val="000000"/>
                </a:solidFill>
                <a:latin typeface="Lucida Grande" charset="0"/>
                <a:ea typeface="ヒラギノ角ゴ ProN W3" charset="0"/>
                <a:cs typeface="ヒラギノ角ゴ ProN W3" charset="0"/>
                <a:sym typeface="Lucida Grande" charset="0"/>
              </a:defRPr>
            </a:lvl2pPr>
            <a:lvl3pPr marL="11430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3pPr>
            <a:lvl4pPr marL="16002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4pPr>
            <a:lvl5pPr marL="20574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5pPr>
            <a:lvl6pPr marL="25146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6pPr>
            <a:lvl7pPr marL="29718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7pPr>
            <a:lvl8pPr marL="34290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8pPr>
            <a:lvl9pPr marL="38862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9pPr>
          </a:lstStyle>
          <a:p>
            <a:pPr eaLnBrk="1" hangingPunct="1"/>
            <a:r>
              <a:rPr lang="en-US" altLang="en-US" sz="1100" dirty="0">
                <a:ea typeface="Lucida Grande" charset="0"/>
                <a:cs typeface="Lucida Grande" charset="0"/>
              </a:rPr>
              <a:t>35</a:t>
            </a:r>
          </a:p>
        </p:txBody>
      </p:sp>
      <p:sp>
        <p:nvSpPr>
          <p:cNvPr id="33795" name="Shape 35"/>
          <p:cNvSpPr>
            <a:spLocks noGrp="1"/>
          </p:cNvSpPr>
          <p:nvPr>
            <p:ph type="title"/>
          </p:nvPr>
        </p:nvSpPr>
        <p:spPr/>
        <p:txBody>
          <a:bodyPr>
            <a:normAutofit/>
          </a:bodyPr>
          <a:lstStyle/>
          <a:p>
            <a:pPr defTabSz="1295400"/>
            <a:r>
              <a:rPr lang="en-US" altLang="en-US" sz="3200" dirty="0">
                <a:ea typeface="Lucida Grande" charset="0"/>
                <a:cs typeface="Lucida Grande" charset="0"/>
              </a:rPr>
              <a:t>The Bretton Woods Constraint:</a:t>
            </a:r>
            <a:br>
              <a:rPr lang="en-US" altLang="en-US" sz="3200" dirty="0">
                <a:ea typeface="Lucida Grande" charset="0"/>
                <a:cs typeface="Lucida Grande" charset="0"/>
              </a:rPr>
            </a:br>
            <a:endParaRPr lang="en-US" altLang="en-US" sz="3200" dirty="0">
              <a:ea typeface="Lucida Grande" charset="0"/>
              <a:cs typeface="Lucida Grande" charset="0"/>
            </a:endParaRPr>
          </a:p>
        </p:txBody>
      </p:sp>
      <p:sp>
        <p:nvSpPr>
          <p:cNvPr id="36" name="Shape 36"/>
          <p:cNvSpPr>
            <a:spLocks noGrp="1"/>
          </p:cNvSpPr>
          <p:nvPr>
            <p:ph idx="1"/>
          </p:nvPr>
        </p:nvSpPr>
        <p:spPr/>
        <p:txBody>
          <a:bodyPr>
            <a:normAutofit fontScale="77500" lnSpcReduction="20000"/>
          </a:bodyPr>
          <a:lstStyle/>
          <a:p>
            <a:pPr marL="433260" indent="-433260" defTabSz="910796">
              <a:spcBef>
                <a:spcPts val="773"/>
              </a:spcBef>
              <a:buFont typeface="Arial" charset="0"/>
              <a:buChar char="•"/>
              <a:defRPr sz="1800"/>
            </a:pPr>
            <a:r>
              <a:rPr sz="2400" dirty="0">
                <a:latin typeface="Helvetica"/>
                <a:ea typeface="Helvetica"/>
                <a:cs typeface="Helvetica"/>
                <a:sym typeface="Helvetica"/>
              </a:rPr>
              <a:t>Bretton Woods </a:t>
            </a:r>
            <a:r>
              <a:rPr lang="en-US" sz="2400" dirty="0">
                <a:latin typeface="Helvetica"/>
                <a:ea typeface="Helvetica"/>
                <a:cs typeface="Helvetica"/>
                <a:sym typeface="Helvetica"/>
              </a:rPr>
              <a:t>designed to produce stable exchange rates</a:t>
            </a:r>
          </a:p>
          <a:p>
            <a:pPr marL="433260" indent="-433260" defTabSz="910796">
              <a:spcBef>
                <a:spcPts val="773"/>
              </a:spcBef>
              <a:buFont typeface="Arial" charset="0"/>
              <a:buChar char="•"/>
              <a:defRPr sz="1800"/>
            </a:pPr>
            <a:r>
              <a:rPr lang="en-US" sz="2400" dirty="0">
                <a:latin typeface="Helvetica"/>
                <a:ea typeface="Helvetica"/>
                <a:cs typeface="Helvetica"/>
                <a:sym typeface="Helvetica"/>
              </a:rPr>
              <a:t>This </a:t>
            </a:r>
            <a:r>
              <a:rPr sz="2400" dirty="0">
                <a:latin typeface="Helvetica"/>
                <a:ea typeface="Helvetica"/>
                <a:cs typeface="Helvetica"/>
                <a:sym typeface="Helvetica"/>
              </a:rPr>
              <a:t>was </a:t>
            </a:r>
            <a:r>
              <a:rPr lang="en-US" sz="2400" dirty="0">
                <a:latin typeface="Helvetica"/>
                <a:ea typeface="Helvetica"/>
                <a:cs typeface="Helvetica"/>
                <a:sym typeface="Helvetica"/>
              </a:rPr>
              <a:t>only possible if Current Accounts balanced over time </a:t>
            </a:r>
            <a:r>
              <a:rPr sz="2400" dirty="0">
                <a:latin typeface="Helvetica"/>
                <a:ea typeface="Helvetica"/>
                <a:cs typeface="Helvetica"/>
                <a:sym typeface="Helvetica"/>
              </a:rPr>
              <a:t>across member states </a:t>
            </a:r>
          </a:p>
          <a:p>
            <a:pPr marL="433260" indent="-433260" defTabSz="910796">
              <a:spcBef>
                <a:spcPts val="773"/>
              </a:spcBef>
              <a:buFont typeface="Arial" charset="0"/>
              <a:buChar char="•"/>
              <a:defRPr sz="1800"/>
            </a:pPr>
            <a:r>
              <a:rPr lang="en-US" sz="2400" dirty="0">
                <a:latin typeface="Helvetica"/>
                <a:ea typeface="Helvetica"/>
                <a:cs typeface="Helvetica"/>
                <a:sym typeface="Helvetica"/>
              </a:rPr>
              <a:t>The Adjustment mechanism: Impose an External Constraint</a:t>
            </a:r>
          </a:p>
          <a:p>
            <a:pPr marL="782510" lvl="1" indent="-433260" defTabSz="910796">
              <a:spcBef>
                <a:spcPts val="773"/>
              </a:spcBef>
              <a:buFont typeface="Arial" charset="0"/>
              <a:buChar char="–"/>
              <a:defRPr sz="1800"/>
            </a:pPr>
            <a:r>
              <a:rPr lang="en-US" sz="2000" dirty="0">
                <a:latin typeface="Helvetica"/>
                <a:ea typeface="Helvetica"/>
                <a:cs typeface="Helvetica"/>
                <a:sym typeface="Helvetica"/>
              </a:rPr>
              <a:t>Contractionary fiscal </a:t>
            </a:r>
            <a:r>
              <a:rPr sz="2000" dirty="0">
                <a:latin typeface="Helvetica"/>
                <a:ea typeface="Helvetica"/>
                <a:cs typeface="Helvetica"/>
                <a:sym typeface="Helvetica"/>
              </a:rPr>
              <a:t>policies,</a:t>
            </a:r>
            <a:r>
              <a:rPr lang="en-US" sz="2000" dirty="0">
                <a:latin typeface="Helvetica"/>
                <a:ea typeface="Helvetica"/>
                <a:cs typeface="Helvetica"/>
                <a:sym typeface="Helvetica"/>
              </a:rPr>
              <a:t> reinforced by exchange depreciation if recession not sufficient</a:t>
            </a:r>
            <a:endParaRPr sz="2000" dirty="0">
              <a:latin typeface="Helvetica"/>
              <a:ea typeface="Helvetica"/>
              <a:cs typeface="Helvetica"/>
              <a:sym typeface="Helvetica"/>
            </a:endParaRPr>
          </a:p>
          <a:p>
            <a:pPr marL="433260" indent="-433260" defTabSz="910796">
              <a:spcBef>
                <a:spcPts val="773"/>
              </a:spcBef>
              <a:buFont typeface="Arial" charset="0"/>
              <a:buChar char="•"/>
              <a:defRPr sz="1800"/>
            </a:pPr>
            <a:r>
              <a:rPr lang="en-US" sz="2400" dirty="0">
                <a:latin typeface="Helvetica"/>
                <a:ea typeface="Helvetica"/>
                <a:cs typeface="Helvetica"/>
                <a:sym typeface="Helvetica"/>
              </a:rPr>
              <a:t>But, official </a:t>
            </a:r>
            <a:r>
              <a:rPr sz="2400" dirty="0">
                <a:latin typeface="Helvetica"/>
                <a:ea typeface="Helvetica"/>
                <a:cs typeface="Helvetica"/>
                <a:sym typeface="Helvetica"/>
              </a:rPr>
              <a:t>development policy was </a:t>
            </a:r>
            <a:r>
              <a:rPr lang="en-US" sz="2400" dirty="0">
                <a:latin typeface="Helvetica"/>
                <a:ea typeface="Helvetica"/>
                <a:cs typeface="Helvetica"/>
                <a:sym typeface="Helvetica"/>
              </a:rPr>
              <a:t>based on</a:t>
            </a:r>
            <a:r>
              <a:rPr sz="2400" dirty="0">
                <a:latin typeface="Helvetica"/>
                <a:ea typeface="Helvetica"/>
                <a:cs typeface="Helvetica"/>
                <a:sym typeface="Helvetica"/>
              </a:rPr>
              <a:t> large and sustained </a:t>
            </a:r>
            <a:r>
              <a:rPr lang="en-US" sz="2400" dirty="0">
                <a:latin typeface="Helvetica"/>
                <a:ea typeface="Helvetica"/>
                <a:cs typeface="Helvetica"/>
                <a:sym typeface="Helvetica"/>
              </a:rPr>
              <a:t>capital inflows to </a:t>
            </a:r>
            <a:r>
              <a:rPr sz="2400" dirty="0">
                <a:latin typeface="Helvetica"/>
                <a:ea typeface="Helvetica"/>
                <a:cs typeface="Helvetica"/>
                <a:sym typeface="Helvetica"/>
              </a:rPr>
              <a:t>developing countries </a:t>
            </a:r>
            <a:r>
              <a:rPr lang="en-US" sz="2400" dirty="0">
                <a:latin typeface="Helvetica"/>
                <a:ea typeface="Helvetica"/>
                <a:cs typeface="Helvetica"/>
                <a:sym typeface="Helvetica"/>
              </a:rPr>
              <a:t>to finance sustained external deficits</a:t>
            </a:r>
          </a:p>
          <a:p>
            <a:pPr marL="433260" indent="-433260" defTabSz="910796">
              <a:spcBef>
                <a:spcPts val="773"/>
              </a:spcBef>
              <a:buFont typeface="Arial" charset="0"/>
              <a:buChar char="•"/>
              <a:defRPr sz="1800"/>
            </a:pPr>
            <a:r>
              <a:rPr lang="en-US" sz="2400" dirty="0">
                <a:latin typeface="Helvetica"/>
                <a:ea typeface="Helvetica"/>
                <a:cs typeface="Helvetica"/>
                <a:sym typeface="Helvetica"/>
              </a:rPr>
              <a:t>But if deficits too large, adjustment required reducing growth and development </a:t>
            </a:r>
          </a:p>
          <a:p>
            <a:pPr marL="433260" indent="-433260" defTabSz="910796">
              <a:spcBef>
                <a:spcPts val="773"/>
              </a:spcBef>
              <a:buFont typeface="Arial" charset="0"/>
              <a:buChar char="•"/>
              <a:defRPr sz="1800"/>
            </a:pPr>
            <a:r>
              <a:rPr lang="en-US" sz="2400" dirty="0">
                <a:latin typeface="Helvetica"/>
                <a:ea typeface="Helvetica"/>
                <a:cs typeface="Helvetica"/>
                <a:sym typeface="Helvetica"/>
              </a:rPr>
              <a:t>Policy is inconsistent</a:t>
            </a:r>
          </a:p>
          <a:p>
            <a:pPr marL="0" indent="0" defTabSz="910796">
              <a:spcBef>
                <a:spcPts val="773"/>
              </a:spcBef>
              <a:buNone/>
              <a:defRPr sz="1800"/>
            </a:pPr>
            <a:endParaRPr sz="2400" dirty="0">
              <a:latin typeface="Helvetica"/>
              <a:ea typeface="Helvetica"/>
              <a:cs typeface="Helvetica"/>
              <a:sym typeface="Helvetic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23B6A9-C696-ABEE-F63B-026C3ACF6F8A}"/>
              </a:ext>
            </a:extLst>
          </p:cNvPr>
          <p:cNvSpPr txBox="1"/>
          <p:nvPr/>
        </p:nvSpPr>
        <p:spPr>
          <a:xfrm>
            <a:off x="0" y="546848"/>
            <a:ext cx="8068235" cy="5909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dirty="0"/>
              <a:t>From the neo-liberal perspective, three factors empowered the domain of politics against that of the economy after the war. </a:t>
            </a:r>
          </a:p>
          <a:p>
            <a:pPr marL="285750" indent="-285750">
              <a:buFont typeface="Arial" panose="020B0604020202020204" pitchFamily="34" charset="0"/>
              <a:buChar char="•"/>
            </a:pPr>
            <a:r>
              <a:rPr lang="en-US" b="1" dirty="0"/>
              <a:t>	First, </a:t>
            </a:r>
            <a:r>
              <a:rPr lang="en-US" dirty="0"/>
              <a:t>popular sovereignty was strengthened by the generalization of universal male suffrage in Europe and North America, making it more difficult to maintain the gold standard through domestic adjustments borne by ordinary people.</a:t>
            </a:r>
          </a:p>
          <a:p>
            <a:pPr marL="285750" indent="-285750">
              <a:buFont typeface="Arial" panose="020B0604020202020204" pitchFamily="34" charset="0"/>
              <a:buChar char="•"/>
            </a:pPr>
            <a:r>
              <a:rPr lang="en-US" b="1" dirty="0"/>
              <a:t>	Second</a:t>
            </a:r>
            <a:r>
              <a:rPr lang="en-US" dirty="0"/>
              <a:t>, the war left a legacy of what liberals saw as misguided confidence in the power of governments to allocate resources. Since the war, an economy directed by central authorities looked like a viable alternative. </a:t>
            </a:r>
          </a:p>
          <a:p>
            <a:pPr marL="285750" indent="-285750">
              <a:buFont typeface="Arial" panose="020B0604020202020204" pitchFamily="34" charset="0"/>
              <a:buChar char="•"/>
            </a:pPr>
            <a:r>
              <a:rPr lang="en-US" b="1" dirty="0"/>
              <a:t>	Third, </a:t>
            </a:r>
            <a:r>
              <a:rPr lang="en-US" dirty="0"/>
              <a:t>the resolution of the war in the peace treaties of Versailles and St. Germain validated the idea that the nation was the most important category for organizing human affairs.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the group that would become the neoliberals, the era after Versailles was marked by an attempt to reestablish what they saw as the correct balance between the public world of government and the private world of property and contract. </a:t>
            </a:r>
          </a:p>
          <a:p>
            <a:pPr marL="285750" indent="-285750">
              <a:buFont typeface="Arial" panose="020B0604020202020204" pitchFamily="34" charset="0"/>
              <a:buChar char="•"/>
            </a:pPr>
            <a:r>
              <a:rPr lang="en-US" dirty="0"/>
              <a:t>Concretely, this translated into a series of projects of capitalist internationalism. </a:t>
            </a:r>
          </a:p>
          <a:p>
            <a:pPr marL="285750" indent="-285750">
              <a:buFont typeface="Arial" panose="020B0604020202020204" pitchFamily="34" charset="0"/>
              <a:buChar char="•"/>
            </a:pPr>
            <a:r>
              <a:rPr lang="en-US" dirty="0"/>
              <a:t>There needed to be a respect for private property that trumped national law.</a:t>
            </a:r>
          </a:p>
          <a:p>
            <a:pPr marL="285750" indent="-285750">
              <a:buFont typeface="Arial" panose="020B0604020202020204" pitchFamily="34" charset="0"/>
              <a:buChar char="•"/>
            </a:pPr>
            <a:r>
              <a:rPr lang="en-US" dirty="0"/>
              <a:t> Investment must be able to cross borders back and forth without fear of obstacles or expropriation.</a:t>
            </a:r>
          </a:p>
          <a:p>
            <a:pPr marL="285750" indent="-285750">
              <a:buFont typeface="Arial" panose="020B0604020202020204" pitchFamily="34" charset="0"/>
              <a:buChar char="•"/>
            </a:pPr>
            <a:r>
              <a:rPr lang="en-US" dirty="0"/>
              <a:t>Capital needed to become cosmopolitan again.  </a:t>
            </a:r>
          </a:p>
        </p:txBody>
      </p:sp>
    </p:spTree>
    <p:extLst>
      <p:ext uri="{BB962C8B-B14F-4D97-AF65-F5344CB8AC3E}">
        <p14:creationId xmlns:p14="http://schemas.microsoft.com/office/powerpoint/2010/main" val="365491780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74"/>
          <p:cNvSpPr>
            <a:spLocks noChangeArrowheads="1"/>
          </p:cNvSpPr>
          <p:nvPr/>
        </p:nvSpPr>
        <p:spPr bwMode="auto">
          <a:xfrm>
            <a:off x="8397875" y="6503988"/>
            <a:ext cx="303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indent="57150" defTabSz="1295400" eaLnBrk="0" hangingPunct="0">
              <a:defRPr>
                <a:solidFill>
                  <a:srgbClr val="000000"/>
                </a:solidFill>
                <a:latin typeface="Lucida Grande" charset="0"/>
                <a:ea typeface="ヒラギノ角ゴ ProN W3" charset="0"/>
                <a:cs typeface="ヒラギノ角ゴ ProN W3" charset="0"/>
                <a:sym typeface="Lucida Grande" charset="0"/>
              </a:defRPr>
            </a:lvl1pPr>
            <a:lvl2pPr marL="742950" indent="-285750" defTabSz="1295400" eaLnBrk="0" hangingPunct="0">
              <a:defRPr>
                <a:solidFill>
                  <a:srgbClr val="000000"/>
                </a:solidFill>
                <a:latin typeface="Lucida Grande" charset="0"/>
                <a:ea typeface="ヒラギノ角ゴ ProN W3" charset="0"/>
                <a:cs typeface="ヒラギノ角ゴ ProN W3" charset="0"/>
                <a:sym typeface="Lucida Grande" charset="0"/>
              </a:defRPr>
            </a:lvl2pPr>
            <a:lvl3pPr marL="11430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3pPr>
            <a:lvl4pPr marL="16002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4pPr>
            <a:lvl5pPr marL="20574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5pPr>
            <a:lvl6pPr marL="25146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6pPr>
            <a:lvl7pPr marL="29718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7pPr>
            <a:lvl8pPr marL="34290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8pPr>
            <a:lvl9pPr marL="38862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9pPr>
          </a:lstStyle>
          <a:p>
            <a:pPr eaLnBrk="1" hangingPunct="1"/>
            <a:r>
              <a:rPr lang="en-US" altLang="en-US" sz="1100" dirty="0">
                <a:ea typeface="Lucida Grande" charset="0"/>
                <a:cs typeface="Lucida Grande" charset="0"/>
              </a:rPr>
              <a:t>44</a:t>
            </a:r>
          </a:p>
        </p:txBody>
      </p:sp>
      <p:sp>
        <p:nvSpPr>
          <p:cNvPr id="41987" name="Shape 75"/>
          <p:cNvSpPr>
            <a:spLocks noGrp="1"/>
          </p:cNvSpPr>
          <p:nvPr>
            <p:ph type="title"/>
          </p:nvPr>
        </p:nvSpPr>
        <p:spPr/>
        <p:txBody>
          <a:bodyPr>
            <a:normAutofit/>
          </a:bodyPr>
          <a:lstStyle/>
          <a:p>
            <a:pPr defTabSz="1295400"/>
            <a:r>
              <a:rPr lang="en-US" altLang="en-US" sz="3500" dirty="0">
                <a:ea typeface="Lucida Grande" charset="0"/>
                <a:cs typeface="Lucida Grande" charset="0"/>
              </a:rPr>
              <a:t>Why IMF Adjustment doesn't Work</a:t>
            </a:r>
          </a:p>
        </p:txBody>
      </p:sp>
      <p:sp>
        <p:nvSpPr>
          <p:cNvPr id="41988" name="Shape 76"/>
          <p:cNvSpPr>
            <a:spLocks noGrp="1"/>
          </p:cNvSpPr>
          <p:nvPr>
            <p:ph idx="1"/>
          </p:nvPr>
        </p:nvSpPr>
        <p:spPr/>
        <p:txBody>
          <a:bodyPr>
            <a:normAutofit fontScale="77500" lnSpcReduction="20000"/>
          </a:bodyPr>
          <a:lstStyle/>
          <a:p>
            <a:pPr marL="398463" indent="-398463" defTabSz="909638">
              <a:spcBef>
                <a:spcPct val="0"/>
              </a:spcBef>
              <a:buFont typeface="Lucida Grande" charset="0"/>
              <a:buChar char="•"/>
            </a:pPr>
            <a:r>
              <a:rPr lang="en-US" altLang="en-US" sz="2000" dirty="0">
                <a:ea typeface="Lucida Grande" charset="0"/>
                <a:cs typeface="Lucida Grande" charset="0"/>
              </a:rPr>
              <a:t>Kaldor: in developing countries a “shortfall of exports is generally taken as evidence of over-valuation of the currency. ... it is essential to understand that that it is not the kind of over-valuation that could be ‘cured’ by any uniform adjustment of the exchange rate.” </a:t>
            </a:r>
          </a:p>
          <a:p>
            <a:pPr marL="398463" indent="-398463" defTabSz="909638">
              <a:spcBef>
                <a:spcPts val="425"/>
              </a:spcBef>
              <a:buFont typeface="Lucida Grande" charset="0"/>
              <a:buChar char="•"/>
            </a:pPr>
            <a:r>
              <a:rPr lang="en-US" altLang="en-US" sz="2000" dirty="0">
                <a:ea typeface="Lucida Grande" charset="0"/>
                <a:cs typeface="Lucida Grande" charset="0"/>
              </a:rPr>
              <a:t>Since primary commodities form the great bulk of its exports ”the rise in export proceeds in the primary sector which follows a devaluation tends to generate an inflation in domestic costs and prices that soon neutralises any initially beneficial effects on the export costs of manufacturers. ... the rise in the domestic price of export crops is bound, sooner or later, to lead to a corresponding rise in the local prices of food. </a:t>
            </a:r>
          </a:p>
          <a:p>
            <a:pPr marL="398463" indent="-398463" defTabSz="909638">
              <a:spcBef>
                <a:spcPts val="425"/>
              </a:spcBef>
              <a:buFont typeface="Lucida Grande" charset="0"/>
              <a:buChar char="•"/>
            </a:pPr>
            <a:r>
              <a:rPr lang="en-US" altLang="en-US" sz="2000" dirty="0">
                <a:ea typeface="Lucida Grande" charset="0"/>
                <a:cs typeface="Lucida Grande" charset="0"/>
              </a:rPr>
              <a:t>And since, at the levels of income characteristic of under-developed countries, money wages in industry will be closely correlated to the price of food, a rise in earnings from primary exports will tend to bring about a corresponding advance in the level of money costs in manufacturing production.” (1964, p. 186-7)</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79"/>
          <p:cNvSpPr>
            <a:spLocks noChangeArrowheads="1"/>
          </p:cNvSpPr>
          <p:nvPr/>
        </p:nvSpPr>
        <p:spPr bwMode="auto">
          <a:xfrm>
            <a:off x="8397875" y="6503988"/>
            <a:ext cx="303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indent="57150" defTabSz="1295400" eaLnBrk="0" hangingPunct="0">
              <a:defRPr>
                <a:solidFill>
                  <a:srgbClr val="000000"/>
                </a:solidFill>
                <a:latin typeface="Lucida Grande" charset="0"/>
                <a:ea typeface="ヒラギノ角ゴ ProN W3" charset="0"/>
                <a:cs typeface="ヒラギノ角ゴ ProN W3" charset="0"/>
                <a:sym typeface="Lucida Grande" charset="0"/>
              </a:defRPr>
            </a:lvl1pPr>
            <a:lvl2pPr marL="742950" indent="-285750" defTabSz="1295400" eaLnBrk="0" hangingPunct="0">
              <a:defRPr>
                <a:solidFill>
                  <a:srgbClr val="000000"/>
                </a:solidFill>
                <a:latin typeface="Lucida Grande" charset="0"/>
                <a:ea typeface="ヒラギノ角ゴ ProN W3" charset="0"/>
                <a:cs typeface="ヒラギノ角ゴ ProN W3" charset="0"/>
                <a:sym typeface="Lucida Grande" charset="0"/>
              </a:defRPr>
            </a:lvl2pPr>
            <a:lvl3pPr marL="11430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3pPr>
            <a:lvl4pPr marL="16002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4pPr>
            <a:lvl5pPr marL="20574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5pPr>
            <a:lvl6pPr marL="25146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6pPr>
            <a:lvl7pPr marL="29718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7pPr>
            <a:lvl8pPr marL="34290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8pPr>
            <a:lvl9pPr marL="38862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9pPr>
          </a:lstStyle>
          <a:p>
            <a:pPr eaLnBrk="1" hangingPunct="1"/>
            <a:r>
              <a:rPr lang="en-US" altLang="en-US" sz="1100" dirty="0">
                <a:ea typeface="Lucida Grande" charset="0"/>
                <a:cs typeface="Lucida Grande" charset="0"/>
              </a:rPr>
              <a:t>45</a:t>
            </a:r>
          </a:p>
        </p:txBody>
      </p:sp>
      <p:sp>
        <p:nvSpPr>
          <p:cNvPr id="43011" name="Shape 80"/>
          <p:cNvSpPr>
            <a:spLocks noGrp="1"/>
          </p:cNvSpPr>
          <p:nvPr>
            <p:ph type="title"/>
          </p:nvPr>
        </p:nvSpPr>
        <p:spPr/>
        <p:txBody>
          <a:bodyPr/>
          <a:lstStyle/>
          <a:p>
            <a:pPr defTabSz="1295400"/>
            <a:r>
              <a:rPr lang="en-US" altLang="en-US" sz="3500" dirty="0">
                <a:ea typeface="Lucida Grande" charset="0"/>
                <a:cs typeface="Lucida Grande" charset="0"/>
              </a:rPr>
              <a:t>IMF exchange rate policy</a:t>
            </a:r>
          </a:p>
        </p:txBody>
      </p:sp>
      <p:sp>
        <p:nvSpPr>
          <p:cNvPr id="81" name="Shape 81"/>
          <p:cNvSpPr>
            <a:spLocks noGrp="1"/>
          </p:cNvSpPr>
          <p:nvPr>
            <p:ph idx="1"/>
          </p:nvPr>
        </p:nvSpPr>
        <p:spPr/>
        <p:txBody>
          <a:bodyPr>
            <a:normAutofit fontScale="92500" lnSpcReduction="20000"/>
          </a:bodyPr>
          <a:lstStyle/>
          <a:p>
            <a:pPr marL="583199" indent="-583199" defTabSz="910796">
              <a:spcBef>
                <a:spcPts val="0"/>
              </a:spcBef>
              <a:buFont typeface="Lucida Grande"/>
              <a:buChar char="•"/>
              <a:defRPr sz="1800"/>
            </a:pPr>
            <a:r>
              <a:rPr sz="2700" dirty="0">
                <a:ea typeface="Lucida Grande"/>
                <a:cs typeface="Lucida Grande"/>
                <a:sym typeface="Lucida Grande"/>
              </a:rPr>
              <a:t> </a:t>
            </a:r>
            <a:r>
              <a:rPr sz="2200" dirty="0">
                <a:ea typeface="Lucida Grande"/>
                <a:cs typeface="Lucida Grande"/>
                <a:sym typeface="Lucida Grande"/>
              </a:rPr>
              <a:t>Kaldor notes, “the periodic efforts of ... the I.M.F. to secure an alleviation of the balance of payments problems of particular under-developed countries by the introduction of more “realistic” exchange rates, ... have proved so misguided. </a:t>
            </a:r>
          </a:p>
          <a:p>
            <a:pPr marL="491115" indent="-491115" defTabSz="910796">
              <a:spcBef>
                <a:spcPts val="492"/>
              </a:spcBef>
              <a:buFont typeface="Lucida Grande"/>
              <a:buChar char="•"/>
              <a:defRPr sz="1800"/>
            </a:pPr>
            <a:r>
              <a:rPr sz="2200" dirty="0">
                <a:ea typeface="Lucida Grande"/>
                <a:cs typeface="Lucida Grande"/>
                <a:sym typeface="Lucida Grande"/>
              </a:rPr>
              <a:t>In most of these cases ... devaluation has been followed by a new wave of inflation which has swallowed up the stimulus to exports afforded by the devaluation, within a relative short period. </a:t>
            </a:r>
          </a:p>
          <a:p>
            <a:pPr marL="491115" indent="-491115" defTabSz="910796">
              <a:spcBef>
                <a:spcPts val="492"/>
              </a:spcBef>
              <a:buFont typeface="Lucida Grande"/>
              <a:buChar char="•"/>
              <a:defRPr sz="1800"/>
            </a:pPr>
            <a:r>
              <a:rPr sz="2200" dirty="0">
                <a:ea typeface="Lucida Grande"/>
                <a:cs typeface="Lucida Grande"/>
                <a:sym typeface="Lucida Grande"/>
              </a:rPr>
              <a:t>The diagnosis that has led to such recommendations has been based on the </a:t>
            </a:r>
            <a:r>
              <a:rPr sz="2200" b="1" dirty="0">
                <a:ea typeface="Lucida Grande"/>
                <a:cs typeface="Lucida Grande"/>
                <a:sym typeface="Lucida Grande"/>
              </a:rPr>
              <a:t>false analogy</a:t>
            </a:r>
            <a:r>
              <a:rPr sz="2200" dirty="0">
                <a:ea typeface="Lucida Grande"/>
                <a:cs typeface="Lucida Grande"/>
                <a:sym typeface="Lucida Grande"/>
              </a:rPr>
              <a:t> from the situation of industrialised countries whose export prices are cost-determined to that of primary producers whose export costs are price-determined.”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44"/>
          <p:cNvSpPr>
            <a:spLocks noChangeArrowheads="1"/>
          </p:cNvSpPr>
          <p:nvPr/>
        </p:nvSpPr>
        <p:spPr bwMode="auto">
          <a:xfrm>
            <a:off x="7441407" y="5735461"/>
            <a:ext cx="227410"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indent="57150" defTabSz="1295400" eaLnBrk="0" hangingPunct="0">
              <a:defRPr>
                <a:solidFill>
                  <a:srgbClr val="000000"/>
                </a:solidFill>
                <a:latin typeface="Lucida Grande" charset="0"/>
                <a:ea typeface="ヒラギノ角ゴ ProN W3" charset="0"/>
                <a:cs typeface="ヒラギノ角ゴ ProN W3" charset="0"/>
                <a:sym typeface="Lucida Grande" charset="0"/>
              </a:defRPr>
            </a:lvl1pPr>
            <a:lvl2pPr marL="742950" indent="-285750" defTabSz="1295400" eaLnBrk="0" hangingPunct="0">
              <a:defRPr>
                <a:solidFill>
                  <a:srgbClr val="000000"/>
                </a:solidFill>
                <a:latin typeface="Lucida Grande" charset="0"/>
                <a:ea typeface="ヒラギノ角ゴ ProN W3" charset="0"/>
                <a:cs typeface="ヒラギノ角ゴ ProN W3" charset="0"/>
                <a:sym typeface="Lucida Grande" charset="0"/>
              </a:defRPr>
            </a:lvl2pPr>
            <a:lvl3pPr marL="11430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3pPr>
            <a:lvl4pPr marL="16002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4pPr>
            <a:lvl5pPr marL="20574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5pPr>
            <a:lvl6pPr marL="25146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6pPr>
            <a:lvl7pPr marL="29718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7pPr>
            <a:lvl8pPr marL="34290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8pPr>
            <a:lvl9pPr marL="38862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9pPr>
          </a:lstStyle>
          <a:p>
            <a:pPr eaLnBrk="1" hangingPunct="1"/>
            <a:r>
              <a:rPr lang="en-US" altLang="en-US" sz="825">
                <a:ea typeface="Lucida Grande" charset="0"/>
                <a:cs typeface="Lucida Grande" charset="0"/>
              </a:rPr>
              <a:t>38</a:t>
            </a:r>
          </a:p>
        </p:txBody>
      </p:sp>
      <p:sp>
        <p:nvSpPr>
          <p:cNvPr id="35843" name="Shape 45"/>
          <p:cNvSpPr>
            <a:spLocks noGrp="1"/>
          </p:cNvSpPr>
          <p:nvPr>
            <p:ph type="title"/>
          </p:nvPr>
        </p:nvSpPr>
        <p:spPr/>
        <p:txBody>
          <a:bodyPr/>
          <a:lstStyle/>
          <a:p>
            <a:pPr algn="r" defTabSz="971550"/>
            <a:r>
              <a:rPr lang="en-US" altLang="en-US" sz="2400" dirty="0">
                <a:ea typeface="Lucida Grande" charset="0"/>
                <a:cs typeface="Lucida Grande" charset="0"/>
              </a:rPr>
              <a:t>Exchange rate as a tool of Development</a:t>
            </a:r>
          </a:p>
        </p:txBody>
      </p:sp>
      <p:sp>
        <p:nvSpPr>
          <p:cNvPr id="35844" name="Shape 46"/>
          <p:cNvSpPr>
            <a:spLocks noGrp="1"/>
          </p:cNvSpPr>
          <p:nvPr>
            <p:ph idx="1"/>
          </p:nvPr>
        </p:nvSpPr>
        <p:spPr/>
        <p:txBody>
          <a:bodyPr/>
          <a:lstStyle/>
          <a:p>
            <a:pPr marL="0" indent="0" algn="just" defTabSz="682229">
              <a:spcBef>
                <a:spcPct val="0"/>
              </a:spcBef>
              <a:buSzPct val="195000"/>
            </a:pPr>
            <a:r>
              <a:rPr lang="en-US" altLang="en-US" sz="1800" dirty="0">
                <a:latin typeface="Helvetica" panose="020B0604020202020204" pitchFamily="34" charset="0"/>
                <a:cs typeface="Helvetica" panose="020B0604020202020204" pitchFamily="34" charset="0"/>
                <a:sym typeface="Helvetica" panose="020B0604020202020204" pitchFamily="34" charset="0"/>
              </a:rPr>
              <a:t> </a:t>
            </a:r>
            <a:r>
              <a:rPr lang="en-US" altLang="en-US" sz="2100" dirty="0">
                <a:latin typeface="Helvetica" panose="020B0604020202020204" pitchFamily="34" charset="0"/>
                <a:cs typeface="Helvetica" panose="020B0604020202020204" pitchFamily="34" charset="0"/>
                <a:sym typeface="Helvetica" panose="020B0604020202020204" pitchFamily="34" charset="0"/>
              </a:rPr>
              <a:t>The “Development Pioneers” </a:t>
            </a:r>
            <a:r>
              <a:rPr lang="en-US" altLang="en-US" sz="2100" dirty="0" err="1">
                <a:latin typeface="Helvetica" panose="020B0604020202020204" pitchFamily="34" charset="0"/>
                <a:cs typeface="Helvetica" panose="020B0604020202020204" pitchFamily="34" charset="0"/>
                <a:sym typeface="Helvetica" panose="020B0604020202020204" pitchFamily="34" charset="0"/>
              </a:rPr>
              <a:t>recognised</a:t>
            </a:r>
            <a:r>
              <a:rPr lang="en-US" altLang="en-US" sz="2100" dirty="0">
                <a:latin typeface="Helvetica" panose="020B0604020202020204" pitchFamily="34" charset="0"/>
                <a:cs typeface="Helvetica" panose="020B0604020202020204" pitchFamily="34" charset="0"/>
                <a:sym typeface="Helvetica" panose="020B0604020202020204" pitchFamily="34" charset="0"/>
              </a:rPr>
              <a:t> the conflict between the exchange rate appropriate to support of the export of manufactures and that determined by the exports of the primary sector. </a:t>
            </a:r>
          </a:p>
          <a:p>
            <a:pPr marL="0" indent="0" algn="just" defTabSz="682229">
              <a:spcBef>
                <a:spcPct val="0"/>
              </a:spcBef>
              <a:buSzPct val="126000"/>
            </a:pPr>
            <a:r>
              <a:rPr lang="en-US" altLang="en-US" sz="2100" dirty="0">
                <a:latin typeface="Helvetica" panose="020B0604020202020204" pitchFamily="34" charset="0"/>
                <a:cs typeface="Helvetica" panose="020B0604020202020204" pitchFamily="34" charset="0"/>
                <a:sym typeface="Helvetica" panose="020B0604020202020204" pitchFamily="34" charset="0"/>
              </a:rPr>
              <a:t>  For </a:t>
            </a:r>
            <a:r>
              <a:rPr lang="en-US" altLang="en-US" sz="2100" dirty="0" err="1">
                <a:latin typeface="Helvetica" panose="020B0604020202020204" pitchFamily="34" charset="0"/>
                <a:cs typeface="Helvetica" panose="020B0604020202020204" pitchFamily="34" charset="0"/>
                <a:sym typeface="Helvetica" panose="020B0604020202020204" pitchFamily="34" charset="0"/>
              </a:rPr>
              <a:t>Prebisch</a:t>
            </a:r>
            <a:r>
              <a:rPr lang="en-US" altLang="en-US" sz="2100" dirty="0">
                <a:latin typeface="Helvetica" panose="020B0604020202020204" pitchFamily="34" charset="0"/>
                <a:cs typeface="Helvetica" panose="020B0604020202020204" pitchFamily="34" charset="0"/>
                <a:sym typeface="Helvetica" panose="020B0604020202020204" pitchFamily="34" charset="0"/>
              </a:rPr>
              <a:t> the problem was the creation of manufacturing exports that could compete in foreign markets</a:t>
            </a:r>
          </a:p>
          <a:p>
            <a:pPr marL="0" indent="0" algn="just" defTabSz="682229">
              <a:spcBef>
                <a:spcPct val="0"/>
              </a:spcBef>
              <a:buSzPct val="125000"/>
            </a:pPr>
            <a:r>
              <a:rPr lang="en-US" altLang="en-US" sz="2100" dirty="0">
                <a:latin typeface="Helvetica" panose="020B0604020202020204" pitchFamily="34" charset="0"/>
                <a:cs typeface="Helvetica" panose="020B0604020202020204" pitchFamily="34" charset="0"/>
                <a:sym typeface="Helvetica" panose="020B0604020202020204" pitchFamily="34" charset="0"/>
              </a:rPr>
              <a:t>   Today the question is to defend existing domestic industry and to attempt to expand it. </a:t>
            </a:r>
          </a:p>
        </p:txBody>
      </p:sp>
    </p:spTree>
    <p:extLst>
      <p:ext uri="{BB962C8B-B14F-4D97-AF65-F5344CB8AC3E}">
        <p14:creationId xmlns:p14="http://schemas.microsoft.com/office/powerpoint/2010/main" val="3073720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84"/>
          <p:cNvSpPr>
            <a:spLocks noChangeArrowheads="1"/>
          </p:cNvSpPr>
          <p:nvPr/>
        </p:nvSpPr>
        <p:spPr bwMode="auto">
          <a:xfrm>
            <a:off x="8397875" y="6503988"/>
            <a:ext cx="303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indent="57150" defTabSz="1295400" eaLnBrk="0" hangingPunct="0">
              <a:defRPr>
                <a:solidFill>
                  <a:srgbClr val="000000"/>
                </a:solidFill>
                <a:latin typeface="Lucida Grande" charset="0"/>
                <a:ea typeface="ヒラギノ角ゴ ProN W3" charset="0"/>
                <a:cs typeface="ヒラギノ角ゴ ProN W3" charset="0"/>
                <a:sym typeface="Lucida Grande" charset="0"/>
              </a:defRPr>
            </a:lvl1pPr>
            <a:lvl2pPr marL="742950" indent="-285750" defTabSz="1295400" eaLnBrk="0" hangingPunct="0">
              <a:defRPr>
                <a:solidFill>
                  <a:srgbClr val="000000"/>
                </a:solidFill>
                <a:latin typeface="Lucida Grande" charset="0"/>
                <a:ea typeface="ヒラギノ角ゴ ProN W3" charset="0"/>
                <a:cs typeface="ヒラギノ角ゴ ProN W3" charset="0"/>
                <a:sym typeface="Lucida Grande" charset="0"/>
              </a:defRPr>
            </a:lvl2pPr>
            <a:lvl3pPr marL="11430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3pPr>
            <a:lvl4pPr marL="16002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4pPr>
            <a:lvl5pPr marL="2057400" indent="-228600" defTabSz="1295400" eaLnBrk="0" hangingPunct="0">
              <a:defRPr>
                <a:solidFill>
                  <a:srgbClr val="000000"/>
                </a:solidFill>
                <a:latin typeface="Lucida Grande" charset="0"/>
                <a:ea typeface="ヒラギノ角ゴ ProN W3" charset="0"/>
                <a:cs typeface="ヒラギノ角ゴ ProN W3" charset="0"/>
                <a:sym typeface="Lucida Grande" charset="0"/>
              </a:defRPr>
            </a:lvl5pPr>
            <a:lvl6pPr marL="25146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6pPr>
            <a:lvl7pPr marL="29718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7pPr>
            <a:lvl8pPr marL="34290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8pPr>
            <a:lvl9pPr marL="3886200" indent="-228600" defTabSz="1295400" eaLnBrk="0" fontAlgn="base" hangingPunct="0">
              <a:spcBef>
                <a:spcPct val="0"/>
              </a:spcBef>
              <a:spcAft>
                <a:spcPct val="0"/>
              </a:spcAft>
              <a:defRPr>
                <a:solidFill>
                  <a:srgbClr val="000000"/>
                </a:solidFill>
                <a:latin typeface="Lucida Grande" charset="0"/>
                <a:ea typeface="ヒラギノ角ゴ ProN W3" charset="0"/>
                <a:cs typeface="ヒラギノ角ゴ ProN W3" charset="0"/>
                <a:sym typeface="Lucida Grande" charset="0"/>
              </a:defRPr>
            </a:lvl9pPr>
          </a:lstStyle>
          <a:p>
            <a:pPr eaLnBrk="1" hangingPunct="1"/>
            <a:r>
              <a:rPr lang="en-US" altLang="en-US" sz="1100" dirty="0">
                <a:ea typeface="Lucida Grande" charset="0"/>
                <a:cs typeface="Lucida Grande" charset="0"/>
              </a:rPr>
              <a:t>46</a:t>
            </a:r>
          </a:p>
        </p:txBody>
      </p:sp>
      <p:sp>
        <p:nvSpPr>
          <p:cNvPr id="44035" name="Shape 85"/>
          <p:cNvSpPr>
            <a:spLocks noGrp="1"/>
          </p:cNvSpPr>
          <p:nvPr>
            <p:ph type="title"/>
          </p:nvPr>
        </p:nvSpPr>
        <p:spPr/>
        <p:txBody>
          <a:bodyPr/>
          <a:lstStyle/>
          <a:p>
            <a:pPr defTabSz="1295400"/>
            <a:r>
              <a:rPr lang="en-US" altLang="en-US" sz="2400" dirty="0">
                <a:ea typeface="Lucida Grande" charset="0"/>
                <a:cs typeface="Lucida Grande" charset="0"/>
              </a:rPr>
              <a:t>IMF and Alternative Exchange Rate Policy</a:t>
            </a:r>
          </a:p>
        </p:txBody>
      </p:sp>
      <p:sp>
        <p:nvSpPr>
          <p:cNvPr id="44036" name="Shape 86"/>
          <p:cNvSpPr>
            <a:spLocks noGrp="1"/>
          </p:cNvSpPr>
          <p:nvPr>
            <p:ph idx="1"/>
          </p:nvPr>
        </p:nvSpPr>
        <p:spPr>
          <a:xfrm>
            <a:off x="609598" y="1434354"/>
            <a:ext cx="6499413" cy="5069634"/>
          </a:xfrm>
        </p:spPr>
        <p:txBody>
          <a:bodyPr>
            <a:normAutofit fontScale="92500"/>
          </a:bodyPr>
          <a:lstStyle/>
          <a:p>
            <a:pPr marL="0" indent="0" algn="just" defTabSz="909638">
              <a:spcBef>
                <a:spcPct val="0"/>
              </a:spcBef>
              <a:buSzPct val="161000"/>
            </a:pPr>
            <a:r>
              <a:rPr lang="en-US" altLang="en-US" sz="2100" dirty="0">
                <a:latin typeface="Helvetica" panose="020B0604020202020204" pitchFamily="34" charset="0"/>
                <a:cs typeface="Helvetica" panose="020B0604020202020204" pitchFamily="34" charset="0"/>
                <a:sym typeface="Helvetica" panose="020B0604020202020204" pitchFamily="34" charset="0"/>
              </a:rPr>
              <a:t>The implementation of similar policies in some developing countries has been “ad hoc and improvised” “arrived at under the pressure of circumstances, not within the framework of an integrating paradigm ... adopted without conviction, badly quantified and incoherent, these measures do not suffice to counteract the basic trend towards foreign deficit and indebtedness, that leads to the necessity of a continuing foreign aid, either as a refinancing operation or as new loans.” </a:t>
            </a:r>
          </a:p>
          <a:p>
            <a:pPr marL="0" indent="0" algn="just" defTabSz="909638">
              <a:spcBef>
                <a:spcPct val="0"/>
              </a:spcBef>
              <a:buSzPct val="161000"/>
            </a:pPr>
            <a:r>
              <a:rPr lang="en-US" altLang="en-US" sz="2100" dirty="0">
                <a:latin typeface="Helvetica" panose="020B0604020202020204" pitchFamily="34" charset="0"/>
                <a:cs typeface="Helvetica" panose="020B0604020202020204" pitchFamily="34" charset="0"/>
                <a:sym typeface="Helvetica" panose="020B0604020202020204" pitchFamily="34" charset="0"/>
              </a:rPr>
              <a:t> As a result countries have been for forced to appeal for financing to the IMF which conditions “assistance to the adoption of … well-known IMF-type stabilization plans:  devaluation, … monetary restriction, …  the elimination of the budget deficits financed by monetary issue. … wage-freeze, …  rebates in tariff protection, removal of exchange controls, the dismantling of multiple exchange rates, etc.”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rIns="132080">
            <a:normAutofit/>
          </a:bodyPr>
          <a:lstStyle/>
          <a:p>
            <a:pPr algn="l" eaLnBrk="1" hangingPunct="1"/>
            <a:r>
              <a:rPr lang="en-US" altLang="en-US" sz="3800" dirty="0"/>
              <a:t>How to replace IMF and Financial Crises</a:t>
            </a:r>
          </a:p>
        </p:txBody>
      </p:sp>
      <p:sp>
        <p:nvSpPr>
          <p:cNvPr id="11267" name="Rectangle 2"/>
          <p:cNvSpPr>
            <a:spLocks noGrp="1" noChangeArrowheads="1"/>
          </p:cNvSpPr>
          <p:nvPr>
            <p:ph idx="1"/>
          </p:nvPr>
        </p:nvSpPr>
        <p:spPr/>
        <p:txBody>
          <a:bodyPr rIns="132080">
            <a:normAutofit fontScale="62500" lnSpcReduction="20000"/>
          </a:bodyPr>
          <a:lstStyle/>
          <a:p>
            <a:pPr eaLnBrk="1" hangingPunct="1"/>
            <a:r>
              <a:rPr lang="en-US" altLang="en-US" sz="3000" dirty="0"/>
              <a:t>Non-Recessionary Methods to Induce Hedging Profile</a:t>
            </a:r>
          </a:p>
          <a:p>
            <a:pPr marL="782638" lvl="1" eaLnBrk="1" hangingPunct="1"/>
            <a:r>
              <a:rPr lang="en-US" altLang="en-US" sz="2600" dirty="0"/>
              <a:t>Limit External Borrowing </a:t>
            </a:r>
          </a:p>
          <a:p>
            <a:pPr marL="1182688" lvl="2" eaLnBrk="1" hangingPunct="1"/>
            <a:r>
              <a:rPr lang="en-US" altLang="en-US" sz="2200" dirty="0"/>
              <a:t>Control of International Capital Flows</a:t>
            </a:r>
          </a:p>
          <a:p>
            <a:pPr marL="1182688" lvl="2" eaLnBrk="1" hangingPunct="1"/>
            <a:r>
              <a:rPr lang="en-US" altLang="en-US" sz="2200" dirty="0"/>
              <a:t>Control of Private Financial Institutions</a:t>
            </a:r>
          </a:p>
          <a:p>
            <a:pPr marL="782638" lvl="1" eaLnBrk="1" hangingPunct="1"/>
            <a:r>
              <a:rPr lang="en-US" altLang="en-US" sz="2600" dirty="0"/>
              <a:t>Balance external earnings and external claims </a:t>
            </a:r>
          </a:p>
          <a:p>
            <a:pPr marL="782638" lvl="1" eaLnBrk="1" hangingPunct="1"/>
            <a:r>
              <a:rPr lang="en-US" altLang="en-US" sz="2600" dirty="0"/>
              <a:t>Use Private Markets and Financial Engineering</a:t>
            </a:r>
          </a:p>
          <a:p>
            <a:pPr marL="1182688" lvl="2" eaLnBrk="1" hangingPunct="1"/>
            <a:r>
              <a:rPr lang="en-US" altLang="en-US" sz="2200" dirty="0"/>
              <a:t>VAR on Brady Bonds</a:t>
            </a:r>
          </a:p>
          <a:p>
            <a:pPr marL="1182688" lvl="2" eaLnBrk="1" hangingPunct="1"/>
            <a:r>
              <a:rPr lang="en-US" altLang="en-US" sz="2200" dirty="0"/>
              <a:t>Argentine GNP Warrants</a:t>
            </a:r>
          </a:p>
          <a:p>
            <a:pPr marL="1182688" lvl="2" eaLnBrk="1" hangingPunct="1"/>
            <a:r>
              <a:rPr lang="en-US" altLang="en-US" sz="2200" dirty="0"/>
              <a:t>Use Forex Options</a:t>
            </a:r>
          </a:p>
          <a:p>
            <a:pPr marL="1182688" lvl="2" eaLnBrk="1" hangingPunct="1"/>
            <a:r>
              <a:rPr lang="en-US" altLang="en-US" sz="2200" dirty="0"/>
              <a:t>Make foreign obligations correlate with ability to pay </a:t>
            </a:r>
          </a:p>
          <a:p>
            <a:pPr eaLnBrk="1" hangingPunct="1"/>
            <a:r>
              <a:rPr lang="en-US" altLang="en-US" sz="3000" b="1" dirty="0"/>
              <a:t>But this means balanced current accounts </a:t>
            </a:r>
          </a:p>
        </p:txBody>
      </p:sp>
    </p:spTree>
    <p:extLst>
      <p:ext uri="{BB962C8B-B14F-4D97-AF65-F5344CB8AC3E}">
        <p14:creationId xmlns:p14="http://schemas.microsoft.com/office/powerpoint/2010/main" val="3839848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rIns="132080"/>
          <a:lstStyle/>
          <a:p>
            <a:pPr eaLnBrk="1" hangingPunct="1"/>
            <a:r>
              <a:rPr lang="en-US" altLang="en-US" sz="3200" b="1" dirty="0"/>
              <a:t>Minsky Policy Preferences for Global System</a:t>
            </a:r>
            <a:endParaRPr lang="en-US" altLang="en-US" sz="3200" b="1" dirty="0">
              <a:ea typeface="ヒラギノ角ゴ ProN W6" charset="0"/>
              <a:cs typeface="ヒラギノ角ゴ ProN W6" charset="0"/>
            </a:endParaRPr>
          </a:p>
        </p:txBody>
      </p:sp>
      <p:sp>
        <p:nvSpPr>
          <p:cNvPr id="12291" name="Rectangle 2"/>
          <p:cNvSpPr>
            <a:spLocks noGrp="1" noChangeArrowheads="1"/>
          </p:cNvSpPr>
          <p:nvPr>
            <p:ph idx="1"/>
          </p:nvPr>
        </p:nvSpPr>
        <p:spPr/>
        <p:txBody>
          <a:bodyPr rIns="132080">
            <a:normAutofit fontScale="85000" lnSpcReduction="20000"/>
          </a:bodyPr>
          <a:lstStyle/>
          <a:p>
            <a:pPr eaLnBrk="1" hangingPunct="1">
              <a:lnSpc>
                <a:spcPct val="90000"/>
              </a:lnSpc>
            </a:pPr>
            <a:r>
              <a:rPr lang="en-US" altLang="en-US" sz="2800" u="sng" dirty="0"/>
              <a:t>Domestic recommendations</a:t>
            </a:r>
          </a:p>
          <a:p>
            <a:pPr marL="782638" lvl="1" eaLnBrk="1" hangingPunct="1">
              <a:lnSpc>
                <a:spcPct val="90000"/>
              </a:lnSpc>
            </a:pPr>
            <a:r>
              <a:rPr lang="en-US" altLang="en-US" sz="2400" dirty="0"/>
              <a:t>Employment  the objective rather than investment and GDP growth</a:t>
            </a:r>
          </a:p>
          <a:p>
            <a:pPr marL="782638" lvl="1" eaLnBrk="1" hangingPunct="1">
              <a:lnSpc>
                <a:spcPct val="90000"/>
              </a:lnSpc>
            </a:pPr>
            <a:r>
              <a:rPr lang="en-US" altLang="en-US" sz="2400" dirty="0"/>
              <a:t>Consumption not investment led growth of employment</a:t>
            </a:r>
          </a:p>
          <a:p>
            <a:pPr marL="782638" lvl="1" eaLnBrk="1" hangingPunct="1">
              <a:lnSpc>
                <a:spcPct val="90000"/>
              </a:lnSpc>
            </a:pPr>
            <a:r>
              <a:rPr lang="en-US" altLang="en-US" sz="2400" dirty="0"/>
              <a:t>You don’t need foreign borrowing</a:t>
            </a:r>
          </a:p>
          <a:p>
            <a:pPr eaLnBrk="1" hangingPunct="1">
              <a:lnSpc>
                <a:spcPct val="90000"/>
              </a:lnSpc>
            </a:pPr>
            <a:r>
              <a:rPr lang="en-US" altLang="en-US" sz="2800" u="sng" dirty="0"/>
              <a:t>Also carries over to the international sphere</a:t>
            </a:r>
          </a:p>
          <a:p>
            <a:pPr marL="782638" lvl="1" eaLnBrk="1" hangingPunct="1">
              <a:lnSpc>
                <a:spcPct val="90000"/>
              </a:lnSpc>
            </a:pPr>
            <a:r>
              <a:rPr lang="en-US" altLang="en-US" sz="2400" dirty="0"/>
              <a:t>Employ Domestic Resources</a:t>
            </a:r>
          </a:p>
          <a:p>
            <a:pPr marL="782638" lvl="1" eaLnBrk="1" hangingPunct="1">
              <a:lnSpc>
                <a:spcPct val="90000"/>
              </a:lnSpc>
            </a:pPr>
            <a:r>
              <a:rPr lang="en-US" altLang="en-US" sz="2400" dirty="0"/>
              <a:t>Restrict Foreign financing</a:t>
            </a:r>
          </a:p>
          <a:p>
            <a:pPr marL="782638" lvl="1" eaLnBrk="1" hangingPunct="1">
              <a:lnSpc>
                <a:spcPct val="90000"/>
              </a:lnSpc>
            </a:pPr>
            <a:r>
              <a:rPr lang="en-US" altLang="en-US" sz="2400" dirty="0"/>
              <a:t>Restrict Foreign Direct Investment</a:t>
            </a:r>
          </a:p>
          <a:p>
            <a:pPr eaLnBrk="1" hangingPunct="1">
              <a:lnSpc>
                <a:spcPct val="90000"/>
              </a:lnSpc>
            </a:pPr>
            <a:r>
              <a:rPr lang="en-US" altLang="en-US" sz="2800" b="1" dirty="0"/>
              <a:t>BUT</a:t>
            </a:r>
            <a:r>
              <a:rPr lang="en-US" altLang="en-US" sz="2800" dirty="0"/>
              <a:t>: </a:t>
            </a:r>
            <a:r>
              <a:rPr lang="en-US" altLang="en-US" sz="2800" b="1" dirty="0"/>
              <a:t>Build Domestic Manufacturing and Export Sector to buttress Cash inflows</a:t>
            </a:r>
          </a:p>
        </p:txBody>
      </p:sp>
    </p:spTree>
    <p:extLst>
      <p:ext uri="{BB962C8B-B14F-4D97-AF65-F5344CB8AC3E}">
        <p14:creationId xmlns:p14="http://schemas.microsoft.com/office/powerpoint/2010/main" val="4242415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rIns="132080">
            <a:normAutofit fontScale="90000"/>
          </a:bodyPr>
          <a:lstStyle/>
          <a:p>
            <a:pPr eaLnBrk="1" hangingPunct="1"/>
            <a:r>
              <a:rPr lang="en-US" altLang="en-US" sz="3200" b="1" dirty="0"/>
              <a:t>Return to the Development Pioneers:</a:t>
            </a:r>
            <a:br>
              <a:rPr lang="en-US" altLang="en-US" sz="3200" b="1" dirty="0"/>
            </a:br>
            <a:r>
              <a:rPr lang="en-US" altLang="en-US" sz="3200" b="1" dirty="0"/>
              <a:t>How to lift Development Constraints?</a:t>
            </a:r>
          </a:p>
        </p:txBody>
      </p:sp>
      <p:sp>
        <p:nvSpPr>
          <p:cNvPr id="13315" name="Rectangle 2"/>
          <p:cNvSpPr>
            <a:spLocks noGrp="1" noChangeArrowheads="1"/>
          </p:cNvSpPr>
          <p:nvPr>
            <p:ph idx="1"/>
          </p:nvPr>
        </p:nvSpPr>
        <p:spPr/>
        <p:txBody>
          <a:bodyPr rIns="132080">
            <a:normAutofit fontScale="92500" lnSpcReduction="20000"/>
          </a:bodyPr>
          <a:lstStyle/>
          <a:p>
            <a:pPr eaLnBrk="1" hangingPunct="1">
              <a:lnSpc>
                <a:spcPct val="90000"/>
              </a:lnSpc>
            </a:pPr>
            <a:r>
              <a:rPr lang="en-US" altLang="en-US" sz="2800" dirty="0"/>
              <a:t>Savings generated internally by increasing incomes through full employment </a:t>
            </a:r>
          </a:p>
          <a:p>
            <a:pPr eaLnBrk="1" hangingPunct="1">
              <a:lnSpc>
                <a:spcPct val="90000"/>
              </a:lnSpc>
            </a:pPr>
            <a:r>
              <a:rPr lang="en-US" altLang="en-US" sz="2800" dirty="0"/>
              <a:t>Financing is assured by limiting reliance on external financial resources – Monetary Sovereignty </a:t>
            </a:r>
          </a:p>
          <a:p>
            <a:pPr eaLnBrk="1" hangingPunct="1">
              <a:lnSpc>
                <a:spcPct val="90000"/>
              </a:lnSpc>
            </a:pPr>
            <a:r>
              <a:rPr lang="en-US" altLang="en-US" sz="2800" dirty="0"/>
              <a:t>Policy to Build Domestic Industry</a:t>
            </a:r>
          </a:p>
          <a:p>
            <a:pPr eaLnBrk="1" hangingPunct="1">
              <a:lnSpc>
                <a:spcPct val="90000"/>
              </a:lnSpc>
            </a:pPr>
            <a:r>
              <a:rPr lang="en-US" altLang="en-US" sz="2800" dirty="0"/>
              <a:t>Policy to Earn Necessary Imports through export promotion</a:t>
            </a:r>
          </a:p>
          <a:p>
            <a:pPr eaLnBrk="1" hangingPunct="1">
              <a:lnSpc>
                <a:spcPct val="90000"/>
              </a:lnSpc>
            </a:pPr>
            <a:r>
              <a:rPr lang="en-US" altLang="en-US" sz="2800" dirty="0"/>
              <a:t>Policy to reduce leakages into imported consumption goods and use of capital to produce domestic luxury goods</a:t>
            </a:r>
          </a:p>
        </p:txBody>
      </p:sp>
    </p:spTree>
    <p:extLst>
      <p:ext uri="{BB962C8B-B14F-4D97-AF65-F5344CB8AC3E}">
        <p14:creationId xmlns:p14="http://schemas.microsoft.com/office/powerpoint/2010/main" val="203502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1"/>
          <p:cNvSpPr>
            <a:spLocks/>
          </p:cNvSpPr>
          <p:nvPr/>
        </p:nvSpPr>
        <p:spPr bwMode="auto">
          <a:xfrm>
            <a:off x="8375650" y="6442075"/>
            <a:ext cx="347663" cy="292100"/>
          </a:xfrm>
          <a:custGeom>
            <a:avLst/>
            <a:gdLst>
              <a:gd name="T0" fmla="*/ 173832 w 21600"/>
              <a:gd name="T1" fmla="*/ 146050 h 21600"/>
              <a:gd name="T2" fmla="*/ 173832 w 21600"/>
              <a:gd name="T3" fmla="*/ 146050 h 21600"/>
              <a:gd name="T4" fmla="*/ 173832 w 21600"/>
              <a:gd name="T5" fmla="*/ 146050 h 21600"/>
              <a:gd name="T6" fmla="*/ 173832 w 21600"/>
              <a:gd name="T7" fmla="*/ 1460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1200">
                <a:solidFill>
                  <a:srgbClr val="000000"/>
                </a:solidFill>
                <a:latin typeface="Gill Sans" charset="0"/>
                <a:ea typeface="Gill Sans" charset="0"/>
                <a:cs typeface="Gill Sans" charset="0"/>
                <a:sym typeface="Gill Sans" charset="0"/>
              </a:defRPr>
            </a:lvl1pPr>
            <a:lvl2pPr marL="742950" indent="-285750">
              <a:defRPr sz="1200">
                <a:solidFill>
                  <a:srgbClr val="000000"/>
                </a:solidFill>
                <a:latin typeface="Gill Sans" charset="0"/>
                <a:ea typeface="Gill Sans" charset="0"/>
                <a:cs typeface="Gill Sans" charset="0"/>
                <a:sym typeface="Gill Sans" charset="0"/>
              </a:defRPr>
            </a:lvl2pPr>
            <a:lvl3pPr marL="1143000" indent="-228600">
              <a:defRPr sz="1200">
                <a:solidFill>
                  <a:srgbClr val="000000"/>
                </a:solidFill>
                <a:latin typeface="Gill Sans" charset="0"/>
                <a:ea typeface="Gill Sans" charset="0"/>
                <a:cs typeface="Gill Sans" charset="0"/>
                <a:sym typeface="Gill Sans" charset="0"/>
              </a:defRPr>
            </a:lvl3pPr>
            <a:lvl4pPr marL="1600200" indent="-228600">
              <a:defRPr sz="1200">
                <a:solidFill>
                  <a:srgbClr val="000000"/>
                </a:solidFill>
                <a:latin typeface="Gill Sans" charset="0"/>
                <a:ea typeface="Gill Sans" charset="0"/>
                <a:cs typeface="Gill Sans" charset="0"/>
                <a:sym typeface="Gill Sans" charset="0"/>
              </a:defRPr>
            </a:lvl4pPr>
            <a:lvl5pPr marL="2057400" indent="-228600">
              <a:defRPr sz="1200">
                <a:solidFill>
                  <a:srgbClr val="000000"/>
                </a:solidFill>
                <a:latin typeface="Gill Sans" charset="0"/>
                <a:ea typeface="Gill Sans" charset="0"/>
                <a:cs typeface="Gill Sans"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Gill Sans" charset="0"/>
                <a:cs typeface="Gill Sans"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Gill Sans" charset="0"/>
                <a:cs typeface="Gill Sans"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Gill Sans" charset="0"/>
                <a:cs typeface="Gill Sans"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Gill Sans" charset="0"/>
                <a:cs typeface="Gill Sans" charset="0"/>
                <a:sym typeface="Gill Sans" charset="0"/>
              </a:defRPr>
            </a:lvl9pPr>
          </a:lstStyle>
          <a:p>
            <a:pPr indent="0" algn="ctr" eaLnBrk="1">
              <a:buClr>
                <a:srgbClr val="878787"/>
              </a:buClr>
              <a:buFont typeface="LucidaGrande" charset="0"/>
              <a:buNone/>
            </a:pPr>
            <a:r>
              <a:rPr lang="en-US" altLang="en-US" dirty="0">
                <a:solidFill>
                  <a:srgbClr val="878787"/>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70</a:t>
            </a:r>
            <a:endParaRPr lang="en-US" altLang="en-US" dirty="0"/>
          </a:p>
        </p:txBody>
      </p:sp>
      <p:sp>
        <p:nvSpPr>
          <p:cNvPr id="57347" name="Rectangle 2"/>
          <p:cNvSpPr>
            <a:spLocks noGrp="1" noChangeArrowheads="1"/>
          </p:cNvSpPr>
          <p:nvPr>
            <p:ph type="title"/>
          </p:nvPr>
        </p:nvSpPr>
        <p:spPr/>
        <p:txBody>
          <a:bodyPr/>
          <a:lstStyle/>
          <a:p>
            <a:pPr eaLnBrk="1">
              <a:buClr>
                <a:srgbClr val="000000"/>
              </a:buClr>
              <a:buFont typeface="LucidaGrande" charset="0"/>
              <a:buNone/>
            </a:pPr>
            <a:r>
              <a:rPr lang="en-US" altLang="en-US" dirty="0"/>
              <a:t> How do we finance Development</a:t>
            </a:r>
          </a:p>
        </p:txBody>
      </p:sp>
      <p:sp>
        <p:nvSpPr>
          <p:cNvPr id="57348" name="Rectangle 3"/>
          <p:cNvSpPr>
            <a:spLocks noGrp="1" noChangeArrowheads="1"/>
          </p:cNvSpPr>
          <p:nvPr>
            <p:ph idx="1"/>
          </p:nvPr>
        </p:nvSpPr>
        <p:spPr/>
        <p:txBody>
          <a:bodyPr>
            <a:normAutofit fontScale="85000" lnSpcReduction="10000"/>
          </a:bodyPr>
          <a:lstStyle/>
          <a:p>
            <a:pPr marL="342900" indent="-342900" eaLnBrk="1">
              <a:spcBef>
                <a:spcPts val="800"/>
              </a:spcBef>
              <a:buClr>
                <a:srgbClr val="000000"/>
              </a:buClr>
              <a:buFont typeface="ArialMT" charset="0"/>
              <a:buChar char="•"/>
            </a:pPr>
            <a:r>
              <a:rPr lang="en-US" altLang="en-US" sz="2400" dirty="0"/>
              <a:t>Financial Institutions</a:t>
            </a:r>
          </a:p>
          <a:p>
            <a:pPr marL="685800" lvl="1" indent="-342900" eaLnBrk="1">
              <a:spcBef>
                <a:spcPts val="800"/>
              </a:spcBef>
              <a:buClr>
                <a:srgbClr val="000000"/>
              </a:buClr>
              <a:buFont typeface="ArialMT" charset="0"/>
              <a:buChar char="•"/>
            </a:pPr>
            <a:r>
              <a:rPr lang="en-US" altLang="en-US" sz="2400" dirty="0"/>
              <a:t>Schumpeter: Banks Finance Innovation</a:t>
            </a:r>
          </a:p>
          <a:p>
            <a:pPr marL="685800" lvl="1" indent="-342900" eaLnBrk="1">
              <a:spcBef>
                <a:spcPts val="800"/>
              </a:spcBef>
              <a:buClr>
                <a:srgbClr val="000000"/>
              </a:buClr>
              <a:buFont typeface="ArialMT" charset="0"/>
              <a:buChar char="•"/>
            </a:pPr>
            <a:r>
              <a:rPr lang="en-US" altLang="en-US" sz="2400" dirty="0"/>
              <a:t>Sismondi: Industrial Banking</a:t>
            </a:r>
          </a:p>
          <a:p>
            <a:pPr marL="342900" indent="-342900" eaLnBrk="1">
              <a:spcBef>
                <a:spcPts val="800"/>
              </a:spcBef>
              <a:buClr>
                <a:srgbClr val="000000"/>
              </a:buClr>
              <a:buFont typeface="ArialMT" charset="0"/>
              <a:buChar char="•"/>
            </a:pPr>
            <a:r>
              <a:rPr lang="en-US" altLang="en-US" sz="2400" dirty="0"/>
              <a:t>Early 20</a:t>
            </a:r>
            <a:r>
              <a:rPr lang="en-US" altLang="en-US" sz="2400" baseline="30000" dirty="0"/>
              <a:t>th</a:t>
            </a:r>
            <a:r>
              <a:rPr lang="en-US" altLang="en-US" sz="2400" dirty="0"/>
              <a:t> Century Monetary Theories of Fluctuations</a:t>
            </a:r>
          </a:p>
          <a:p>
            <a:pPr marL="342900" indent="-342900" eaLnBrk="1">
              <a:spcBef>
                <a:spcPts val="800"/>
              </a:spcBef>
              <a:buClr>
                <a:srgbClr val="000000"/>
              </a:buClr>
              <a:buFont typeface="ArialMT" charset="0"/>
              <a:buChar char="•"/>
            </a:pPr>
            <a:r>
              <a:rPr lang="en-US" altLang="en-US" sz="2400" dirty="0"/>
              <a:t>Mises, Hayek, Hahn, Keynes, Hawtrey, Robertson, &gt;&gt;&gt;</a:t>
            </a:r>
          </a:p>
          <a:p>
            <a:pPr marL="685800" lvl="1" indent="-342900" eaLnBrk="1">
              <a:spcBef>
                <a:spcPts val="800"/>
              </a:spcBef>
              <a:buClr>
                <a:srgbClr val="000000"/>
              </a:buClr>
              <a:buFont typeface="ArialMT" charset="0"/>
              <a:buChar char="•"/>
            </a:pPr>
            <a:r>
              <a:rPr lang="en-US" altLang="en-US" sz="2400" dirty="0"/>
              <a:t>If Banks can create purchasing power then</a:t>
            </a:r>
          </a:p>
          <a:p>
            <a:pPr marL="685800" lvl="1" indent="-342900" eaLnBrk="1">
              <a:spcBef>
                <a:spcPts val="800"/>
              </a:spcBef>
              <a:buClr>
                <a:srgbClr val="000000"/>
              </a:buClr>
              <a:buFont typeface="ArialMT" charset="0"/>
              <a:buChar char="•"/>
            </a:pPr>
            <a:r>
              <a:rPr lang="en-US" altLang="en-US" sz="2400" dirty="0"/>
              <a:t>Investment cannot be limited by Saving</a:t>
            </a:r>
          </a:p>
          <a:p>
            <a:pPr marL="685800" lvl="1" indent="-342900" eaLnBrk="1">
              <a:spcBef>
                <a:spcPts val="800"/>
              </a:spcBef>
              <a:buClr>
                <a:srgbClr val="000000"/>
              </a:buClr>
              <a:buFont typeface="ArialMT" charset="0"/>
              <a:buChar char="•"/>
            </a:pPr>
            <a:r>
              <a:rPr lang="en-US" altLang="en-US" sz="2400" dirty="0"/>
              <a:t>Cannot be limited by Domestic Saving</a:t>
            </a:r>
          </a:p>
          <a:p>
            <a:pPr marL="342900" indent="-342900" eaLnBrk="1">
              <a:spcBef>
                <a:spcPts val="800"/>
              </a:spcBef>
              <a:buClr>
                <a:srgbClr val="000000"/>
              </a:buClr>
              <a:buFont typeface="ArialMT" charset="0"/>
              <a:buChar char="•"/>
            </a:pPr>
            <a:r>
              <a:rPr lang="en-US" altLang="en-US" sz="2400" dirty="0"/>
              <a:t> Financial System can Finance any level of development</a:t>
            </a:r>
          </a:p>
        </p:txBody>
      </p:sp>
    </p:spTree>
    <p:extLst>
      <p:ext uri="{BB962C8B-B14F-4D97-AF65-F5344CB8AC3E}">
        <p14:creationId xmlns:p14="http://schemas.microsoft.com/office/powerpoint/2010/main" val="3092169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p:txBody>
          <a:bodyPr/>
          <a:lstStyle/>
          <a:p>
            <a:pPr eaLnBrk="1" hangingPunct="1"/>
            <a:r>
              <a:rPr lang="en-US" altLang="en-US" sz="3600" dirty="0"/>
              <a:t>This Approach Builds on Keynes’s Treatise on Money</a:t>
            </a:r>
            <a:endParaRPr lang="en-US" altLang="en-US" sz="3600" dirty="0">
              <a:cs typeface="ヒラギノ角ゴ ProN W6" charset="0"/>
            </a:endParaRPr>
          </a:p>
        </p:txBody>
      </p:sp>
      <p:sp>
        <p:nvSpPr>
          <p:cNvPr id="74755" name="Rectangle 2"/>
          <p:cNvSpPr>
            <a:spLocks noGrp="1" noChangeArrowheads="1"/>
          </p:cNvSpPr>
          <p:nvPr>
            <p:ph idx="1"/>
          </p:nvPr>
        </p:nvSpPr>
        <p:spPr/>
        <p:txBody>
          <a:bodyPr>
            <a:normAutofit fontScale="92500" lnSpcReduction="10000"/>
          </a:bodyPr>
          <a:lstStyle/>
          <a:p>
            <a:pPr marL="304800" indent="-304800" algn="just" eaLnBrk="1" hangingPunct="1">
              <a:lnSpc>
                <a:spcPct val="90000"/>
              </a:lnSpc>
              <a:spcBef>
                <a:spcPct val="0"/>
              </a:spcBef>
            </a:pPr>
            <a:r>
              <a:rPr lang="en-US" altLang="en-US" sz="2400" dirty="0"/>
              <a:t>“It is, therefore, a serious question whether it is right to adopt an international standard, which will allow an extreme mobility and sensitiveness of foreign lending, while the remaining elements of the economic complex remain exceedingly rigid.  </a:t>
            </a:r>
            <a:endParaRPr lang="en-US" altLang="en-US" sz="2400" dirty="0">
              <a:cs typeface="ヒラギノ角ゴ ProN W6" charset="0"/>
            </a:endParaRPr>
          </a:p>
          <a:p>
            <a:pPr marL="304800" indent="-304800" algn="just" eaLnBrk="1" hangingPunct="1">
              <a:lnSpc>
                <a:spcPct val="90000"/>
              </a:lnSpc>
              <a:spcBef>
                <a:spcPts val="600"/>
              </a:spcBef>
            </a:pPr>
            <a:r>
              <a:rPr lang="en-US" altLang="en-US" sz="2400" dirty="0"/>
              <a:t>If it were as easy to put wages up and down as it is to put bank rate up and down, well and good.  But this is not the actual situation.  </a:t>
            </a:r>
            <a:endParaRPr lang="en-US" altLang="en-US" sz="2400" dirty="0">
              <a:cs typeface="ヒラギノ角ゴ ProN W6" charset="0"/>
            </a:endParaRPr>
          </a:p>
          <a:p>
            <a:pPr marL="304800" indent="-304800" algn="just" eaLnBrk="1" hangingPunct="1">
              <a:lnSpc>
                <a:spcPct val="90000"/>
              </a:lnSpc>
              <a:spcBef>
                <a:spcPts val="600"/>
              </a:spcBef>
            </a:pPr>
            <a:r>
              <a:rPr lang="en-US" altLang="en-US" sz="2400" dirty="0"/>
              <a:t>A change in international financial conditions or in the wind and weather of speculative sentiment may alter the volume of foreign lending, if nothing is done to counteract it, by tens of millions in a few weeks.” </a:t>
            </a:r>
            <a:endParaRPr lang="en-US" altLang="en-US" sz="2400" dirty="0">
              <a:cs typeface="ヒラギノ角ゴ ProN W6" charset="0"/>
            </a:endParaRPr>
          </a:p>
        </p:txBody>
      </p:sp>
    </p:spTree>
    <p:extLst>
      <p:ext uri="{BB962C8B-B14F-4D97-AF65-F5344CB8AC3E}">
        <p14:creationId xmlns:p14="http://schemas.microsoft.com/office/powerpoint/2010/main" val="2001526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p:txBody>
          <a:bodyPr>
            <a:normAutofit fontScale="90000"/>
          </a:bodyPr>
          <a:lstStyle/>
          <a:p>
            <a:pPr eaLnBrk="1" hangingPunct="1"/>
            <a:r>
              <a:rPr lang="en-US" altLang="en-US" sz="2800" u="sng" dirty="0"/>
              <a:t>Keynes had already warned about the false illusion of externally borrowed National Policy Space</a:t>
            </a:r>
            <a:endParaRPr lang="en-US" altLang="en-US" sz="2800" u="sng" dirty="0">
              <a:cs typeface="ヒラギノ角ゴ ProN W6" charset="0"/>
            </a:endParaRPr>
          </a:p>
        </p:txBody>
      </p:sp>
      <p:sp>
        <p:nvSpPr>
          <p:cNvPr id="77827" name="Rectangle 2"/>
          <p:cNvSpPr>
            <a:spLocks noGrp="1" noChangeArrowheads="1"/>
          </p:cNvSpPr>
          <p:nvPr>
            <p:ph idx="1"/>
          </p:nvPr>
        </p:nvSpPr>
        <p:spPr/>
        <p:txBody>
          <a:bodyPr>
            <a:normAutofit fontScale="92500" lnSpcReduction="20000"/>
          </a:bodyPr>
          <a:lstStyle/>
          <a:p>
            <a:pPr algn="just" eaLnBrk="1" hangingPunct="1">
              <a:lnSpc>
                <a:spcPct val="80000"/>
              </a:lnSpc>
              <a:spcBef>
                <a:spcPct val="0"/>
              </a:spcBef>
            </a:pPr>
            <a:r>
              <a:rPr lang="en-US" altLang="en-US" sz="2600" dirty="0"/>
              <a:t>A single international monetary standard requires the Central Bank to relinquish control over domestic interest rates</a:t>
            </a:r>
          </a:p>
          <a:p>
            <a:pPr algn="just" eaLnBrk="1" hangingPunct="1">
              <a:lnSpc>
                <a:spcPct val="80000"/>
              </a:lnSpc>
              <a:spcBef>
                <a:spcPts val="700"/>
              </a:spcBef>
            </a:pPr>
            <a:r>
              <a:rPr lang="en-US" altLang="en-US" sz="2600" dirty="0"/>
              <a:t>This implies a uniform rate of interest across countries. </a:t>
            </a:r>
          </a:p>
          <a:p>
            <a:pPr algn="just" eaLnBrk="1" hangingPunct="1">
              <a:lnSpc>
                <a:spcPct val="80000"/>
              </a:lnSpc>
              <a:spcBef>
                <a:spcPts val="700"/>
              </a:spcBef>
            </a:pPr>
            <a:r>
              <a:rPr lang="en-US" altLang="en-US" sz="2600" dirty="0"/>
              <a:t>Any attempt to use interest rates to offset domestic fluctuations in investment would then create interest rate differentials and international capital flows that would eventually undermine the country’s commitment to the international standard. </a:t>
            </a:r>
          </a:p>
          <a:p>
            <a:pPr algn="just" eaLnBrk="1" hangingPunct="1">
              <a:lnSpc>
                <a:spcPct val="80000"/>
              </a:lnSpc>
              <a:spcBef>
                <a:spcPts val="700"/>
              </a:spcBef>
            </a:pPr>
            <a:r>
              <a:rPr lang="en-US" altLang="en-US" sz="2600" dirty="0"/>
              <a:t>To resolve this policy conflict Keynes suggests the </a:t>
            </a:r>
            <a:r>
              <a:rPr lang="en-US" altLang="en-US" sz="2600" b="1" dirty="0"/>
              <a:t>control of net capital flows</a:t>
            </a:r>
            <a:r>
              <a:rPr lang="en-US" altLang="en-US" sz="2600" dirty="0"/>
              <a:t> -- the foreign capital balance. </a:t>
            </a:r>
          </a:p>
        </p:txBody>
      </p:sp>
    </p:spTree>
    <p:extLst>
      <p:ext uri="{BB962C8B-B14F-4D97-AF65-F5344CB8AC3E}">
        <p14:creationId xmlns:p14="http://schemas.microsoft.com/office/powerpoint/2010/main" val="311926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B06558-349D-8CC1-8261-6FFE629DF668}"/>
              </a:ext>
            </a:extLst>
          </p:cNvPr>
          <p:cNvSpPr>
            <a:spLocks noGrp="1"/>
          </p:cNvSpPr>
          <p:nvPr>
            <p:ph type="title"/>
          </p:nvPr>
        </p:nvSpPr>
        <p:spPr>
          <a:xfrm>
            <a:off x="628650" y="365125"/>
            <a:ext cx="7886700" cy="612028"/>
          </a:xfrm>
        </p:spPr>
        <p:txBody>
          <a:bodyPr>
            <a:normAutofit fontScale="90000"/>
          </a:bodyPr>
          <a:lstStyle/>
          <a:p>
            <a:r>
              <a:rPr lang="en-US" dirty="0"/>
              <a:t>Restore Free Trade – Tariff Walls</a:t>
            </a:r>
          </a:p>
        </p:txBody>
      </p:sp>
      <p:sp>
        <p:nvSpPr>
          <p:cNvPr id="8" name="Text Placeholder 7">
            <a:extLst>
              <a:ext uri="{FF2B5EF4-FFF2-40B4-BE49-F238E27FC236}">
                <a16:creationId xmlns:a16="http://schemas.microsoft.com/office/drawing/2014/main" id="{06D63D67-A41C-FD6A-EC86-1DE15891853A}"/>
              </a:ext>
            </a:extLst>
          </p:cNvPr>
          <p:cNvSpPr>
            <a:spLocks noGrp="1"/>
          </p:cNvSpPr>
          <p:nvPr>
            <p:ph idx="1"/>
          </p:nvPr>
        </p:nvSpPr>
        <p:spPr>
          <a:xfrm>
            <a:off x="628650" y="1093694"/>
            <a:ext cx="8237444" cy="5567082"/>
          </a:xfrm>
        </p:spPr>
        <p:txBody>
          <a:bodyPr/>
          <a:lstStyle/>
          <a:p>
            <a:r>
              <a:rPr lang="en-US" dirty="0"/>
              <a:t> </a:t>
            </a:r>
          </a:p>
        </p:txBody>
      </p:sp>
      <p:pic>
        <p:nvPicPr>
          <p:cNvPr id="11" name="Picture 10">
            <a:extLst>
              <a:ext uri="{FF2B5EF4-FFF2-40B4-BE49-F238E27FC236}">
                <a16:creationId xmlns:a16="http://schemas.microsoft.com/office/drawing/2014/main" id="{94FF5C78-B4EA-FF0E-FE8D-D0C2F283A395}"/>
              </a:ext>
            </a:extLst>
          </p:cNvPr>
          <p:cNvPicPr>
            <a:picLocks noChangeAspect="1"/>
          </p:cNvPicPr>
          <p:nvPr/>
        </p:nvPicPr>
        <p:blipFill>
          <a:blip r:embed="rId2"/>
          <a:stretch>
            <a:fillRect/>
          </a:stretch>
        </p:blipFill>
        <p:spPr>
          <a:xfrm>
            <a:off x="442744" y="1398855"/>
            <a:ext cx="7886700" cy="5094020"/>
          </a:xfrm>
          <a:prstGeom prst="rect">
            <a:avLst/>
          </a:prstGeom>
        </p:spPr>
      </p:pic>
    </p:spTree>
    <p:extLst>
      <p:ext uri="{BB962C8B-B14F-4D97-AF65-F5344CB8AC3E}">
        <p14:creationId xmlns:p14="http://schemas.microsoft.com/office/powerpoint/2010/main" val="4012487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Rectangle 1"/>
          <p:cNvSpPr>
            <a:spLocks noGrp="1" noChangeArrowheads="1"/>
          </p:cNvSpPr>
          <p:nvPr>
            <p:ph type="title"/>
          </p:nvPr>
        </p:nvSpPr>
        <p:spPr/>
        <p:txBody>
          <a:bodyPr>
            <a:normAutofit/>
          </a:bodyPr>
          <a:lstStyle/>
          <a:p>
            <a:pPr eaLnBrk="1" hangingPunct="1"/>
            <a:r>
              <a:rPr lang="en-US" altLang="en-US" sz="4000" dirty="0"/>
              <a:t>Capital Flow Controls</a:t>
            </a:r>
            <a:endParaRPr lang="en-US" altLang="en-US" sz="4000" dirty="0">
              <a:cs typeface="ヒラギノ角ゴ ProN W6" charset="0"/>
            </a:endParaRPr>
          </a:p>
        </p:txBody>
      </p:sp>
      <p:sp>
        <p:nvSpPr>
          <p:cNvPr id="84994" name="Rectangle 2"/>
          <p:cNvSpPr>
            <a:spLocks noGrp="1" noChangeArrowheads="1"/>
          </p:cNvSpPr>
          <p:nvPr>
            <p:ph idx="1"/>
          </p:nvPr>
        </p:nvSpPr>
        <p:spPr/>
        <p:txBody>
          <a:bodyPr>
            <a:normAutofit fontScale="77500" lnSpcReduction="20000"/>
          </a:bodyPr>
          <a:lstStyle/>
          <a:p>
            <a:pPr marL="304800" indent="-304800" eaLnBrk="1" hangingPunct="1">
              <a:spcBef>
                <a:spcPct val="0"/>
              </a:spcBef>
            </a:pPr>
            <a:r>
              <a:rPr lang="en-US" altLang="en-US" sz="2600" dirty="0"/>
              <a:t>Keynes recommends formal controls over long term capital flows. E.g. a tax on purchase of foreign securities not listed in the UK market of 10 per cent.</a:t>
            </a:r>
            <a:r>
              <a:rPr lang="en-US" altLang="en-US" sz="2800" dirty="0"/>
              <a:t> </a:t>
            </a:r>
          </a:p>
          <a:p>
            <a:pPr>
              <a:lnSpc>
                <a:spcPct val="81000"/>
              </a:lnSpc>
              <a:spcBef>
                <a:spcPct val="0"/>
              </a:spcBef>
            </a:pPr>
            <a:r>
              <a:rPr lang="en-US" altLang="en-US" sz="2200" dirty="0"/>
              <a:t>To influence short-term flows </a:t>
            </a:r>
          </a:p>
          <a:p>
            <a:pPr lvl="1">
              <a:lnSpc>
                <a:spcPct val="81000"/>
              </a:lnSpc>
              <a:spcBef>
                <a:spcPts val="600"/>
              </a:spcBef>
            </a:pPr>
            <a:r>
              <a:rPr lang="en-US" altLang="en-US" sz="2200" dirty="0"/>
              <a:t>he recommends a dual rate structure that differentiates between financial flows and trade finance, given preference to the later. </a:t>
            </a:r>
          </a:p>
          <a:p>
            <a:pPr lvl="1">
              <a:lnSpc>
                <a:spcPct val="81000"/>
              </a:lnSpc>
              <a:spcBef>
                <a:spcPts val="600"/>
              </a:spcBef>
            </a:pPr>
            <a:r>
              <a:rPr lang="en-US" altLang="en-US" sz="2200" dirty="0"/>
              <a:t>He also recommends a more flexible exchange rate structure through variation in the rates at which the Central Bank’s bid and offer rates within the gold points</a:t>
            </a:r>
          </a:p>
          <a:p>
            <a:pPr lvl="1">
              <a:lnSpc>
                <a:spcPct val="81000"/>
              </a:lnSpc>
              <a:spcBef>
                <a:spcPts val="600"/>
              </a:spcBef>
            </a:pPr>
            <a:r>
              <a:rPr lang="en-US" altLang="en-US" sz="2200" dirty="0"/>
              <a:t>He also recommends the active use of intervention in the forward market, a suggestion that was first made in the Tract, to set short-term interest rates on short term capital transactions.  </a:t>
            </a:r>
          </a:p>
          <a:p>
            <a:pPr>
              <a:lnSpc>
                <a:spcPct val="81000"/>
              </a:lnSpc>
              <a:spcBef>
                <a:spcPts val="600"/>
              </a:spcBef>
            </a:pPr>
            <a:r>
              <a:rPr lang="en-US" altLang="en-US" sz="2200" b="1" dirty="0"/>
              <a:t>Keynes concludes that Central Banks should use bank rate, the forward rate and flexibility in its bid and offer rates to influence short-term flows. </a:t>
            </a:r>
            <a:endParaRPr lang="en-US" altLang="en-US" sz="2200" b="1" dirty="0">
              <a:cs typeface="ヒラギノ角ゴ ProN W6" charset="0"/>
            </a:endParaRPr>
          </a:p>
          <a:p>
            <a:pPr marL="304800" indent="-304800" eaLnBrk="1" hangingPunct="1">
              <a:spcBef>
                <a:spcPct val="0"/>
              </a:spcBef>
            </a:pPr>
            <a:endParaRPr lang="en-US" altLang="en-US" sz="2800" dirty="0"/>
          </a:p>
        </p:txBody>
      </p:sp>
    </p:spTree>
    <p:extLst>
      <p:ext uri="{BB962C8B-B14F-4D97-AF65-F5344CB8AC3E}">
        <p14:creationId xmlns:p14="http://schemas.microsoft.com/office/powerpoint/2010/main" val="1216075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1"/>
          <p:cNvSpPr>
            <a:spLocks noGrp="1" noChangeArrowheads="1"/>
          </p:cNvSpPr>
          <p:nvPr>
            <p:ph type="title"/>
          </p:nvPr>
        </p:nvSpPr>
        <p:spPr/>
        <p:txBody>
          <a:bodyPr>
            <a:normAutofit/>
          </a:bodyPr>
          <a:lstStyle/>
          <a:p>
            <a:pPr eaLnBrk="1" hangingPunct="1"/>
            <a:r>
              <a:rPr lang="en-US" altLang="en-US" sz="3600" dirty="0"/>
              <a:t>The Ideal International Financial System</a:t>
            </a:r>
            <a:endParaRPr lang="en-US" altLang="en-US" sz="3600" dirty="0">
              <a:cs typeface="ヒラギノ角ゴ ProN W6" charset="0"/>
            </a:endParaRPr>
          </a:p>
        </p:txBody>
      </p:sp>
      <p:sp>
        <p:nvSpPr>
          <p:cNvPr id="87042" name="Rectangle 2"/>
          <p:cNvSpPr>
            <a:spLocks noGrp="1" noChangeArrowheads="1"/>
          </p:cNvSpPr>
          <p:nvPr>
            <p:ph idx="1"/>
          </p:nvPr>
        </p:nvSpPr>
        <p:spPr/>
        <p:txBody>
          <a:bodyPr>
            <a:normAutofit fontScale="92500" lnSpcReduction="20000"/>
          </a:bodyPr>
          <a:lstStyle/>
          <a:p>
            <a:pPr marL="304800" indent="-304800" eaLnBrk="1" hangingPunct="1">
              <a:lnSpc>
                <a:spcPct val="80000"/>
              </a:lnSpc>
              <a:spcBef>
                <a:spcPct val="0"/>
              </a:spcBef>
            </a:pPr>
            <a:r>
              <a:rPr lang="en-US" altLang="en-US" sz="2800" dirty="0"/>
              <a:t>The ideal system would have flexible exchange rates</a:t>
            </a:r>
          </a:p>
          <a:p>
            <a:pPr marL="304800" indent="-304800" eaLnBrk="1" hangingPunct="1">
              <a:lnSpc>
                <a:spcPct val="80000"/>
              </a:lnSpc>
              <a:spcBef>
                <a:spcPts val="700"/>
              </a:spcBef>
            </a:pPr>
            <a:r>
              <a:rPr lang="en-US" altLang="en-US" sz="2800" dirty="0"/>
              <a:t>From the time of the Tract on Monetary Reform Keynes argued that a flexible exchange rate system was preferable to a fixed rate system as long as there was a </a:t>
            </a:r>
            <a:r>
              <a:rPr lang="en-US" altLang="en-US" sz="2800" b="1" dirty="0"/>
              <a:t>forward foreign exchange market</a:t>
            </a:r>
            <a:r>
              <a:rPr lang="en-US" altLang="en-US" sz="2800" dirty="0"/>
              <a:t> in which traders could cover their exchange risks. </a:t>
            </a:r>
          </a:p>
          <a:p>
            <a:pPr marL="304800" indent="-304800" eaLnBrk="1" hangingPunct="1">
              <a:lnSpc>
                <a:spcPct val="80000"/>
              </a:lnSpc>
              <a:spcBef>
                <a:spcPts val="700"/>
              </a:spcBef>
            </a:pPr>
            <a:r>
              <a:rPr lang="en-US" altLang="en-US" sz="2800" dirty="0"/>
              <a:t>This is basically the same position that was incorporated in the proposal for the Clearing Union and the position that he took to the Bretton Woods Negotiations in 1944.</a:t>
            </a:r>
          </a:p>
        </p:txBody>
      </p:sp>
    </p:spTree>
    <p:extLst>
      <p:ext uri="{BB962C8B-B14F-4D97-AF65-F5344CB8AC3E}">
        <p14:creationId xmlns:p14="http://schemas.microsoft.com/office/powerpoint/2010/main" val="4239937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87041"/>
                                        </p:tgtEl>
                                        <p:attrNameLst>
                                          <p:attrName>style.visibility</p:attrName>
                                        </p:attrNameLst>
                                      </p:cBhvr>
                                      <p:to>
                                        <p:strVal val="visible"/>
                                      </p:to>
                                    </p:set>
                                    <p:anim calcmode="lin" valueType="num">
                                      <p:cBhvr>
                                        <p:cTn id="7" dur="500" fill="hold"/>
                                        <p:tgtEl>
                                          <p:spTgt spid="87041"/>
                                        </p:tgtEl>
                                        <p:attrNameLst>
                                          <p:attrName>ppt_w</p:attrName>
                                        </p:attrNameLst>
                                      </p:cBhvr>
                                      <p:tavLst>
                                        <p:tav tm="0">
                                          <p:val>
                                            <p:fltVal val="0"/>
                                          </p:val>
                                        </p:tav>
                                        <p:tav tm="100000">
                                          <p:val>
                                            <p:strVal val="#ppt_w"/>
                                          </p:val>
                                        </p:tav>
                                      </p:tavLst>
                                    </p:anim>
                                    <p:anim calcmode="lin" valueType="num">
                                      <p:cBhvr>
                                        <p:cTn id="8" dur="500" fill="hold"/>
                                        <p:tgtEl>
                                          <p:spTgt spid="870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ChangeArrowheads="1"/>
          </p:cNvSpPr>
          <p:nvPr>
            <p:ph type="title"/>
          </p:nvPr>
        </p:nvSpPr>
        <p:spPr/>
        <p:txBody>
          <a:bodyPr>
            <a:normAutofit/>
          </a:bodyPr>
          <a:lstStyle/>
          <a:p>
            <a:pPr eaLnBrk="1" hangingPunct="1"/>
            <a:r>
              <a:rPr lang="en-US" altLang="en-US" sz="3600" dirty="0"/>
              <a:t>Implications of Keynes’s Analysis for “National Policy Space”</a:t>
            </a:r>
            <a:endParaRPr lang="en-US" altLang="en-US" sz="3600" dirty="0">
              <a:cs typeface="ヒラギノ角ゴ ProN W6" charset="0"/>
            </a:endParaRPr>
          </a:p>
        </p:txBody>
      </p:sp>
      <p:sp>
        <p:nvSpPr>
          <p:cNvPr id="81923" name="Rectangle 2"/>
          <p:cNvSpPr>
            <a:spLocks noGrp="1" noChangeArrowheads="1"/>
          </p:cNvSpPr>
          <p:nvPr>
            <p:ph idx="1"/>
          </p:nvPr>
        </p:nvSpPr>
        <p:spPr/>
        <p:txBody>
          <a:bodyPr/>
          <a:lstStyle/>
          <a:p>
            <a:pPr marL="304800" indent="-304800" algn="just" eaLnBrk="1" hangingPunct="1">
              <a:spcBef>
                <a:spcPct val="0"/>
              </a:spcBef>
            </a:pPr>
            <a:r>
              <a:rPr lang="en-US" altLang="en-US" dirty="0"/>
              <a:t>The most important point of Keynes’s analysis of these issues for current conditions is his implicit acceptance of the position that dominated pre-war thinking on these issues – </a:t>
            </a:r>
          </a:p>
          <a:p>
            <a:pPr marL="304800" indent="-304800" algn="just" eaLnBrk="1" hangingPunct="1">
              <a:buFont typeface="Arial" panose="020B0604020202020204" pitchFamily="34" charset="0"/>
              <a:buNone/>
            </a:pPr>
            <a:r>
              <a:rPr lang="en-US" altLang="en-US" b="1" dirty="0"/>
              <a:t>External capital flows  determine domestic conditions and trade flows, rather than the other way around </a:t>
            </a:r>
            <a:endParaRPr lang="en-US" altLang="en-US" b="1" dirty="0">
              <a:cs typeface="ヒラギノ角ゴ ProN W6" charset="0"/>
            </a:endParaRPr>
          </a:p>
        </p:txBody>
      </p:sp>
    </p:spTree>
    <p:extLst>
      <p:ext uri="{BB962C8B-B14F-4D97-AF65-F5344CB8AC3E}">
        <p14:creationId xmlns:p14="http://schemas.microsoft.com/office/powerpoint/2010/main" val="1793469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p:txBody>
          <a:bodyPr>
            <a:normAutofit/>
          </a:bodyPr>
          <a:lstStyle/>
          <a:p>
            <a:pPr eaLnBrk="1" hangingPunct="1"/>
            <a:r>
              <a:rPr lang="en-US" altLang="en-US" sz="3600" dirty="0"/>
              <a:t>Will Flexible Rates Produce Policy Space?</a:t>
            </a:r>
          </a:p>
        </p:txBody>
      </p:sp>
      <p:sp>
        <p:nvSpPr>
          <p:cNvPr id="84995" name="Rectangle 2"/>
          <p:cNvSpPr>
            <a:spLocks noGrp="1" noChangeArrowheads="1"/>
          </p:cNvSpPr>
          <p:nvPr>
            <p:ph idx="1"/>
          </p:nvPr>
        </p:nvSpPr>
        <p:spPr/>
        <p:txBody>
          <a:bodyPr>
            <a:normAutofit fontScale="92500" lnSpcReduction="20000"/>
          </a:bodyPr>
          <a:lstStyle/>
          <a:p>
            <a:pPr marL="304800" indent="-304800" eaLnBrk="1" hangingPunct="1">
              <a:spcBef>
                <a:spcPct val="0"/>
              </a:spcBef>
            </a:pPr>
            <a:r>
              <a:rPr lang="en-US" altLang="en-US" sz="2800" dirty="0"/>
              <a:t>Many countries introduced flexibility after crises</a:t>
            </a:r>
          </a:p>
          <a:p>
            <a:pPr marL="304800" indent="-304800" eaLnBrk="1" hangingPunct="1">
              <a:spcBef>
                <a:spcPts val="700"/>
              </a:spcBef>
            </a:pPr>
            <a:r>
              <a:rPr lang="en-US" altLang="en-US" sz="2800" dirty="0"/>
              <a:t>Many use inflation targeting and primary fiscal surplus targets</a:t>
            </a:r>
          </a:p>
          <a:p>
            <a:pPr marL="304800" indent="-304800" eaLnBrk="1" hangingPunct="1">
              <a:spcBef>
                <a:spcPts val="700"/>
              </a:spcBef>
            </a:pPr>
            <a:r>
              <a:rPr lang="en-US" altLang="en-US" sz="2800" dirty="0"/>
              <a:t>But – despite capital account surpluses: </a:t>
            </a:r>
          </a:p>
          <a:p>
            <a:pPr marL="704850" lvl="1" eaLnBrk="1" hangingPunct="1">
              <a:spcBef>
                <a:spcPts val="600"/>
              </a:spcBef>
            </a:pPr>
            <a:r>
              <a:rPr lang="en-US" altLang="en-US" sz="2400" dirty="0"/>
              <a:t>Debt stocks remain high</a:t>
            </a:r>
          </a:p>
          <a:p>
            <a:pPr marL="704850" lvl="1" eaLnBrk="1" hangingPunct="1">
              <a:spcBef>
                <a:spcPts val="600"/>
              </a:spcBef>
            </a:pPr>
            <a:r>
              <a:rPr lang="en-US" altLang="en-US" sz="2400" dirty="0"/>
              <a:t>Nominal deficits remain high</a:t>
            </a:r>
          </a:p>
          <a:p>
            <a:pPr marL="704850" lvl="1" eaLnBrk="1" hangingPunct="1">
              <a:spcBef>
                <a:spcPts val="600"/>
              </a:spcBef>
            </a:pPr>
            <a:r>
              <a:rPr lang="en-US" altLang="en-US" sz="2400" dirty="0"/>
              <a:t>Interest rate differentials remain high</a:t>
            </a:r>
          </a:p>
          <a:p>
            <a:pPr marL="704850" lvl="1" eaLnBrk="1" hangingPunct="1">
              <a:spcBef>
                <a:spcPts val="600"/>
              </a:spcBef>
            </a:pPr>
            <a:r>
              <a:rPr lang="en-US" altLang="en-US" sz="2400" dirty="0"/>
              <a:t>Growth rates remain low</a:t>
            </a:r>
          </a:p>
          <a:p>
            <a:pPr marL="304800" indent="-304800" eaLnBrk="1" hangingPunct="1">
              <a:spcBef>
                <a:spcPts val="700"/>
              </a:spcBef>
            </a:pPr>
            <a:r>
              <a:rPr lang="en-US" altLang="en-US" sz="2800" b="1" dirty="0"/>
              <a:t>Management of capital flows still required</a:t>
            </a:r>
            <a:endParaRPr lang="en-US" altLang="en-US" sz="2800" b="1" dirty="0">
              <a:cs typeface="ヒラギノ角ゴ ProN W6" charset="0"/>
            </a:endParaRPr>
          </a:p>
        </p:txBody>
      </p:sp>
    </p:spTree>
    <p:extLst>
      <p:ext uri="{BB962C8B-B14F-4D97-AF65-F5344CB8AC3E}">
        <p14:creationId xmlns:p14="http://schemas.microsoft.com/office/powerpoint/2010/main" val="3350326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1"/>
          <p:cNvSpPr>
            <a:spLocks noGrp="1" noChangeArrowheads="1"/>
          </p:cNvSpPr>
          <p:nvPr>
            <p:ph type="title"/>
          </p:nvPr>
        </p:nvSpPr>
        <p:spPr/>
        <p:txBody>
          <a:bodyPr/>
          <a:lstStyle/>
          <a:p>
            <a:pPr eaLnBrk="1" hangingPunct="1"/>
            <a:r>
              <a:rPr lang="en-US" altLang="en-US" b="1" dirty="0"/>
              <a:t>Conclusion</a:t>
            </a:r>
            <a:endParaRPr lang="en-US" altLang="en-US" b="1" dirty="0">
              <a:cs typeface="ヒラギノ角ゴ ProN W6" charset="0"/>
            </a:endParaRPr>
          </a:p>
        </p:txBody>
      </p:sp>
      <p:sp>
        <p:nvSpPr>
          <p:cNvPr id="92162" name="Rectangle 2"/>
          <p:cNvSpPr>
            <a:spLocks noGrp="1" noChangeArrowheads="1"/>
          </p:cNvSpPr>
          <p:nvPr>
            <p:ph idx="1"/>
          </p:nvPr>
        </p:nvSpPr>
        <p:spPr/>
        <p:txBody>
          <a:bodyPr>
            <a:normAutofit fontScale="92500" lnSpcReduction="20000"/>
          </a:bodyPr>
          <a:lstStyle/>
          <a:p>
            <a:pPr eaLnBrk="1" hangingPunct="1">
              <a:lnSpc>
                <a:spcPct val="90000"/>
              </a:lnSpc>
              <a:spcBef>
                <a:spcPct val="0"/>
              </a:spcBef>
            </a:pPr>
            <a:r>
              <a:rPr lang="en-US" altLang="en-US" dirty="0"/>
              <a:t>National Policy Space (Priority for  mobilisation of domestic financial resources) Requires</a:t>
            </a:r>
            <a:r>
              <a:rPr lang="en-US" altLang="en-US" sz="2800" dirty="0"/>
              <a:t>:</a:t>
            </a:r>
          </a:p>
          <a:p>
            <a:pPr algn="l" eaLnBrk="1" hangingPunct="1">
              <a:lnSpc>
                <a:spcPct val="90000"/>
              </a:lnSpc>
              <a:spcBef>
                <a:spcPts val="700"/>
              </a:spcBef>
              <a:buFont typeface="Wingdings" panose="05000000000000000000" pitchFamily="2" charset="2"/>
              <a:buChar char="ü"/>
            </a:pPr>
            <a:r>
              <a:rPr lang="en-US" altLang="en-US" sz="2800" dirty="0"/>
              <a:t>Prudential management of capital flows: </a:t>
            </a:r>
          </a:p>
          <a:p>
            <a:pPr marL="419100" lvl="1" algn="l" eaLnBrk="1" hangingPunct="1">
              <a:lnSpc>
                <a:spcPct val="90000"/>
              </a:lnSpc>
              <a:spcBef>
                <a:spcPts val="500"/>
              </a:spcBef>
              <a:buFont typeface="Wingdings" panose="05000000000000000000" pitchFamily="2" charset="2"/>
              <a:buChar char="ü"/>
            </a:pPr>
            <a:r>
              <a:rPr lang="en-US" altLang="en-US" sz="2000" dirty="0"/>
              <a:t> To prevent overvaluation of Flexible Exchange rate </a:t>
            </a:r>
          </a:p>
          <a:p>
            <a:pPr marL="419100" lvl="1" algn="l" eaLnBrk="1" hangingPunct="1">
              <a:lnSpc>
                <a:spcPct val="90000"/>
              </a:lnSpc>
              <a:spcBef>
                <a:spcPts val="500"/>
              </a:spcBef>
              <a:buFont typeface="Wingdings" panose="05000000000000000000" pitchFamily="2" charset="2"/>
              <a:buChar char="ü"/>
            </a:pPr>
            <a:r>
              <a:rPr lang="en-US" altLang="en-US" sz="2000" dirty="0"/>
              <a:t> To allow management of interest rate independently of conditions in international capital markets</a:t>
            </a:r>
          </a:p>
          <a:p>
            <a:pPr marL="419100" lvl="1" algn="l" eaLnBrk="1" hangingPunct="1">
              <a:lnSpc>
                <a:spcPct val="90000"/>
              </a:lnSpc>
              <a:spcBef>
                <a:spcPts val="500"/>
              </a:spcBef>
              <a:buFont typeface="Wingdings" panose="05000000000000000000" pitchFamily="2" charset="2"/>
              <a:buChar char="ü"/>
            </a:pPr>
            <a:r>
              <a:rPr lang="en-US" altLang="en-US" sz="2000" dirty="0"/>
              <a:t> Maintaining Control over domestic financial markets </a:t>
            </a:r>
          </a:p>
          <a:p>
            <a:pPr algn="l" eaLnBrk="1" hangingPunct="1">
              <a:lnSpc>
                <a:spcPct val="90000"/>
              </a:lnSpc>
              <a:spcBef>
                <a:spcPts val="700"/>
              </a:spcBef>
              <a:buFont typeface="Wingdings" panose="05000000000000000000" pitchFamily="2" charset="2"/>
              <a:buChar char="ü"/>
            </a:pPr>
            <a:r>
              <a:rPr lang="en-US" altLang="en-US" sz="2800" dirty="0"/>
              <a:t>Management of composition of trade flows</a:t>
            </a:r>
          </a:p>
          <a:p>
            <a:pPr marL="419100" lvl="1" algn="l" eaLnBrk="1" hangingPunct="1">
              <a:lnSpc>
                <a:spcPct val="90000"/>
              </a:lnSpc>
              <a:spcBef>
                <a:spcPts val="500"/>
              </a:spcBef>
              <a:buFont typeface="Wingdings" panose="05000000000000000000" pitchFamily="2" charset="2"/>
              <a:buChar char="ü"/>
            </a:pPr>
            <a:r>
              <a:rPr lang="en-US" altLang="en-US" sz="2000" dirty="0"/>
              <a:t>To Provide Sectoral Industrial Policy</a:t>
            </a:r>
          </a:p>
          <a:p>
            <a:pPr algn="l" eaLnBrk="1" hangingPunct="1">
              <a:lnSpc>
                <a:spcPct val="90000"/>
              </a:lnSpc>
              <a:spcBef>
                <a:spcPts val="700"/>
              </a:spcBef>
              <a:buFont typeface="Wingdings" panose="05000000000000000000" pitchFamily="2" charset="2"/>
              <a:buChar char="ü"/>
            </a:pPr>
            <a:r>
              <a:rPr lang="en-US" altLang="en-US" sz="2800" dirty="0"/>
              <a:t>This requires:</a:t>
            </a:r>
          </a:p>
          <a:p>
            <a:pPr marL="419100" lvl="1" algn="l" eaLnBrk="1" hangingPunct="1">
              <a:lnSpc>
                <a:spcPct val="90000"/>
              </a:lnSpc>
              <a:spcBef>
                <a:spcPts val="500"/>
              </a:spcBef>
              <a:buFont typeface="Wingdings" panose="05000000000000000000" pitchFamily="2" charset="2"/>
              <a:buChar char="ü"/>
            </a:pPr>
            <a:r>
              <a:rPr lang="en-US" altLang="en-US" sz="2000" dirty="0"/>
              <a:t> Prudential Control over borrowing in Foreign Currency</a:t>
            </a:r>
          </a:p>
          <a:p>
            <a:pPr marL="419100" lvl="1" algn="l" eaLnBrk="1" hangingPunct="1">
              <a:lnSpc>
                <a:spcPct val="90000"/>
              </a:lnSpc>
              <a:spcBef>
                <a:spcPts val="500"/>
              </a:spcBef>
              <a:buFont typeface="Wingdings" panose="05000000000000000000" pitchFamily="2" charset="2"/>
              <a:buChar char="ü"/>
            </a:pPr>
            <a:r>
              <a:rPr lang="en-US" altLang="en-US" sz="2000" dirty="0"/>
              <a:t> Government Borrowing only in Domestic Currency </a:t>
            </a:r>
          </a:p>
          <a:p>
            <a:pPr marL="876300" lvl="2" algn="l" eaLnBrk="1" hangingPunct="1">
              <a:lnSpc>
                <a:spcPct val="90000"/>
              </a:lnSpc>
              <a:spcBef>
                <a:spcPts val="400"/>
              </a:spcBef>
              <a:buFont typeface="Wingdings" panose="05000000000000000000" pitchFamily="2" charset="2"/>
              <a:buChar char="ü"/>
            </a:pPr>
            <a:r>
              <a:rPr lang="en-US" altLang="en-US" sz="1600" dirty="0"/>
              <a:t>Monetary Sovereignty</a:t>
            </a:r>
          </a:p>
        </p:txBody>
      </p:sp>
    </p:spTree>
    <p:extLst>
      <p:ext uri="{BB962C8B-B14F-4D97-AF65-F5344CB8AC3E}">
        <p14:creationId xmlns:p14="http://schemas.microsoft.com/office/powerpoint/2010/main" val="316992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500"/>
                                  </p:stCondLst>
                                  <p:childTnLst>
                                    <p:set>
                                      <p:cBhvr>
                                        <p:cTn id="6" dur="1" fill="hold">
                                          <p:stCondLst>
                                            <p:cond delay="0"/>
                                          </p:stCondLst>
                                        </p:cTn>
                                        <p:tgtEl>
                                          <p:spTgt spid="92161"/>
                                        </p:tgtEl>
                                        <p:attrNameLst>
                                          <p:attrName>style.visibility</p:attrName>
                                        </p:attrNameLst>
                                      </p:cBhvr>
                                      <p:to>
                                        <p:strVal val="visible"/>
                                      </p:to>
                                    </p:set>
                                    <p:anim calcmode="lin" valueType="num">
                                      <p:cBhvr>
                                        <p:cTn id="7" dur="1000" fill="hold"/>
                                        <p:tgtEl>
                                          <p:spTgt spid="92161"/>
                                        </p:tgtEl>
                                        <p:attrNameLst>
                                          <p:attrName>ppt_w</p:attrName>
                                        </p:attrNameLst>
                                      </p:cBhvr>
                                      <p:tavLst>
                                        <p:tav tm="0">
                                          <p:val>
                                            <p:fltVal val="0"/>
                                          </p:val>
                                        </p:tav>
                                        <p:tav tm="100000">
                                          <p:val>
                                            <p:strVal val="#ppt_w"/>
                                          </p:val>
                                        </p:tav>
                                      </p:tavLst>
                                    </p:anim>
                                    <p:anim calcmode="lin" valueType="num">
                                      <p:cBhvr>
                                        <p:cTn id="8" dur="1000" fill="hold"/>
                                        <p:tgtEl>
                                          <p:spTgt spid="92161"/>
                                        </p:tgtEl>
                                        <p:attrNameLst>
                                          <p:attrName>ppt_h</p:attrName>
                                        </p:attrNameLst>
                                      </p:cBhvr>
                                      <p:tavLst>
                                        <p:tav tm="0">
                                          <p:val>
                                            <p:fltVal val="0"/>
                                          </p:val>
                                        </p:tav>
                                        <p:tav tm="100000">
                                          <p:val>
                                            <p:strVal val="#ppt_h"/>
                                          </p:val>
                                        </p:tav>
                                      </p:tavLst>
                                    </p:anim>
                                    <p:anim calcmode="lin" valueType="num">
                                      <p:cBhvr>
                                        <p:cTn id="9" dur="1000" fill="hold"/>
                                        <p:tgtEl>
                                          <p:spTgt spid="9216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61"/>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500"/>
                            </p:stCondLst>
                            <p:childTnLst>
                              <p:par>
                                <p:cTn id="12" presetID="15" presetClass="entr" presetSubtype="0" fill="hold" grpId="0" nodeType="afterEffect">
                                  <p:stCondLst>
                                    <p:cond delay="500"/>
                                  </p:stCondLst>
                                  <p:childTnLst>
                                    <p:set>
                                      <p:cBhvr>
                                        <p:cTn id="13" dur="1" fill="hold">
                                          <p:stCondLst>
                                            <p:cond delay="0"/>
                                          </p:stCondLst>
                                        </p:cTn>
                                        <p:tgtEl>
                                          <p:spTgt spid="92162">
                                            <p:txEl>
                                              <p:pRg st="0" end="0"/>
                                            </p:txEl>
                                          </p:spTgt>
                                        </p:tgtEl>
                                        <p:attrNameLst>
                                          <p:attrName>style.visibility</p:attrName>
                                        </p:attrNameLst>
                                      </p:cBhvr>
                                      <p:to>
                                        <p:strVal val="visible"/>
                                      </p:to>
                                    </p:set>
                                    <p:anim calcmode="lin" valueType="num">
                                      <p:cBhvr>
                                        <p:cTn id="14" dur="1000" fill="hold"/>
                                        <p:tgtEl>
                                          <p:spTgt spid="9216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9216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9216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216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3000"/>
                            </p:stCondLst>
                            <p:childTnLst>
                              <p:par>
                                <p:cTn id="19" presetID="15" presetClass="entr" presetSubtype="0" fill="hold" grpId="0" nodeType="afterEffect">
                                  <p:stCondLst>
                                    <p:cond delay="500"/>
                                  </p:stCondLst>
                                  <p:childTnLst>
                                    <p:set>
                                      <p:cBhvr>
                                        <p:cTn id="20" dur="1" fill="hold">
                                          <p:stCondLst>
                                            <p:cond delay="0"/>
                                          </p:stCondLst>
                                        </p:cTn>
                                        <p:tgtEl>
                                          <p:spTgt spid="92162">
                                            <p:txEl>
                                              <p:pRg st="1" end="1"/>
                                            </p:txEl>
                                          </p:spTgt>
                                        </p:tgtEl>
                                        <p:attrNameLst>
                                          <p:attrName>style.visibility</p:attrName>
                                        </p:attrNameLst>
                                      </p:cBhvr>
                                      <p:to>
                                        <p:strVal val="visible"/>
                                      </p:to>
                                    </p:set>
                                    <p:anim calcmode="lin" valueType="num">
                                      <p:cBhvr>
                                        <p:cTn id="21" dur="1000" fill="hold"/>
                                        <p:tgtEl>
                                          <p:spTgt spid="9216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9216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9216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2162">
                                            <p:txEl>
                                              <p:pRg st="1" end="1"/>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500"/>
                                  </p:stCondLst>
                                  <p:childTnLst>
                                    <p:set>
                                      <p:cBhvr>
                                        <p:cTn id="26" dur="1" fill="hold">
                                          <p:stCondLst>
                                            <p:cond delay="0"/>
                                          </p:stCondLst>
                                        </p:cTn>
                                        <p:tgtEl>
                                          <p:spTgt spid="92162">
                                            <p:txEl>
                                              <p:pRg st="2" end="2"/>
                                            </p:txEl>
                                          </p:spTgt>
                                        </p:tgtEl>
                                        <p:attrNameLst>
                                          <p:attrName>style.visibility</p:attrName>
                                        </p:attrNameLst>
                                      </p:cBhvr>
                                      <p:to>
                                        <p:strVal val="visible"/>
                                      </p:to>
                                    </p:set>
                                    <p:anim calcmode="lin" valueType="num">
                                      <p:cBhvr>
                                        <p:cTn id="27" dur="1000" fill="hold"/>
                                        <p:tgtEl>
                                          <p:spTgt spid="92162">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92162">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9216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92162">
                                            <p:txEl>
                                              <p:pRg st="2" end="2"/>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500"/>
                                  </p:stCondLst>
                                  <p:childTnLst>
                                    <p:set>
                                      <p:cBhvr>
                                        <p:cTn id="32" dur="1" fill="hold">
                                          <p:stCondLst>
                                            <p:cond delay="0"/>
                                          </p:stCondLst>
                                        </p:cTn>
                                        <p:tgtEl>
                                          <p:spTgt spid="92162">
                                            <p:txEl>
                                              <p:pRg st="3" end="3"/>
                                            </p:txEl>
                                          </p:spTgt>
                                        </p:tgtEl>
                                        <p:attrNameLst>
                                          <p:attrName>style.visibility</p:attrName>
                                        </p:attrNameLst>
                                      </p:cBhvr>
                                      <p:to>
                                        <p:strVal val="visible"/>
                                      </p:to>
                                    </p:set>
                                    <p:anim calcmode="lin" valueType="num">
                                      <p:cBhvr>
                                        <p:cTn id="33" dur="1000" fill="hold"/>
                                        <p:tgtEl>
                                          <p:spTgt spid="92162">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92162">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9216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2162">
                                            <p:txEl>
                                              <p:pRg st="3" end="3"/>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500"/>
                                  </p:stCondLst>
                                  <p:childTnLst>
                                    <p:set>
                                      <p:cBhvr>
                                        <p:cTn id="38" dur="1" fill="hold">
                                          <p:stCondLst>
                                            <p:cond delay="0"/>
                                          </p:stCondLst>
                                        </p:cTn>
                                        <p:tgtEl>
                                          <p:spTgt spid="92162">
                                            <p:txEl>
                                              <p:pRg st="4" end="4"/>
                                            </p:txEl>
                                          </p:spTgt>
                                        </p:tgtEl>
                                        <p:attrNameLst>
                                          <p:attrName>style.visibility</p:attrName>
                                        </p:attrNameLst>
                                      </p:cBhvr>
                                      <p:to>
                                        <p:strVal val="visible"/>
                                      </p:to>
                                    </p:set>
                                    <p:anim calcmode="lin" valueType="num">
                                      <p:cBhvr>
                                        <p:cTn id="39" dur="1000" fill="hold"/>
                                        <p:tgtEl>
                                          <p:spTgt spid="9216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9216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9216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216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3" fill="hold" nodeType="afterGroup">
                            <p:stCondLst>
                              <p:cond delay="4500"/>
                            </p:stCondLst>
                            <p:childTnLst>
                              <p:par>
                                <p:cTn id="44" presetID="15" presetClass="entr" presetSubtype="0" fill="hold" grpId="0" nodeType="afterEffect">
                                  <p:stCondLst>
                                    <p:cond delay="500"/>
                                  </p:stCondLst>
                                  <p:childTnLst>
                                    <p:set>
                                      <p:cBhvr>
                                        <p:cTn id="45" dur="1" fill="hold">
                                          <p:stCondLst>
                                            <p:cond delay="0"/>
                                          </p:stCondLst>
                                        </p:cTn>
                                        <p:tgtEl>
                                          <p:spTgt spid="92162">
                                            <p:txEl>
                                              <p:pRg st="5" end="5"/>
                                            </p:txEl>
                                          </p:spTgt>
                                        </p:tgtEl>
                                        <p:attrNameLst>
                                          <p:attrName>style.visibility</p:attrName>
                                        </p:attrNameLst>
                                      </p:cBhvr>
                                      <p:to>
                                        <p:strVal val="visible"/>
                                      </p:to>
                                    </p:set>
                                    <p:anim calcmode="lin" valueType="num">
                                      <p:cBhvr>
                                        <p:cTn id="46" dur="1000" fill="hold"/>
                                        <p:tgtEl>
                                          <p:spTgt spid="92162">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92162">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9216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92162">
                                            <p:txEl>
                                              <p:pRg st="5" end="5"/>
                                            </p:txEl>
                                          </p:spTgt>
                                        </p:tgtEl>
                                        <p:attrNameLst>
                                          <p:attrName>ppt_y</p:attrName>
                                        </p:attrNameLst>
                                      </p:cBhvr>
                                      <p:tavLst>
                                        <p:tav tm="0" fmla="#ppt_y+(sin(-2*pi*(1-$))*-#ppt_x+cos(-2*pi*(1-$))*(1-#ppt_y))*(1-$)">
                                          <p:val>
                                            <p:fltVal val="0"/>
                                          </p:val>
                                        </p:tav>
                                        <p:tav tm="100000">
                                          <p:val>
                                            <p:fltVal val="1"/>
                                          </p:val>
                                        </p:tav>
                                      </p:tavLst>
                                    </p:anim>
                                  </p:childTnLst>
                                </p:cTn>
                              </p:par>
                              <p:par>
                                <p:cTn id="50" presetID="15" presetClass="entr" presetSubtype="0" fill="hold" grpId="0" nodeType="withEffect">
                                  <p:stCondLst>
                                    <p:cond delay="500"/>
                                  </p:stCondLst>
                                  <p:childTnLst>
                                    <p:set>
                                      <p:cBhvr>
                                        <p:cTn id="51" dur="1" fill="hold">
                                          <p:stCondLst>
                                            <p:cond delay="0"/>
                                          </p:stCondLst>
                                        </p:cTn>
                                        <p:tgtEl>
                                          <p:spTgt spid="92162">
                                            <p:txEl>
                                              <p:pRg st="6" end="6"/>
                                            </p:txEl>
                                          </p:spTgt>
                                        </p:tgtEl>
                                        <p:attrNameLst>
                                          <p:attrName>style.visibility</p:attrName>
                                        </p:attrNameLst>
                                      </p:cBhvr>
                                      <p:to>
                                        <p:strVal val="visible"/>
                                      </p:to>
                                    </p:set>
                                    <p:anim calcmode="lin" valueType="num">
                                      <p:cBhvr>
                                        <p:cTn id="52" dur="1000" fill="hold"/>
                                        <p:tgtEl>
                                          <p:spTgt spid="92162">
                                            <p:txEl>
                                              <p:pRg st="6" end="6"/>
                                            </p:txEl>
                                          </p:spTgt>
                                        </p:tgtEl>
                                        <p:attrNameLst>
                                          <p:attrName>ppt_w</p:attrName>
                                        </p:attrNameLst>
                                      </p:cBhvr>
                                      <p:tavLst>
                                        <p:tav tm="0">
                                          <p:val>
                                            <p:fltVal val="0"/>
                                          </p:val>
                                        </p:tav>
                                        <p:tav tm="100000">
                                          <p:val>
                                            <p:strVal val="#ppt_w"/>
                                          </p:val>
                                        </p:tav>
                                      </p:tavLst>
                                    </p:anim>
                                    <p:anim calcmode="lin" valueType="num">
                                      <p:cBhvr>
                                        <p:cTn id="53" dur="1000" fill="hold"/>
                                        <p:tgtEl>
                                          <p:spTgt spid="92162">
                                            <p:txEl>
                                              <p:pRg st="6" end="6"/>
                                            </p:txEl>
                                          </p:spTgt>
                                        </p:tgtEl>
                                        <p:attrNameLst>
                                          <p:attrName>ppt_h</p:attrName>
                                        </p:attrNameLst>
                                      </p:cBhvr>
                                      <p:tavLst>
                                        <p:tav tm="0">
                                          <p:val>
                                            <p:fltVal val="0"/>
                                          </p:val>
                                        </p:tav>
                                        <p:tav tm="100000">
                                          <p:val>
                                            <p:strVal val="#ppt_h"/>
                                          </p:val>
                                        </p:tav>
                                      </p:tavLst>
                                    </p:anim>
                                    <p:anim calcmode="lin" valueType="num">
                                      <p:cBhvr>
                                        <p:cTn id="54" dur="1000" fill="hold"/>
                                        <p:tgtEl>
                                          <p:spTgt spid="92162">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92162">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6" fill="hold" nodeType="afterGroup">
                            <p:stCondLst>
                              <p:cond delay="6000"/>
                            </p:stCondLst>
                            <p:childTnLst>
                              <p:par>
                                <p:cTn id="57" presetID="15" presetClass="entr" presetSubtype="0" fill="hold" grpId="0" nodeType="afterEffect">
                                  <p:stCondLst>
                                    <p:cond delay="500"/>
                                  </p:stCondLst>
                                  <p:childTnLst>
                                    <p:set>
                                      <p:cBhvr>
                                        <p:cTn id="58" dur="1" fill="hold">
                                          <p:stCondLst>
                                            <p:cond delay="0"/>
                                          </p:stCondLst>
                                        </p:cTn>
                                        <p:tgtEl>
                                          <p:spTgt spid="92162">
                                            <p:txEl>
                                              <p:pRg st="7" end="7"/>
                                            </p:txEl>
                                          </p:spTgt>
                                        </p:tgtEl>
                                        <p:attrNameLst>
                                          <p:attrName>style.visibility</p:attrName>
                                        </p:attrNameLst>
                                      </p:cBhvr>
                                      <p:to>
                                        <p:strVal val="visible"/>
                                      </p:to>
                                    </p:set>
                                    <p:anim calcmode="lin" valueType="num">
                                      <p:cBhvr>
                                        <p:cTn id="59" dur="1000" fill="hold"/>
                                        <p:tgtEl>
                                          <p:spTgt spid="92162">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92162">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92162">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92162">
                                            <p:txEl>
                                              <p:pRg st="7" end="7"/>
                                            </p:txEl>
                                          </p:spTgt>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500"/>
                                  </p:stCondLst>
                                  <p:childTnLst>
                                    <p:set>
                                      <p:cBhvr>
                                        <p:cTn id="64" dur="1" fill="hold">
                                          <p:stCondLst>
                                            <p:cond delay="0"/>
                                          </p:stCondLst>
                                        </p:cTn>
                                        <p:tgtEl>
                                          <p:spTgt spid="92162">
                                            <p:txEl>
                                              <p:pRg st="8" end="8"/>
                                            </p:txEl>
                                          </p:spTgt>
                                        </p:tgtEl>
                                        <p:attrNameLst>
                                          <p:attrName>style.visibility</p:attrName>
                                        </p:attrNameLst>
                                      </p:cBhvr>
                                      <p:to>
                                        <p:strVal val="visible"/>
                                      </p:to>
                                    </p:set>
                                    <p:anim calcmode="lin" valueType="num">
                                      <p:cBhvr>
                                        <p:cTn id="65" dur="1000" fill="hold"/>
                                        <p:tgtEl>
                                          <p:spTgt spid="92162">
                                            <p:txEl>
                                              <p:pRg st="8" end="8"/>
                                            </p:txEl>
                                          </p:spTgt>
                                        </p:tgtEl>
                                        <p:attrNameLst>
                                          <p:attrName>ppt_w</p:attrName>
                                        </p:attrNameLst>
                                      </p:cBhvr>
                                      <p:tavLst>
                                        <p:tav tm="0">
                                          <p:val>
                                            <p:fltVal val="0"/>
                                          </p:val>
                                        </p:tav>
                                        <p:tav tm="100000">
                                          <p:val>
                                            <p:strVal val="#ppt_w"/>
                                          </p:val>
                                        </p:tav>
                                      </p:tavLst>
                                    </p:anim>
                                    <p:anim calcmode="lin" valueType="num">
                                      <p:cBhvr>
                                        <p:cTn id="66" dur="1000" fill="hold"/>
                                        <p:tgtEl>
                                          <p:spTgt spid="92162">
                                            <p:txEl>
                                              <p:pRg st="8" end="8"/>
                                            </p:txEl>
                                          </p:spTgt>
                                        </p:tgtEl>
                                        <p:attrNameLst>
                                          <p:attrName>ppt_h</p:attrName>
                                        </p:attrNameLst>
                                      </p:cBhvr>
                                      <p:tavLst>
                                        <p:tav tm="0">
                                          <p:val>
                                            <p:fltVal val="0"/>
                                          </p:val>
                                        </p:tav>
                                        <p:tav tm="100000">
                                          <p:val>
                                            <p:strVal val="#ppt_h"/>
                                          </p:val>
                                        </p:tav>
                                      </p:tavLst>
                                    </p:anim>
                                    <p:anim calcmode="lin" valueType="num">
                                      <p:cBhvr>
                                        <p:cTn id="67" dur="1000" fill="hold"/>
                                        <p:tgtEl>
                                          <p:spTgt spid="92162">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92162">
                                            <p:txEl>
                                              <p:pRg st="8" end="8"/>
                                            </p:txEl>
                                          </p:spTgt>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grpId="0" nodeType="withEffect">
                                  <p:stCondLst>
                                    <p:cond delay="500"/>
                                  </p:stCondLst>
                                  <p:childTnLst>
                                    <p:set>
                                      <p:cBhvr>
                                        <p:cTn id="70" dur="1" fill="hold">
                                          <p:stCondLst>
                                            <p:cond delay="0"/>
                                          </p:stCondLst>
                                        </p:cTn>
                                        <p:tgtEl>
                                          <p:spTgt spid="92162">
                                            <p:txEl>
                                              <p:pRg st="9" end="9"/>
                                            </p:txEl>
                                          </p:spTgt>
                                        </p:tgtEl>
                                        <p:attrNameLst>
                                          <p:attrName>style.visibility</p:attrName>
                                        </p:attrNameLst>
                                      </p:cBhvr>
                                      <p:to>
                                        <p:strVal val="visible"/>
                                      </p:to>
                                    </p:set>
                                    <p:anim calcmode="lin" valueType="num">
                                      <p:cBhvr>
                                        <p:cTn id="71" dur="1000" fill="hold"/>
                                        <p:tgtEl>
                                          <p:spTgt spid="92162">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92162">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92162">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92162">
                                            <p:txEl>
                                              <p:pRg st="9" end="9"/>
                                            </p:txEl>
                                          </p:spTgt>
                                        </p:tgtEl>
                                        <p:attrNameLst>
                                          <p:attrName>ppt_y</p:attrName>
                                        </p:attrNameLst>
                                      </p:cBhvr>
                                      <p:tavLst>
                                        <p:tav tm="0" fmla="#ppt_y+(sin(-2*pi*(1-$))*-#ppt_x+cos(-2*pi*(1-$))*(1-#ppt_y))*(1-$)">
                                          <p:val>
                                            <p:fltVal val="0"/>
                                          </p:val>
                                        </p:tav>
                                        <p:tav tm="100000">
                                          <p:val>
                                            <p:fltVal val="1"/>
                                          </p:val>
                                        </p:tav>
                                      </p:tavLst>
                                    </p:anim>
                                  </p:childTnLst>
                                </p:cTn>
                              </p:par>
                              <p:par>
                                <p:cTn id="75" presetID="15" presetClass="entr" presetSubtype="0" fill="hold" grpId="0" nodeType="withEffect">
                                  <p:stCondLst>
                                    <p:cond delay="500"/>
                                  </p:stCondLst>
                                  <p:childTnLst>
                                    <p:set>
                                      <p:cBhvr>
                                        <p:cTn id="76" dur="1" fill="hold">
                                          <p:stCondLst>
                                            <p:cond delay="0"/>
                                          </p:stCondLst>
                                        </p:cTn>
                                        <p:tgtEl>
                                          <p:spTgt spid="92162">
                                            <p:txEl>
                                              <p:pRg st="10" end="10"/>
                                            </p:txEl>
                                          </p:spTgt>
                                        </p:tgtEl>
                                        <p:attrNameLst>
                                          <p:attrName>style.visibility</p:attrName>
                                        </p:attrNameLst>
                                      </p:cBhvr>
                                      <p:to>
                                        <p:strVal val="visible"/>
                                      </p:to>
                                    </p:set>
                                    <p:anim calcmode="lin" valueType="num">
                                      <p:cBhvr>
                                        <p:cTn id="77" dur="1000" fill="hold"/>
                                        <p:tgtEl>
                                          <p:spTgt spid="92162">
                                            <p:txEl>
                                              <p:pRg st="10" end="10"/>
                                            </p:txEl>
                                          </p:spTgt>
                                        </p:tgtEl>
                                        <p:attrNameLst>
                                          <p:attrName>ppt_w</p:attrName>
                                        </p:attrNameLst>
                                      </p:cBhvr>
                                      <p:tavLst>
                                        <p:tav tm="0">
                                          <p:val>
                                            <p:fltVal val="0"/>
                                          </p:val>
                                        </p:tav>
                                        <p:tav tm="100000">
                                          <p:val>
                                            <p:strVal val="#ppt_w"/>
                                          </p:val>
                                        </p:tav>
                                      </p:tavLst>
                                    </p:anim>
                                    <p:anim calcmode="lin" valueType="num">
                                      <p:cBhvr>
                                        <p:cTn id="78" dur="1000" fill="hold"/>
                                        <p:tgtEl>
                                          <p:spTgt spid="92162">
                                            <p:txEl>
                                              <p:pRg st="10" end="10"/>
                                            </p:txEl>
                                          </p:spTgt>
                                        </p:tgtEl>
                                        <p:attrNameLst>
                                          <p:attrName>ppt_h</p:attrName>
                                        </p:attrNameLst>
                                      </p:cBhvr>
                                      <p:tavLst>
                                        <p:tav tm="0">
                                          <p:val>
                                            <p:fltVal val="0"/>
                                          </p:val>
                                        </p:tav>
                                        <p:tav tm="100000">
                                          <p:val>
                                            <p:strVal val="#ppt_h"/>
                                          </p:val>
                                        </p:tav>
                                      </p:tavLst>
                                    </p:anim>
                                    <p:anim calcmode="lin" valueType="num">
                                      <p:cBhvr>
                                        <p:cTn id="79" dur="1000" fill="hold"/>
                                        <p:tgtEl>
                                          <p:spTgt spid="92162">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92162">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1" grpId="0" autoUpdateAnimBg="0"/>
      <p:bldP spid="92162" grpId="0" build="p" autoUpdateAnimBg="0" advAuto="5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78267D-BF1F-3B05-54E4-FC96003C3844}"/>
              </a:ext>
            </a:extLst>
          </p:cNvPr>
          <p:cNvSpPr>
            <a:spLocks noGrp="1"/>
          </p:cNvSpPr>
          <p:nvPr>
            <p:ph type="title"/>
          </p:nvPr>
        </p:nvSpPr>
        <p:spPr>
          <a:xfrm>
            <a:off x="628650" y="239619"/>
            <a:ext cx="7886700" cy="674781"/>
          </a:xfrm>
        </p:spPr>
        <p:txBody>
          <a:bodyPr>
            <a:normAutofit/>
          </a:bodyPr>
          <a:lstStyle/>
          <a:p>
            <a:r>
              <a:rPr lang="en-US" dirty="0"/>
              <a:t>Mises Recommendations for Austria</a:t>
            </a:r>
          </a:p>
        </p:txBody>
      </p:sp>
      <p:sp>
        <p:nvSpPr>
          <p:cNvPr id="7" name="Text Placeholder 6">
            <a:extLst>
              <a:ext uri="{FF2B5EF4-FFF2-40B4-BE49-F238E27FC236}">
                <a16:creationId xmlns:a16="http://schemas.microsoft.com/office/drawing/2014/main" id="{4C3E9168-3CB3-7E67-C7F9-11E07E5972C4}"/>
              </a:ext>
            </a:extLst>
          </p:cNvPr>
          <p:cNvSpPr>
            <a:spLocks noGrp="1"/>
          </p:cNvSpPr>
          <p:nvPr>
            <p:ph idx="1"/>
          </p:nvPr>
        </p:nvSpPr>
        <p:spPr>
          <a:xfrm>
            <a:off x="125506" y="1165411"/>
            <a:ext cx="8014447" cy="5327463"/>
          </a:xfrm>
        </p:spPr>
        <p:txBody>
          <a:bodyPr>
            <a:normAutofit fontScale="92500" lnSpcReduction="10000"/>
          </a:bodyPr>
          <a:lstStyle/>
          <a:p>
            <a:r>
              <a:rPr lang="en-US" dirty="0"/>
              <a:t>Open to the world market, </a:t>
            </a:r>
          </a:p>
          <a:p>
            <a:r>
              <a:rPr lang="en-US" dirty="0"/>
              <a:t>make the internal adjustments necessary to compete internationally. </a:t>
            </a:r>
          </a:p>
          <a:p>
            <a:r>
              <a:rPr lang="en-US" dirty="0"/>
              <a:t>This required two key measures: </a:t>
            </a:r>
          </a:p>
          <a:p>
            <a:pPr lvl="1"/>
            <a:r>
              <a:rPr lang="en-US" dirty="0"/>
              <a:t>push down wages, </a:t>
            </a:r>
          </a:p>
          <a:p>
            <a:pPr lvl="1"/>
            <a:r>
              <a:rPr lang="en-US" dirty="0"/>
              <a:t>cut taxes on industry. </a:t>
            </a:r>
          </a:p>
          <a:p>
            <a:r>
              <a:rPr lang="en-US" dirty="0"/>
              <a:t>…a small country like Austria had no capacity to be self-sufficient.</a:t>
            </a:r>
          </a:p>
          <a:p>
            <a:r>
              <a:rPr lang="en-US" dirty="0"/>
              <a:t>Treaty of Saint Germain (lost 60% of its territory) had reduced  Austria to a population of just over six million people to reliance on the foreign market for raw materials. </a:t>
            </a:r>
          </a:p>
          <a:p>
            <a:r>
              <a:rPr lang="en-US" dirty="0"/>
              <a:t>.. the end of Austria’s empire meant an increased reliance on access to an open world economy.</a:t>
            </a:r>
          </a:p>
          <a:p>
            <a:r>
              <a:rPr lang="en-US" dirty="0"/>
              <a:t>Eliminate restrictions on imports and exports, </a:t>
            </a:r>
          </a:p>
          <a:p>
            <a:r>
              <a:rPr lang="en-US" dirty="0"/>
              <a:t>privatize public enterprises, </a:t>
            </a:r>
          </a:p>
          <a:p>
            <a:r>
              <a:rPr lang="en-US" dirty="0"/>
              <a:t>eliminate food subsidies, </a:t>
            </a:r>
          </a:p>
          <a:p>
            <a:r>
              <a:rPr lang="en-US" dirty="0"/>
              <a:t>and, consistent with his belief in free movement, lift entry and residence restrictions for foreigner workers.</a:t>
            </a:r>
          </a:p>
          <a:p>
            <a:endParaRPr lang="en-US" dirty="0"/>
          </a:p>
        </p:txBody>
      </p:sp>
    </p:spTree>
    <p:extLst>
      <p:ext uri="{BB962C8B-B14F-4D97-AF65-F5344CB8AC3E}">
        <p14:creationId xmlns:p14="http://schemas.microsoft.com/office/powerpoint/2010/main" val="311362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4EB9-CE92-5CCB-1AA4-7EF9BA9F3146}"/>
              </a:ext>
            </a:extLst>
          </p:cNvPr>
          <p:cNvSpPr>
            <a:spLocks noGrp="1"/>
          </p:cNvSpPr>
          <p:nvPr>
            <p:ph type="title"/>
          </p:nvPr>
        </p:nvSpPr>
        <p:spPr>
          <a:xfrm>
            <a:off x="628650" y="358588"/>
            <a:ext cx="7886700" cy="582706"/>
          </a:xfrm>
        </p:spPr>
        <p:txBody>
          <a:bodyPr>
            <a:normAutofit fontScale="90000"/>
          </a:bodyPr>
          <a:lstStyle/>
          <a:p>
            <a:r>
              <a:rPr lang="en-US" dirty="0"/>
              <a:t>Birth of Neo Liberalism</a:t>
            </a:r>
          </a:p>
        </p:txBody>
      </p:sp>
      <p:sp>
        <p:nvSpPr>
          <p:cNvPr id="3" name="Text Placeholder 2">
            <a:extLst>
              <a:ext uri="{FF2B5EF4-FFF2-40B4-BE49-F238E27FC236}">
                <a16:creationId xmlns:a16="http://schemas.microsoft.com/office/drawing/2014/main" id="{F0044867-A58F-428C-F7C6-6E95971BA1DF}"/>
              </a:ext>
            </a:extLst>
          </p:cNvPr>
          <p:cNvSpPr>
            <a:spLocks noGrp="1"/>
          </p:cNvSpPr>
          <p:nvPr>
            <p:ph idx="1"/>
          </p:nvPr>
        </p:nvSpPr>
        <p:spPr>
          <a:xfrm>
            <a:off x="628650" y="1013012"/>
            <a:ext cx="6417609" cy="5163951"/>
          </a:xfrm>
        </p:spPr>
        <p:txBody>
          <a:bodyPr>
            <a:normAutofit/>
          </a:bodyPr>
          <a:lstStyle/>
          <a:p>
            <a:r>
              <a:rPr lang="en-US" sz="2400" dirty="0"/>
              <a:t>Nascent neoliberals saw the policy of the British Empire as the essence of the success of globalization from 1870 to 1914. </a:t>
            </a:r>
          </a:p>
          <a:p>
            <a:r>
              <a:rPr lang="en-US" sz="2400" dirty="0"/>
              <a:t>The collapse of the system started in 1931 as democratic pressures of organized labor Keynesianism led to the development of about what a new organizing principle and an organizing force after free-trade and empire under the indirect rule of the City of London.</a:t>
            </a:r>
          </a:p>
          <a:p>
            <a:r>
              <a:rPr lang="en-US" sz="2400" dirty="0"/>
              <a:t>How to restore the conditions of empire that had supported the separation between imperium and dominium in conditions of democratic national sovereignty?</a:t>
            </a:r>
          </a:p>
        </p:txBody>
      </p:sp>
    </p:spTree>
    <p:extLst>
      <p:ext uri="{BB962C8B-B14F-4D97-AF65-F5344CB8AC3E}">
        <p14:creationId xmlns:p14="http://schemas.microsoft.com/office/powerpoint/2010/main" val="129088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EE2BE-BD64-D447-F342-4AF200585CD1}"/>
              </a:ext>
            </a:extLst>
          </p:cNvPr>
          <p:cNvSpPr>
            <a:spLocks noGrp="1"/>
          </p:cNvSpPr>
          <p:nvPr>
            <p:ph type="title"/>
          </p:nvPr>
        </p:nvSpPr>
        <p:spPr>
          <a:xfrm>
            <a:off x="628650" y="365125"/>
            <a:ext cx="7886700" cy="450663"/>
          </a:xfrm>
        </p:spPr>
        <p:txBody>
          <a:bodyPr>
            <a:normAutofit fontScale="90000"/>
          </a:bodyPr>
          <a:lstStyle/>
          <a:p>
            <a:r>
              <a:rPr lang="en-US" dirty="0"/>
              <a:t>Keynes things the same way!</a:t>
            </a:r>
          </a:p>
        </p:txBody>
      </p:sp>
      <p:sp>
        <p:nvSpPr>
          <p:cNvPr id="8" name="Text Placeholder 7">
            <a:extLst>
              <a:ext uri="{FF2B5EF4-FFF2-40B4-BE49-F238E27FC236}">
                <a16:creationId xmlns:a16="http://schemas.microsoft.com/office/drawing/2014/main" id="{780F8FA3-3885-9A60-825A-846D750F6FC7}"/>
              </a:ext>
            </a:extLst>
          </p:cNvPr>
          <p:cNvSpPr>
            <a:spLocks noGrp="1"/>
          </p:cNvSpPr>
          <p:nvPr>
            <p:ph idx="1"/>
          </p:nvPr>
        </p:nvSpPr>
        <p:spPr>
          <a:xfrm>
            <a:off x="152400" y="1129552"/>
            <a:ext cx="7046259" cy="5602941"/>
          </a:xfrm>
        </p:spPr>
        <p:txBody>
          <a:bodyPr>
            <a:normAutofit fontScale="40000" lnSpcReduction="20000"/>
          </a:bodyPr>
          <a:lstStyle/>
          <a:p>
            <a:r>
              <a:rPr lang="en-US" sz="3600" dirty="0"/>
              <a:t>Europe was so organized socially and economically as to secure the maximum accumulation of capital. While there was some continuous improvement in the daily conditions of life of the mass of the population, Society was so framed as to throw a great part of the increased income into the control of the class least likely to consume it. The new rich of the nineteenth century were not brought up to large expenditures, and preferred the power which investment gave them to the pleasures of immediate consumption. </a:t>
            </a:r>
          </a:p>
          <a:p>
            <a:r>
              <a:rPr lang="en-US" sz="3600" dirty="0"/>
              <a:t>In fact, it was precisely the inequality of the distribution of wealth which made possible those vast accumulations of fixed wealth and of capital improvements which distinguished that age from all others. Herein lay, in fact, the main justification of the Capitalist System. If the rich had spent their new wealth on their own enjoyments, the world would long ago have found such a régime intolerable. But like bees they saved and accumulated, not less to the advantage of the whole community because they themselves held narrower ends in prospect.</a:t>
            </a:r>
          </a:p>
          <a:p>
            <a:r>
              <a:rPr lang="en-US" sz="3600" dirty="0"/>
              <a:t>The immense accumulations of fixed capital which, to the great benefit of mankind, were built up during the half century before the war, could never have come about in a Society where wealth was divided equitably. The railways of the world, which that age built as a monument to posterity, were, not less than the Pyramids of Egypt, the work of labor which was not free to consume in immediate enjoyment the full equivalent of its efforts.</a:t>
            </a:r>
          </a:p>
          <a:p>
            <a:r>
              <a:rPr lang="en-US" sz="3600" dirty="0"/>
              <a:t>Thus this remarkable system depended for its growth on a double bluff or deception. On the one hand the laboring classes accepted from ignorance or powerlessness, or were compelled, persuaded, or cajoled by custom, convention, authority, and the well-established order of Society into accepting, a situation in which they could call their own very little of the cake that they and Nature and the capitalists were co-operating to produce. And on the other hand the capitalist classes were allowed to call the best part of the cake theirs and were theoretically free to consume it, on the tacit underlying condition that they consumed very little of it in practice. The duty of “saving” became nine-tenths of virtue and the growth of the cake the object of true religion. … And so the cake increased; but to what end was not clearly contemplated. … the virtue of the cake was that it was never to be consumed, neither by you nor by your children after you.</a:t>
            </a:r>
          </a:p>
          <a:p>
            <a:endParaRPr lang="en-US" dirty="0"/>
          </a:p>
        </p:txBody>
      </p:sp>
    </p:spTree>
    <p:extLst>
      <p:ext uri="{BB962C8B-B14F-4D97-AF65-F5344CB8AC3E}">
        <p14:creationId xmlns:p14="http://schemas.microsoft.com/office/powerpoint/2010/main" val="4018539878"/>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28565</TotalTime>
  <Words>6655</Words>
  <Application>Microsoft Office PowerPoint</Application>
  <PresentationFormat>On-screen Show (4:3)</PresentationFormat>
  <Paragraphs>447</Paragraphs>
  <Slides>64</Slides>
  <Notes>13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6" baseType="lpstr">
      <vt:lpstr>Arial</vt:lpstr>
      <vt:lpstr>ArialMT</vt:lpstr>
      <vt:lpstr>Calibri</vt:lpstr>
      <vt:lpstr>Gill Sans</vt:lpstr>
      <vt:lpstr>Helvetica</vt:lpstr>
      <vt:lpstr>Lucida Grande</vt:lpstr>
      <vt:lpstr>LucidaGrande</vt:lpstr>
      <vt:lpstr>Wingdings</vt:lpstr>
      <vt:lpstr>Wingdings 2</vt:lpstr>
      <vt:lpstr>Wingdings 3</vt:lpstr>
      <vt:lpstr>Facet</vt:lpstr>
      <vt:lpstr>Chart</vt:lpstr>
      <vt:lpstr>Financing  for Development: Theory and Policy</vt:lpstr>
      <vt:lpstr>Economic Development &amp; Alternatives Sources of Finance: History </vt:lpstr>
      <vt:lpstr>Modern Development Economics stems from Rosenstein-Rodan’s early interest in complementarity and the hierarchy of wants led to concern with the problem of how to create self-sustaining economic systems from the divided remnants of the dissolved Empires </vt:lpstr>
      <vt:lpstr>“The end of the First World War delivered the first blow to the world of empires.</vt:lpstr>
      <vt:lpstr>PowerPoint Presentation</vt:lpstr>
      <vt:lpstr>Restore Free Trade – Tariff Walls</vt:lpstr>
      <vt:lpstr>Mises Recommendations for Austria</vt:lpstr>
      <vt:lpstr>Birth of Neo Liberalism</vt:lpstr>
      <vt:lpstr>Keynes things the same way!</vt:lpstr>
      <vt:lpstr>German Economic Decomposition</vt:lpstr>
      <vt:lpstr> From the League of Nations to the Bretton Woods/WTO system the Neoliberal view prevailed –the Global Imperium that superseded National Soverignty to Preserve Dominium</vt:lpstr>
      <vt:lpstr>Human Rights and Property Rights</vt:lpstr>
      <vt:lpstr>PowerPoint Presentation</vt:lpstr>
      <vt:lpstr>Theoretical Support for Free Capital Movements</vt:lpstr>
      <vt:lpstr>The (Implicit) Stability Constraint and Inequality</vt:lpstr>
      <vt:lpstr>The “Institutional” Constraint:  BW  International Financial Stability</vt:lpstr>
      <vt:lpstr>External Adjustment and External Debt</vt:lpstr>
      <vt:lpstr> The Alternative “Development” Economics</vt:lpstr>
      <vt:lpstr>Rosenstein-Rodan began …with studies on the frontiers of the Austrian theory of consumer demand -- the concepts of complementarity in consumption and production, the time sequence of economic adjustments, and economies of scale.</vt:lpstr>
      <vt:lpstr>My thinking during the 1940s and 1950s led to the theory of the "big push." "There is a minimum level of resources that must be devoted to . .. a development program if it is to have any chance for success.”</vt:lpstr>
      <vt:lpstr>Rosenstein Rodan: Financial Institutions to Capture Externalities</vt:lpstr>
      <vt:lpstr>Keynes’ General Theory explained the source of profits to justify the investments</vt:lpstr>
      <vt:lpstr>From Disguised Unemployment to Economic Development Theory</vt:lpstr>
      <vt:lpstr> </vt:lpstr>
      <vt:lpstr>From Disguised Unemployment to Development with Unlimited Supplies of Labour</vt:lpstr>
      <vt:lpstr>Big Push sought external financing</vt:lpstr>
      <vt:lpstr>And Official Development Policy based on Mainstream Approach</vt:lpstr>
      <vt:lpstr>Post-war Circular Flow Keynesians Missed  Debt Financial Stock- Flow Interactions</vt:lpstr>
      <vt:lpstr>From Current Account (Exchange Rate) Crisis to Capital Account Crisis after BW </vt:lpstr>
      <vt:lpstr>Private Flows and International Financial Fragility</vt:lpstr>
      <vt:lpstr>Drivers of Private Capital Inflows</vt:lpstr>
      <vt:lpstr>Implicit Assumptions Neoliberal Approach </vt:lpstr>
      <vt:lpstr>Cambridge Capital Theory Debate:  (Remember that?) </vt:lpstr>
      <vt:lpstr>Assumptions Cannot Be Supported by the Stylised Facts</vt:lpstr>
      <vt:lpstr>The Historical Evidence</vt:lpstr>
      <vt:lpstr>PowerPoint Presentation</vt:lpstr>
      <vt:lpstr>PowerPoint Presentation</vt:lpstr>
      <vt:lpstr>PowerPoint Presentation</vt:lpstr>
      <vt:lpstr>PowerPoint Presentation</vt:lpstr>
      <vt:lpstr>Modern Net Flow Revisionists</vt:lpstr>
      <vt:lpstr>Modern Equivalent: Build Financial Institutions </vt:lpstr>
      <vt:lpstr>And External Financial Flows Generate excess Financial Instability</vt:lpstr>
      <vt:lpstr>Minsky’s Analysis of International Financial flows</vt:lpstr>
      <vt:lpstr>Four Cashflow Generating “Tiers”</vt:lpstr>
      <vt:lpstr>FIH Negation of External Financing</vt:lpstr>
      <vt:lpstr>Domar’s Solution is Ponzi!</vt:lpstr>
      <vt:lpstr>Debt Financed Growth Undermines Domestic Resource Mobilisation</vt:lpstr>
      <vt:lpstr> Bretton Woods Structural Adjustment Programmes  to meet debt service obligations </vt:lpstr>
      <vt:lpstr>The Bretton Woods Constraint: </vt:lpstr>
      <vt:lpstr>Why IMF Adjustment doesn't Work</vt:lpstr>
      <vt:lpstr>IMF exchange rate policy</vt:lpstr>
      <vt:lpstr>Exchange rate as a tool of Development</vt:lpstr>
      <vt:lpstr>IMF and Alternative Exchange Rate Policy</vt:lpstr>
      <vt:lpstr>How to replace IMF and Financial Crises</vt:lpstr>
      <vt:lpstr>Minsky Policy Preferences for Global System</vt:lpstr>
      <vt:lpstr>Return to the Development Pioneers: How to lift Development Constraints?</vt:lpstr>
      <vt:lpstr> How do we finance Development</vt:lpstr>
      <vt:lpstr>This Approach Builds on Keynes’s Treatise on Money</vt:lpstr>
      <vt:lpstr>Keynes had already warned about the false illusion of externally borrowed National Policy Space</vt:lpstr>
      <vt:lpstr>Capital Flow Controls</vt:lpstr>
      <vt:lpstr>The Ideal International Financial System</vt:lpstr>
      <vt:lpstr>Implications of Keynes’s Analysis for “National Policy Space”</vt:lpstr>
      <vt:lpstr>Will Flexible Rates Produce Policy Space?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Tallinn University of Technology TTÜ School of Business and Governance MNI5110 Economics and Financing of Innovation and Development  Extended syllabus Autumn 2019/2020</dc:title>
  <dc:creator>J A Kregel</dc:creator>
  <cp:lastModifiedBy>J A Kregel</cp:lastModifiedBy>
  <cp:revision>101</cp:revision>
  <dcterms:modified xsi:type="dcterms:W3CDTF">2023-02-25T03:14:27Z</dcterms:modified>
</cp:coreProperties>
</file>