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3" r:id="rId2"/>
    <p:sldId id="257" r:id="rId3"/>
    <p:sldId id="258" r:id="rId4"/>
    <p:sldId id="259" r:id="rId5"/>
    <p:sldId id="359" r:id="rId6"/>
    <p:sldId id="375" r:id="rId7"/>
    <p:sldId id="360" r:id="rId8"/>
    <p:sldId id="361" r:id="rId9"/>
    <p:sldId id="362" r:id="rId10"/>
    <p:sldId id="363" r:id="rId11"/>
    <p:sldId id="376" r:id="rId12"/>
    <p:sldId id="385" r:id="rId13"/>
    <p:sldId id="384" r:id="rId14"/>
    <p:sldId id="364" r:id="rId15"/>
    <p:sldId id="380" r:id="rId16"/>
    <p:sldId id="378" r:id="rId17"/>
    <p:sldId id="379" r:id="rId18"/>
    <p:sldId id="264" r:id="rId19"/>
    <p:sldId id="265" r:id="rId20"/>
    <p:sldId id="266" r:id="rId21"/>
    <p:sldId id="381" r:id="rId22"/>
    <p:sldId id="382" r:id="rId23"/>
    <p:sldId id="305"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99" d="100"/>
          <a:sy n="99" d="100"/>
        </p:scale>
        <p:origin x="9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988CB-7513-4852-A17E-D604823E6839}"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16927-824D-4172-993F-8946986235B0}" type="slidenum">
              <a:rPr lang="en-US" smtClean="0"/>
              <a:t>‹#›</a:t>
            </a:fld>
            <a:endParaRPr lang="en-US"/>
          </a:p>
        </p:txBody>
      </p:sp>
    </p:spTree>
    <p:extLst>
      <p:ext uri="{BB962C8B-B14F-4D97-AF65-F5344CB8AC3E}">
        <p14:creationId xmlns:p14="http://schemas.microsoft.com/office/powerpoint/2010/main" val="28148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021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669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7461-79EB-466C-8DE8-890073B8A7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3D86D-D172-8FE2-5223-8A0017654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5B4910-F692-EB86-200B-697BDBB6CBAB}"/>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F8345FB3-0CDC-46E3-408F-CC7CBD08B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73E63-D9F4-AE3E-6B99-8AF7B29D82A8}"/>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354510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C8A0-1D0A-5296-3AA0-EF313D86A4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0C4E6-01CD-86DE-5705-B11FE9DC9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F87A7-D59B-9352-AB1A-C4C50D84ED7F}"/>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3A887922-F7AC-EFEC-017C-16B9ABF2B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D59AC-B540-8249-7CCF-5120760B512D}"/>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6370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6D3AB5-5F52-D40F-C9D4-76569F537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3A2C2-21A4-35FB-A7F8-6E3AFC095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B411C-FA24-E687-A72F-5D54BABB23B8}"/>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0B1CFF02-6F79-8074-69BC-5C5DAFADB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6155E-3A7B-AB9A-E193-6C8C5E316B4C}"/>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1490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F76D-451D-3E9E-6A37-789583F66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EF824-8F06-B53A-CD24-9DD155407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0E75D-D1F8-3036-E560-C8EC0F32FF3E}"/>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9FB807F6-9153-AD87-816E-9DCA255BE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CEDE8-FAC1-A523-705F-D4B9E328D180}"/>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107785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AF52-6846-D309-18F0-59C076EE3F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ACDB1-ACC6-9B37-1CBD-9A8668CDA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13064-7F1B-061A-DE7E-0C3DC9404715}"/>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3508B788-F8B8-33F2-F840-F401B97C5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F80F-0B99-29FA-FF16-131FE09D6202}"/>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130042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ADA9-BB27-528D-D72F-1A678E718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E4BE6-B966-639A-C75A-C7F0ECDC28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8A348-2CD1-1A75-B3A3-0309CFB9D4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43566-F2F3-2F0B-136C-D6086B99D589}"/>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6" name="Footer Placeholder 5">
            <a:extLst>
              <a:ext uri="{FF2B5EF4-FFF2-40B4-BE49-F238E27FC236}">
                <a16:creationId xmlns:a16="http://schemas.microsoft.com/office/drawing/2014/main" id="{94B06212-6EF7-9041-E394-5F716DDC3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9E480-35EB-C71C-D27E-8B5A36D591B5}"/>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328539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01CE-1E03-15CD-A127-2686338472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BCB98-F830-4D11-A202-B7A7F1720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7F2A2-66D9-E12E-FEA6-8F0950887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A3D1EA-9124-19B5-5AA0-5FF0BC8D9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99E972-88E0-9282-22F4-B57C62883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BC6A3-58AF-9DFA-D172-B2980ACAB21E}"/>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8" name="Footer Placeholder 7">
            <a:extLst>
              <a:ext uri="{FF2B5EF4-FFF2-40B4-BE49-F238E27FC236}">
                <a16:creationId xmlns:a16="http://schemas.microsoft.com/office/drawing/2014/main" id="{83633A12-F773-E733-17BA-A5882C5F36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496172-9255-1FDA-FD74-A82A3504735B}"/>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115642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F4E7-B545-4B46-4479-880A45D169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71A32-C41B-CD27-3731-F07E6C873291}"/>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4" name="Footer Placeholder 3">
            <a:extLst>
              <a:ext uri="{FF2B5EF4-FFF2-40B4-BE49-F238E27FC236}">
                <a16:creationId xmlns:a16="http://schemas.microsoft.com/office/drawing/2014/main" id="{91A09935-2D00-AC7F-E3F3-B5887E51A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D8CF1-3C46-F7D9-CF74-91146B93E171}"/>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179386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F40BB-20C5-C36C-0FC2-B2A689936942}"/>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3" name="Footer Placeholder 2">
            <a:extLst>
              <a:ext uri="{FF2B5EF4-FFF2-40B4-BE49-F238E27FC236}">
                <a16:creationId xmlns:a16="http://schemas.microsoft.com/office/drawing/2014/main" id="{C99897AD-E91B-E7B3-73EB-3F449AC8D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5C367-1BA8-918D-855C-F167FF2A48B3}"/>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269371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897E-F212-931A-BE3B-CDCF5B916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C0B8A-4413-D43F-565D-077E60BBE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22454-18D8-E302-7834-935EE2071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1EE9A-795C-6610-C963-00224DDAFAB4}"/>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6" name="Footer Placeholder 5">
            <a:extLst>
              <a:ext uri="{FF2B5EF4-FFF2-40B4-BE49-F238E27FC236}">
                <a16:creationId xmlns:a16="http://schemas.microsoft.com/office/drawing/2014/main" id="{B0502C59-5A29-150E-28BB-F2E1FDC13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1E9DE-AC76-FE09-02FC-68ED04E31F80}"/>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39023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3530-8F98-2962-8BE4-227AE2A4A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6267-DB39-E360-3F38-A3F8780EA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F43F03-F004-4549-97F6-036A09ED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82079-02BE-93AB-A27A-6DE6E776C9A4}"/>
              </a:ext>
            </a:extLst>
          </p:cNvPr>
          <p:cNvSpPr>
            <a:spLocks noGrp="1"/>
          </p:cNvSpPr>
          <p:nvPr>
            <p:ph type="dt" sz="half" idx="10"/>
          </p:nvPr>
        </p:nvSpPr>
        <p:spPr/>
        <p:txBody>
          <a:bodyPr/>
          <a:lstStyle/>
          <a:p>
            <a:fld id="{17F5B7AC-EA72-43CE-970E-CEEFAD074216}" type="datetimeFigureOut">
              <a:rPr lang="en-US" smtClean="0"/>
              <a:t>11/27/2022</a:t>
            </a:fld>
            <a:endParaRPr lang="en-US"/>
          </a:p>
        </p:txBody>
      </p:sp>
      <p:sp>
        <p:nvSpPr>
          <p:cNvPr id="6" name="Footer Placeholder 5">
            <a:extLst>
              <a:ext uri="{FF2B5EF4-FFF2-40B4-BE49-F238E27FC236}">
                <a16:creationId xmlns:a16="http://schemas.microsoft.com/office/drawing/2014/main" id="{589CB620-5066-5F77-1C23-1183538BE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6CE52-4A61-F85C-92A1-3901A085C9C7}"/>
              </a:ext>
            </a:extLst>
          </p:cNvPr>
          <p:cNvSpPr>
            <a:spLocks noGrp="1"/>
          </p:cNvSpPr>
          <p:nvPr>
            <p:ph type="sldNum" sz="quarter" idx="12"/>
          </p:nvPr>
        </p:nvSpPr>
        <p:spPr/>
        <p:txBody>
          <a:bodyPr/>
          <a:lstStyle/>
          <a:p>
            <a:fld id="{129BA356-5F41-4EFD-89FC-BD206315C295}" type="slidenum">
              <a:rPr lang="en-US" smtClean="0"/>
              <a:t>‹#›</a:t>
            </a:fld>
            <a:endParaRPr lang="en-US"/>
          </a:p>
        </p:txBody>
      </p:sp>
    </p:spTree>
    <p:extLst>
      <p:ext uri="{BB962C8B-B14F-4D97-AF65-F5344CB8AC3E}">
        <p14:creationId xmlns:p14="http://schemas.microsoft.com/office/powerpoint/2010/main" val="288216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CA7B3-AAE8-0899-3039-0C7115399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71896-9A57-D2CA-F638-06E32A7D1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82405-95C9-45B2-0268-D28ABCD24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5B7AC-EA72-43CE-970E-CEEFAD074216}" type="datetimeFigureOut">
              <a:rPr lang="en-US" smtClean="0"/>
              <a:t>11/27/2022</a:t>
            </a:fld>
            <a:endParaRPr lang="en-US"/>
          </a:p>
        </p:txBody>
      </p:sp>
      <p:sp>
        <p:nvSpPr>
          <p:cNvPr id="5" name="Footer Placeholder 4">
            <a:extLst>
              <a:ext uri="{FF2B5EF4-FFF2-40B4-BE49-F238E27FC236}">
                <a16:creationId xmlns:a16="http://schemas.microsoft.com/office/drawing/2014/main" id="{C92AF8CB-E5CF-5B3C-C999-DDAC65B9E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6870AB-7C85-F230-8FCB-AFC36571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BA356-5F41-4EFD-89FC-BD206315C295}" type="slidenum">
              <a:rPr lang="en-US" smtClean="0"/>
              <a:t>‹#›</a:t>
            </a:fld>
            <a:endParaRPr lang="en-US"/>
          </a:p>
        </p:txBody>
      </p:sp>
    </p:spTree>
    <p:extLst>
      <p:ext uri="{BB962C8B-B14F-4D97-AF65-F5344CB8AC3E}">
        <p14:creationId xmlns:p14="http://schemas.microsoft.com/office/powerpoint/2010/main" val="265684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jankregel.org/" TargetMode="Externa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11D4A-B02D-C9F9-B739-B8217D89B8B9}"/>
              </a:ext>
            </a:extLst>
          </p:cNvPr>
          <p:cNvPicPr>
            <a:picLocks noChangeAspect="1"/>
          </p:cNvPicPr>
          <p:nvPr/>
        </p:nvPicPr>
        <p:blipFill>
          <a:blip r:embed="rId2"/>
          <a:stretch>
            <a:fillRect/>
          </a:stretch>
        </p:blipFill>
        <p:spPr>
          <a:xfrm>
            <a:off x="346973" y="484377"/>
            <a:ext cx="11498053" cy="5889246"/>
          </a:xfrm>
          <a:prstGeom prst="rect">
            <a:avLst/>
          </a:prstGeom>
        </p:spPr>
      </p:pic>
      <p:pic>
        <p:nvPicPr>
          <p:cNvPr id="5" name="Picture 4">
            <a:extLst>
              <a:ext uri="{FF2B5EF4-FFF2-40B4-BE49-F238E27FC236}">
                <a16:creationId xmlns:a16="http://schemas.microsoft.com/office/drawing/2014/main" id="{7B2E4537-38F0-0388-EFB7-0064091F3695}"/>
              </a:ext>
            </a:extLst>
          </p:cNvPr>
          <p:cNvPicPr>
            <a:picLocks noChangeAspect="1"/>
          </p:cNvPicPr>
          <p:nvPr/>
        </p:nvPicPr>
        <p:blipFill>
          <a:blip r:embed="rId3"/>
          <a:stretch>
            <a:fillRect/>
          </a:stretch>
        </p:blipFill>
        <p:spPr>
          <a:xfrm>
            <a:off x="8193742" y="1918444"/>
            <a:ext cx="2904564" cy="2883515"/>
          </a:xfrm>
          <a:prstGeom prst="rect">
            <a:avLst/>
          </a:prstGeom>
        </p:spPr>
      </p:pic>
    </p:spTree>
    <p:extLst>
      <p:ext uri="{BB962C8B-B14F-4D97-AF65-F5344CB8AC3E}">
        <p14:creationId xmlns:p14="http://schemas.microsoft.com/office/powerpoint/2010/main" val="353651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FD8-4CCF-4694-BA8D-D1E52C7986EC}"/>
              </a:ext>
            </a:extLst>
          </p:cNvPr>
          <p:cNvSpPr>
            <a:spLocks noGrp="1"/>
          </p:cNvSpPr>
          <p:nvPr>
            <p:ph type="title"/>
          </p:nvPr>
        </p:nvSpPr>
        <p:spPr>
          <a:xfrm>
            <a:off x="779929" y="98612"/>
            <a:ext cx="9011771" cy="824753"/>
          </a:xfrm>
        </p:spPr>
        <p:txBody>
          <a:bodyPr>
            <a:normAutofit/>
          </a:bodyPr>
          <a:lstStyle/>
          <a:p>
            <a:r>
              <a:rPr lang="en-US" sz="3200" b="1" u="sng" dirty="0"/>
              <a:t>BUT……………:  Friedman’s Analysis is Fatally Flawed</a:t>
            </a:r>
          </a:p>
        </p:txBody>
      </p:sp>
      <p:sp>
        <p:nvSpPr>
          <p:cNvPr id="7" name="Content Placeholder 6"/>
          <p:cNvSpPr>
            <a:spLocks noGrp="1"/>
          </p:cNvSpPr>
          <p:nvPr>
            <p:ph idx="1"/>
          </p:nvPr>
        </p:nvSpPr>
        <p:spPr>
          <a:xfrm>
            <a:off x="537882" y="1143000"/>
            <a:ext cx="10632142" cy="5486400"/>
          </a:xfrm>
        </p:spPr>
        <p:txBody>
          <a:bodyPr>
            <a:normAutofit fontScale="85000" lnSpcReduction="20000"/>
          </a:bodyPr>
          <a:lstStyle/>
          <a:p>
            <a:r>
              <a:rPr lang="en-US" dirty="0"/>
              <a:t>If after the increase in the money supply hours worked are higher, and the unemployed are accepting work, then they must have already been involuntarily unemployed, i.e. they were previously willing </a:t>
            </a:r>
            <a:r>
              <a:rPr lang="en-US" b="1" dirty="0"/>
              <a:t>but unable to work </a:t>
            </a:r>
            <a:r>
              <a:rPr lang="en-US" dirty="0"/>
              <a:t>at the previously existing real and nominal wages since prices have not changed and expectations have not changed from the initial position before expansion from the natural unemployment! </a:t>
            </a:r>
          </a:p>
          <a:p>
            <a:r>
              <a:rPr lang="en-US" dirty="0"/>
              <a:t>This implies the assumption of initial conditions in which </a:t>
            </a:r>
            <a:r>
              <a:rPr lang="en-US" b="1" dirty="0"/>
              <a:t>there is involuntary unemployment when unemployment is at the natural rate</a:t>
            </a:r>
            <a:r>
              <a:rPr lang="en-US" dirty="0"/>
              <a:t>. </a:t>
            </a:r>
          </a:p>
          <a:p>
            <a:r>
              <a:rPr lang="en-US" dirty="0"/>
              <a:t>But, if this is the case there can be no reason for goods prices or wages to rise until full employment is achieved, since there was no initial excess demand for </a:t>
            </a:r>
            <a:r>
              <a:rPr lang="en-US" dirty="0" err="1"/>
              <a:t>labour</a:t>
            </a:r>
            <a:r>
              <a:rPr lang="en-US" dirty="0"/>
              <a:t>. </a:t>
            </a:r>
          </a:p>
          <a:p>
            <a:r>
              <a:rPr lang="en-US" dirty="0"/>
              <a:t>It would appear that Friedman implicitly intended to argue (not surprisingly) that the natural rate of unemployment was equivalent to full employment!</a:t>
            </a:r>
          </a:p>
          <a:p>
            <a:r>
              <a:rPr lang="en-US" dirty="0"/>
              <a:t>”It is puzzling to find it put forward as a discovery that a higher inflation rate will not increase the full-employment level of employment: Keynes and Keynesians would not have claimed otherwise.  … In fact, the world … described quite plainly needs no macro-policy. Keynesians were concerned with the problem of pushing the economy to its natural rate, not beyond it. If the economy is there already, we can all go home.”  (1982, 74-5) </a:t>
            </a:r>
          </a:p>
          <a:p>
            <a:endParaRPr lang="en-US" dirty="0"/>
          </a:p>
        </p:txBody>
      </p:sp>
    </p:spTree>
    <p:extLst>
      <p:ext uri="{BB962C8B-B14F-4D97-AF65-F5344CB8AC3E}">
        <p14:creationId xmlns:p14="http://schemas.microsoft.com/office/powerpoint/2010/main" val="14676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CFA1-F9B7-C84D-D350-6D797AF9F2D2}"/>
              </a:ext>
            </a:extLst>
          </p:cNvPr>
          <p:cNvSpPr>
            <a:spLocks noGrp="1"/>
          </p:cNvSpPr>
          <p:nvPr>
            <p:ph type="title"/>
          </p:nvPr>
        </p:nvSpPr>
        <p:spPr>
          <a:xfrm>
            <a:off x="838200" y="365125"/>
            <a:ext cx="10515600" cy="880969"/>
          </a:xfrm>
        </p:spPr>
        <p:txBody>
          <a:bodyPr>
            <a:normAutofit fontScale="90000"/>
          </a:bodyPr>
          <a:lstStyle/>
          <a:p>
            <a:r>
              <a:rPr lang="en-US" dirty="0"/>
              <a:t>Provide a Policy of Price Stability or a response to deficit Hawks/Treasury View?</a:t>
            </a:r>
          </a:p>
        </p:txBody>
      </p:sp>
      <p:sp>
        <p:nvSpPr>
          <p:cNvPr id="3" name="Content Placeholder 2">
            <a:extLst>
              <a:ext uri="{FF2B5EF4-FFF2-40B4-BE49-F238E27FC236}">
                <a16:creationId xmlns:a16="http://schemas.microsoft.com/office/drawing/2014/main" id="{1AA8A088-FC88-CC6C-C628-117A1A6F11DD}"/>
              </a:ext>
            </a:extLst>
          </p:cNvPr>
          <p:cNvSpPr>
            <a:spLocks noGrp="1"/>
          </p:cNvSpPr>
          <p:nvPr>
            <p:ph idx="1"/>
          </p:nvPr>
        </p:nvSpPr>
        <p:spPr>
          <a:xfrm>
            <a:off x="838200" y="1398494"/>
            <a:ext cx="10515600" cy="5181599"/>
          </a:xfrm>
        </p:spPr>
        <p:txBody>
          <a:bodyPr>
            <a:normAutofit/>
          </a:bodyPr>
          <a:lstStyle/>
          <a:p>
            <a:pPr algn="l"/>
            <a:r>
              <a:rPr lang="en-US" sz="1800" b="0" i="0" u="none" strike="noStrike" baseline="0" dirty="0">
                <a:solidFill>
                  <a:srgbClr val="000000"/>
                </a:solidFill>
                <a:latin typeface="CMR12"/>
              </a:rPr>
              <a:t>The definition of monetary sovereignty which is found widely among literature influenced by modern monetary theory (MMT) focuses on the issuance of a national currency alongside taxation and government financing denominated in that currency.</a:t>
            </a:r>
          </a:p>
          <a:p>
            <a:pPr algn="l"/>
            <a:r>
              <a:rPr lang="en-US" sz="1800" b="0" i="0" u="none" strike="noStrike" baseline="0" dirty="0">
                <a:solidFill>
                  <a:srgbClr val="000000"/>
                </a:solidFill>
                <a:latin typeface="CMSY10"/>
              </a:rPr>
              <a:t>1. </a:t>
            </a:r>
            <a:r>
              <a:rPr lang="en-US" sz="1800" b="0" i="0" u="none" strike="noStrike" baseline="0" dirty="0">
                <a:solidFill>
                  <a:srgbClr val="000000"/>
                </a:solidFill>
                <a:latin typeface="CMR12"/>
              </a:rPr>
              <a:t>the National government chooses a money of account in which the currency is denominated;</a:t>
            </a:r>
          </a:p>
          <a:p>
            <a:pPr algn="l"/>
            <a:r>
              <a:rPr lang="en-US" sz="1800" b="0" i="0" u="none" strike="noStrike" baseline="0" dirty="0">
                <a:solidFill>
                  <a:srgbClr val="000000"/>
                </a:solidFill>
                <a:latin typeface="CMSY10"/>
              </a:rPr>
              <a:t>2. </a:t>
            </a:r>
            <a:r>
              <a:rPr lang="en-US" sz="1800" b="0" i="0" u="none" strike="noStrike" baseline="0" dirty="0">
                <a:solidFill>
                  <a:srgbClr val="000000"/>
                </a:solidFill>
                <a:latin typeface="CMR12"/>
              </a:rPr>
              <a:t>the National government imposes obligations (taxes, fees, fines, tributes, tithes) denominated in the chosen money of account; </a:t>
            </a:r>
            <a:r>
              <a:rPr lang="en-US" sz="1800" b="0" i="0" u="none" strike="noStrike" baseline="0" dirty="0">
                <a:solidFill>
                  <a:srgbClr val="000000"/>
                </a:solidFill>
                <a:latin typeface="CMSY10"/>
              </a:rPr>
              <a:t> </a:t>
            </a:r>
          </a:p>
          <a:p>
            <a:pPr algn="l"/>
            <a:r>
              <a:rPr lang="en-US" sz="1800" b="0" i="0" u="none" strike="noStrike" baseline="0" dirty="0">
                <a:solidFill>
                  <a:srgbClr val="000000"/>
                </a:solidFill>
                <a:latin typeface="CMSY10"/>
              </a:rPr>
              <a:t>3. </a:t>
            </a:r>
            <a:r>
              <a:rPr lang="en-US" sz="1800" b="0" i="0" u="none" strike="noStrike" baseline="0" dirty="0">
                <a:solidFill>
                  <a:srgbClr val="000000"/>
                </a:solidFill>
                <a:latin typeface="CMR12"/>
              </a:rPr>
              <a:t>the National government issues a currency denominated in the money of account, and accepts that currency in payment of the imposed obligations; and</a:t>
            </a:r>
          </a:p>
          <a:p>
            <a:pPr algn="l"/>
            <a:r>
              <a:rPr lang="en-US" sz="1800" b="0" i="0" u="none" strike="noStrike" baseline="0" dirty="0">
                <a:solidFill>
                  <a:srgbClr val="000000"/>
                </a:solidFill>
                <a:latin typeface="CMSY10"/>
              </a:rPr>
              <a:t>4. </a:t>
            </a:r>
            <a:r>
              <a:rPr lang="en-US" sz="1800" b="0" i="0" u="none" strike="noStrike" baseline="0" dirty="0">
                <a:solidFill>
                  <a:srgbClr val="000000"/>
                </a:solidFill>
                <a:latin typeface="CMR12"/>
              </a:rPr>
              <a:t>if the National government issues other obligations against itself, these are also denominated in the chosen money of account, and payable in the national government's own currency.</a:t>
            </a:r>
          </a:p>
          <a:p>
            <a:pPr algn="l"/>
            <a:r>
              <a:rPr lang="en-US" sz="1800" b="0" i="0" u="none" strike="noStrike" baseline="0" dirty="0">
                <a:solidFill>
                  <a:srgbClr val="000000"/>
                </a:solidFill>
                <a:latin typeface="CMR12"/>
              </a:rPr>
              <a:t>The latter condition means that the government does not incur debt denominated in foreign currency. </a:t>
            </a:r>
          </a:p>
          <a:p>
            <a:pPr algn="l"/>
            <a:r>
              <a:rPr lang="en-US" sz="1800" b="0" i="0" u="none" strike="noStrike" baseline="0" dirty="0">
                <a:solidFill>
                  <a:srgbClr val="000000"/>
                </a:solidFill>
                <a:latin typeface="CMR12"/>
              </a:rPr>
              <a:t>According to Wray, a fifth, important consideration" is 5. to have a floating exchange rate, as it provides more fiscal leeway for the government.  In this view, the capacity of monetary sovereign government to run deficits "is limited [only] by the real resources at their disposal."</a:t>
            </a:r>
          </a:p>
          <a:p>
            <a:pPr algn="l"/>
            <a:r>
              <a:rPr lang="en-US" sz="1800" b="0" i="0" u="none" strike="noStrike" baseline="0" dirty="0">
                <a:latin typeface="CMR12"/>
              </a:rPr>
              <a:t>The policy conclusion is that governments which issue their own currency have substantial, often unused, capacity to raise employment by increasing aggregate demand, without the need to worry about the financing of deficits.</a:t>
            </a:r>
            <a:endParaRPr lang="en-US" dirty="0"/>
          </a:p>
        </p:txBody>
      </p:sp>
    </p:spTree>
    <p:extLst>
      <p:ext uri="{BB962C8B-B14F-4D97-AF65-F5344CB8AC3E}">
        <p14:creationId xmlns:p14="http://schemas.microsoft.com/office/powerpoint/2010/main" val="245749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CD5C-0E7F-AFE9-081B-627EF4F19007}"/>
              </a:ext>
            </a:extLst>
          </p:cNvPr>
          <p:cNvSpPr>
            <a:spLocks noGrp="1"/>
          </p:cNvSpPr>
          <p:nvPr>
            <p:ph type="title"/>
          </p:nvPr>
        </p:nvSpPr>
        <p:spPr>
          <a:xfrm>
            <a:off x="552450" y="2379700"/>
            <a:ext cx="9703911" cy="637130"/>
          </a:xfrm>
        </p:spPr>
        <p:txBody>
          <a:bodyPr>
            <a:normAutofit fontScale="90000"/>
          </a:bodyPr>
          <a:lstStyle/>
          <a:p>
            <a:r>
              <a:rPr lang="en-US" dirty="0"/>
              <a:t> Minsky:</a:t>
            </a:r>
          </a:p>
        </p:txBody>
      </p:sp>
      <p:sp>
        <p:nvSpPr>
          <p:cNvPr id="3" name="Content Placeholder 2">
            <a:extLst>
              <a:ext uri="{FF2B5EF4-FFF2-40B4-BE49-F238E27FC236}">
                <a16:creationId xmlns:a16="http://schemas.microsoft.com/office/drawing/2014/main" id="{4F344DF5-A578-9F7D-8B43-16438210F332}"/>
              </a:ext>
            </a:extLst>
          </p:cNvPr>
          <p:cNvSpPr>
            <a:spLocks noGrp="1"/>
          </p:cNvSpPr>
          <p:nvPr>
            <p:ph idx="1"/>
          </p:nvPr>
        </p:nvSpPr>
        <p:spPr>
          <a:xfrm>
            <a:off x="362473" y="396594"/>
            <a:ext cx="10904652" cy="1983106"/>
          </a:xfrm>
        </p:spPr>
        <p:txBody>
          <a:bodyPr/>
          <a:lstStyle/>
          <a:p>
            <a:pPr marL="0" marR="0" lvl="0" indent="-571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ourier New" panose="02070309020205020404" pitchFamily="49" charset="0"/>
              </a:rPr>
              <a:t>Keynes, Preface to French edition of General Theory: “The following analysis registers my final escape from the confusions of the Quantity Theory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ourier New" panose="02070309020205020404" pitchFamily="49" charset="0"/>
              </a:rPr>
              <a:t>, which once entangled me. I regard the price level as a whole as being determined in precisely the same way as individual prices; that is to say, under the influence of supply and demand. Technical conditions, the level of wages, the extent of unused capacity of plant and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SimSun" panose="02010600030101010101" pitchFamily="2" charset="-122"/>
                <a:cs typeface="Courier New" panose="02070309020205020404" pitchFamily="49" charset="0"/>
              </a:rPr>
              <a:t>labour</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ourier New" panose="02070309020205020404" pitchFamily="49" charset="0"/>
              </a:rPr>
              <a:t>, and the state of markets and competition determine the supply conditions of individual products and of products as a whole. The decisions of entrepreneurs, which provide the incomes of individual producers and the decisions of those individuals as to the disposition of such incomes determine the demand conditions. </a:t>
            </a:r>
            <a:endPar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SimSun" panose="02010600030101010101" pitchFamily="2" charset="-122"/>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A8B24513-1555-F83D-EE8D-AD9959121991}"/>
              </a:ext>
            </a:extLst>
          </p:cNvPr>
          <p:cNvPicPr>
            <a:picLocks noChangeAspect="1"/>
          </p:cNvPicPr>
          <p:nvPr/>
        </p:nvPicPr>
        <p:blipFill>
          <a:blip r:embed="rId2"/>
          <a:stretch>
            <a:fillRect/>
          </a:stretch>
        </p:blipFill>
        <p:spPr>
          <a:xfrm>
            <a:off x="362473" y="3213399"/>
            <a:ext cx="9038207" cy="2994119"/>
          </a:xfrm>
          <a:prstGeom prst="rect">
            <a:avLst/>
          </a:prstGeom>
        </p:spPr>
      </p:pic>
    </p:spTree>
    <p:extLst>
      <p:ext uri="{BB962C8B-B14F-4D97-AF65-F5344CB8AC3E}">
        <p14:creationId xmlns:p14="http://schemas.microsoft.com/office/powerpoint/2010/main" val="34615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37F7-3D75-AECB-4721-E8DA5CC517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C861CC-894C-7529-61FF-EE36DD40DD97}"/>
              </a:ext>
            </a:extLst>
          </p:cNvPr>
          <p:cNvSpPr>
            <a:spLocks noGrp="1"/>
          </p:cNvSpPr>
          <p:nvPr>
            <p:ph idx="1"/>
          </p:nvPr>
        </p:nvSpPr>
        <p:spPr/>
        <p:txBody>
          <a:bodyPr/>
          <a:lstStyle/>
          <a:p>
            <a:pPr marL="0" marR="0" indent="-57150" algn="just">
              <a:spcBef>
                <a:spcPts val="0"/>
              </a:spcBef>
              <a:spcAft>
                <a:spcPts val="0"/>
              </a:spcAft>
            </a:pPr>
            <a:r>
              <a:rPr lang="en-US" sz="1800" dirty="0">
                <a:effectLst/>
                <a:latin typeface="Calibri" panose="020F0502020204030204" pitchFamily="34" charset="0"/>
                <a:ea typeface="SimSun" panose="02010600030101010101" pitchFamily="2" charset="-122"/>
                <a:cs typeface="Courier New" panose="02070309020205020404" pitchFamily="49" charset="0"/>
              </a:rPr>
              <a:t>I have called this book the General Theory of Employment, Interest and Money; and the </a:t>
            </a:r>
            <a:r>
              <a:rPr lang="en-US" sz="1800" dirty="0">
                <a:solidFill>
                  <a:srgbClr val="FF0000"/>
                </a:solidFill>
                <a:effectLst/>
                <a:latin typeface="Calibri" panose="020F0502020204030204" pitchFamily="34" charset="0"/>
                <a:ea typeface="SimSun" panose="02010600030101010101" pitchFamily="2" charset="-122"/>
                <a:cs typeface="Courier New" panose="02070309020205020404" pitchFamily="49" charset="0"/>
              </a:rPr>
              <a:t>third feature to which I may call attention is the treatment of money and prices. The following analysis registers my final escape from the confusions of the Quantity Theory</a:t>
            </a:r>
            <a:r>
              <a:rPr lang="en-US" sz="1800" dirty="0">
                <a:effectLst/>
                <a:latin typeface="Calibri" panose="020F0502020204030204" pitchFamily="34" charset="0"/>
                <a:ea typeface="SimSun" panose="02010600030101010101" pitchFamily="2" charset="-122"/>
                <a:cs typeface="Courier New" panose="02070309020205020404" pitchFamily="49" charset="0"/>
              </a:rPr>
              <a:t>, which once entangled me. I regard the price level as a whole as being determined in precisely the same way as individual prices; that is to say, under the influence of supply and demand. Technical conditions, the level of wages, the extent of unused capacity of plant and </a:t>
            </a:r>
            <a:r>
              <a:rPr lang="en-US" sz="1800" dirty="0" err="1">
                <a:effectLst/>
                <a:latin typeface="Calibri" panose="020F0502020204030204" pitchFamily="34" charset="0"/>
                <a:ea typeface="SimSun" panose="02010600030101010101" pitchFamily="2" charset="-122"/>
                <a:cs typeface="Courier New" panose="02070309020205020404" pitchFamily="49" charset="0"/>
              </a:rPr>
              <a:t>labour</a:t>
            </a:r>
            <a:r>
              <a:rPr lang="en-US" sz="1800" dirty="0">
                <a:effectLst/>
                <a:latin typeface="Calibri" panose="020F0502020204030204" pitchFamily="34" charset="0"/>
                <a:ea typeface="SimSun" panose="02010600030101010101" pitchFamily="2" charset="-122"/>
                <a:cs typeface="Courier New" panose="02070309020205020404" pitchFamily="49" charset="0"/>
              </a:rPr>
              <a:t>, and the state of markets and competition determine the supply conditions of individual products and of products as a whole. The decisions of entrepreneurs, which provide the incomes of individual producers and the decisions of those individuals as to the disposition of such incomes determine the demand conditions. </a:t>
            </a:r>
            <a:endParaRPr lang="en-US" sz="1800" dirty="0">
              <a:effectLst/>
              <a:latin typeface="Consolas" panose="020B0609020204030204" pitchFamily="49" charset="0"/>
              <a:ea typeface="SimSun" panose="02010600030101010101" pitchFamily="2" charset="-122"/>
              <a:cs typeface="Times New Roman" panose="02020603050405020304" pitchFamily="18" charset="0"/>
            </a:endParaRPr>
          </a:p>
          <a:p>
            <a:r>
              <a:rPr lang="en-US" sz="1800" dirty="0">
                <a:effectLst/>
                <a:latin typeface="Calibri" panose="020F0502020204030204" pitchFamily="34" charset="0"/>
                <a:ea typeface="SimSun" panose="02010600030101010101" pitchFamily="2" charset="-122"/>
                <a:cs typeface="Courier New" panose="02070309020205020404" pitchFamily="49" charset="0"/>
              </a:rPr>
              <a:t>And prices—both individual prices and the price-level—emerge as the resultant of these two factors. Money, and the quantity of money, are not direct influences at this stage of the proceedings. They have done their work at an earlier stage of the analysis. The quantity of money determines the supply of liquid resources, and hence the rate of interest, and in conjunction with other factors (particularly that of confidence) the inducement to invest, which in turn fixes the equilibrium level of incomes, output and employment and (at each stage in conjunction with other factors) the price-level as a whole through the influences of supply and demand thus established.</a:t>
            </a:r>
            <a:endParaRPr lang="en-US" dirty="0"/>
          </a:p>
        </p:txBody>
      </p:sp>
    </p:spTree>
    <p:extLst>
      <p:ext uri="{BB962C8B-B14F-4D97-AF65-F5344CB8AC3E}">
        <p14:creationId xmlns:p14="http://schemas.microsoft.com/office/powerpoint/2010/main" val="120254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E1CC51-2FD0-C145-7974-9B041FC98EC3}"/>
              </a:ext>
            </a:extLst>
          </p:cNvPr>
          <p:cNvSpPr>
            <a:spLocks noGrp="1"/>
          </p:cNvSpPr>
          <p:nvPr>
            <p:ph type="title"/>
          </p:nvPr>
        </p:nvSpPr>
        <p:spPr/>
        <p:txBody>
          <a:bodyPr/>
          <a:lstStyle/>
          <a:p>
            <a:r>
              <a:rPr lang="en-US" dirty="0"/>
              <a:t>The Floating Exchange rate for external Balance: or No external constraint</a:t>
            </a:r>
          </a:p>
        </p:txBody>
      </p:sp>
      <p:sp>
        <p:nvSpPr>
          <p:cNvPr id="5" name="Content Placeholder 4">
            <a:extLst>
              <a:ext uri="{FF2B5EF4-FFF2-40B4-BE49-F238E27FC236}">
                <a16:creationId xmlns:a16="http://schemas.microsoft.com/office/drawing/2014/main" id="{DEFEA84C-9E33-616B-25CB-F22E4B6DBE9F}"/>
              </a:ext>
            </a:extLst>
          </p:cNvPr>
          <p:cNvSpPr>
            <a:spLocks noGrp="1"/>
          </p:cNvSpPr>
          <p:nvPr>
            <p:ph idx="1"/>
          </p:nvPr>
        </p:nvSpPr>
        <p:spPr/>
        <p:txBody>
          <a:bodyPr>
            <a:normAutofit lnSpcReduction="10000"/>
          </a:bodyPr>
          <a:lstStyle/>
          <a:p>
            <a:r>
              <a:rPr lang="en-US" dirty="0"/>
              <a:t>https://lawexplores.com/monetary-sovereignty/1944</a:t>
            </a:r>
          </a:p>
          <a:p>
            <a:r>
              <a:rPr lang="en-US" dirty="0"/>
              <a:t>“In so far as the currency of an issuing State is concerned, it may be said that the concept of monetary sovereignty exhibits features of both an internal and an external character. ‘Internal’ sovereignty includes the rights to define the monetary system, to devalue the currency, and to operate a monetary policy; ‘external’ sovereignty includes the right to impose a system of exchange control. In broad terms, the exercise of an internal monetary power cannot be questioned, and must be respected, by other States. For example, as has been shown, the obligation to recognize the monetary sovereignty of other States lies at the heart of the lex </a:t>
            </a:r>
            <a:r>
              <a:rPr lang="en-US" dirty="0" err="1"/>
              <a:t>monetae</a:t>
            </a:r>
            <a:r>
              <a:rPr lang="en-US" dirty="0"/>
              <a:t> principle.”</a:t>
            </a:r>
          </a:p>
        </p:txBody>
      </p:sp>
    </p:spTree>
    <p:extLst>
      <p:ext uri="{BB962C8B-B14F-4D97-AF65-F5344CB8AC3E}">
        <p14:creationId xmlns:p14="http://schemas.microsoft.com/office/powerpoint/2010/main" val="239822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1D30-3B7E-FE0E-0B34-9926E090D9B6}"/>
              </a:ext>
            </a:extLst>
          </p:cNvPr>
          <p:cNvSpPr>
            <a:spLocks noGrp="1"/>
          </p:cNvSpPr>
          <p:nvPr>
            <p:ph type="title"/>
          </p:nvPr>
        </p:nvSpPr>
        <p:spPr>
          <a:xfrm>
            <a:off x="838200" y="185831"/>
            <a:ext cx="10515600" cy="674781"/>
          </a:xfrm>
        </p:spPr>
        <p:txBody>
          <a:bodyPr>
            <a:normAutofit fontScale="90000"/>
          </a:bodyPr>
          <a:lstStyle/>
          <a:p>
            <a:r>
              <a:rPr lang="en-US" dirty="0"/>
              <a:t>Lerner and Internal v External Sovereignty</a:t>
            </a:r>
          </a:p>
        </p:txBody>
      </p:sp>
      <p:sp>
        <p:nvSpPr>
          <p:cNvPr id="3" name="Content Placeholder 2">
            <a:extLst>
              <a:ext uri="{FF2B5EF4-FFF2-40B4-BE49-F238E27FC236}">
                <a16:creationId xmlns:a16="http://schemas.microsoft.com/office/drawing/2014/main" id="{6CB7C21B-CDD6-E973-D4B4-0C312415BDB9}"/>
              </a:ext>
            </a:extLst>
          </p:cNvPr>
          <p:cNvSpPr>
            <a:spLocks noGrp="1"/>
          </p:cNvSpPr>
          <p:nvPr>
            <p:ph idx="1"/>
          </p:nvPr>
        </p:nvSpPr>
        <p:spPr>
          <a:xfrm>
            <a:off x="838200" y="923365"/>
            <a:ext cx="10515600" cy="5387787"/>
          </a:xfrm>
        </p:spPr>
        <p:txBody>
          <a:bodyPr>
            <a:normAutofit fontScale="77500" lnSpcReduction="2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Lerner (Economics of Control: 378)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Prebisch</a:t>
            </a:r>
            <a:r>
              <a:rPr lang="en-US" sz="1800" dirty="0">
                <a:effectLst/>
                <a:latin typeface="Calibri" panose="020F0502020204030204" pitchFamily="34" charset="0"/>
                <a:ea typeface="Calibri" panose="020F0502020204030204" pitchFamily="34" charset="0"/>
                <a:cs typeface="Times New Roman" panose="02020603050405020304" pitchFamily="18" charset="0"/>
              </a:rPr>
              <a:t>) had already noted the importance of appropriate supply elasticities in the market process of adjustment of exchange rates to eliminate external sectoral imbalances.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Lerner had also pointed out the relation between income inequality and  deficient effective demand. “In a collectivist economy” …“The excess of borrowing over lending (or vice versa) might reflect” restrictions on  borrowing and lending, “rather than the consumers’ relative desires to consume goods now or in the future. In a capitalist society the excess of saving over borrowing probably reflects the greater inequality of income rather than the public attitude about the social provisions that should be made for the future. In a society with a growing population an excess of saving over borrowing might merely reflect inadequate provision of social security for old age…” (269)For Lerner deficit spending to offset excess saving is also a question of adjusting the inter-temporal income distribution. The government thus acts to redistribute saving and investment by reprofiling the time distribution of income. Inflation is the result of the combination of this process given supply adjustments.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here that one of the main limits of MMT sovereignty regarding the irrelevance of debt and deficit limits emerges in the demonstration that is the government issues the currency it need not borrow to fund deficits or default on its borrowing.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Lerner pointed out that these propositions are limited to domestic policies, irrespective of whether government is a sovereign issuer of debt in its own currency. Indeed, any country with a national currency by definition issues debt in its own currency. The point is the holder of the debt in an asset portfolio. As Lerner pointed out, for domestic holders the aphorism “I Owe You = You Owe Me” reduces to “I = Me”. Again, this is simply another way of expressing the multiplier idea that “investment generated the saving it needs to balance it” to “government deficits generates the savings needed to buy the bonds issued to finance it”.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he issued a caveat: “All this is true, of course, only of internally held national debt. Increasing debt to other countries or to the citizens of other countries does indicate impoverishment of the borrowing country and enrichment of the lending country. Of this kind of debt the popular criticism is valid. When a country borrows from another country, that is something like when one man borrows from another or when one business borrows from another. The borrower is able, by this borrowing, to consume more than he produces and has to consume less than he produces later when he repays the debt. Neither of these is true of internal borrowing or the repayment of internally held debt. The country cannot by monetary manipulations consume more than it can produce, as every country is acutely aware at this time. And just as the internal borrowing does not really give the country anything that it did not have to begin with, the repayment of the debt or the payment of interest does not take away anything from the country as a whole.”</a:t>
            </a:r>
          </a:p>
        </p:txBody>
      </p:sp>
    </p:spTree>
    <p:extLst>
      <p:ext uri="{BB962C8B-B14F-4D97-AF65-F5344CB8AC3E}">
        <p14:creationId xmlns:p14="http://schemas.microsoft.com/office/powerpoint/2010/main" val="9369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771D-878D-4EB3-C94C-6B6F561DEE6E}"/>
              </a:ext>
            </a:extLst>
          </p:cNvPr>
          <p:cNvSpPr>
            <a:spLocks noGrp="1"/>
          </p:cNvSpPr>
          <p:nvPr>
            <p:ph type="title"/>
          </p:nvPr>
        </p:nvSpPr>
        <p:spPr>
          <a:xfrm>
            <a:off x="0" y="161365"/>
            <a:ext cx="12012706" cy="797859"/>
          </a:xfrm>
        </p:spPr>
        <p:txBody>
          <a:bodyPr>
            <a:normAutofit/>
          </a:bodyPr>
          <a:lstStyle/>
          <a:p>
            <a:r>
              <a:rPr lang="en-US" dirty="0"/>
              <a:t>Unbalanced Trade is the Constraint on Sovereignty</a:t>
            </a:r>
          </a:p>
        </p:txBody>
      </p:sp>
      <p:sp>
        <p:nvSpPr>
          <p:cNvPr id="3" name="Content Placeholder 2">
            <a:extLst>
              <a:ext uri="{FF2B5EF4-FFF2-40B4-BE49-F238E27FC236}">
                <a16:creationId xmlns:a16="http://schemas.microsoft.com/office/drawing/2014/main" id="{B91254A9-273E-3D55-9FC0-B79156B61A4A}"/>
              </a:ext>
            </a:extLst>
          </p:cNvPr>
          <p:cNvSpPr>
            <a:spLocks noGrp="1"/>
          </p:cNvSpPr>
          <p:nvPr>
            <p:ph idx="1"/>
          </p:nvPr>
        </p:nvSpPr>
        <p:spPr>
          <a:xfrm>
            <a:off x="838200" y="1237130"/>
            <a:ext cx="10515600" cy="4939833"/>
          </a:xfrm>
        </p:spPr>
        <p:txBody>
          <a:bodyPr>
            <a:normAutofit fontScale="85000" lnSpcReduction="10000"/>
          </a:bodyPr>
          <a:lstStyle/>
          <a:p>
            <a:r>
              <a:rPr lang="en-US" dirty="0"/>
              <a:t>Again Lerner: “For a country to borrow from another country may be foolish or wise according to circumstances, just as in the case of individual borrowing. </a:t>
            </a:r>
          </a:p>
          <a:p>
            <a:r>
              <a:rPr lang="en-US" dirty="0"/>
              <a:t>Such debt should be limited because the repayment will constitute a real burden on the country just as the borrowing provided a real benefit quite different from any benefit that can accrue from internal borrowing. </a:t>
            </a:r>
          </a:p>
          <a:p>
            <a:r>
              <a:rPr lang="en-US" dirty="0"/>
              <a:t>When the time comes to make the repayment there may be great inconvenience which could lead to default. But none of these considerations is at all applicable to internally held national debt which from the point of view of the nation cancels out. </a:t>
            </a:r>
          </a:p>
          <a:p>
            <a:r>
              <a:rPr lang="en-US" dirty="0"/>
              <a:t>The proper analogy to the incurrence of internally held national debt is not an individual borrowing from another individual but an individual borrowing money from one of his pockets to put it into another. The concern over the national debt shown by newspaper editorials and cartoonists is analogous to nervous prostration by the individual at the thought of what he owes one of his pockets and the danger of being bankrupted by this debt.” (Economics of Control, 305-6)</a:t>
            </a:r>
          </a:p>
        </p:txBody>
      </p:sp>
    </p:spTree>
    <p:extLst>
      <p:ext uri="{BB962C8B-B14F-4D97-AF65-F5344CB8AC3E}">
        <p14:creationId xmlns:p14="http://schemas.microsoft.com/office/powerpoint/2010/main" val="275845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19D2-6D98-DB99-E6D9-DF6C0163A268}"/>
              </a:ext>
            </a:extLst>
          </p:cNvPr>
          <p:cNvSpPr>
            <a:spLocks noGrp="1"/>
          </p:cNvSpPr>
          <p:nvPr>
            <p:ph type="title"/>
          </p:nvPr>
        </p:nvSpPr>
        <p:spPr>
          <a:xfrm>
            <a:off x="484095" y="365126"/>
            <a:ext cx="11098306" cy="961650"/>
          </a:xfrm>
        </p:spPr>
        <p:txBody>
          <a:bodyPr>
            <a:normAutofit fontScale="90000"/>
          </a:bodyPr>
          <a:lstStyle/>
          <a:p>
            <a:pPr marL="0" marR="0" lvl="0" indent="-228600" defTabSz="914400" rtl="0" eaLnBrk="1" fontAlgn="auto" latinLnBrk="0" hangingPunct="1">
              <a:lnSpc>
                <a:spcPct val="107000"/>
              </a:lnSpc>
              <a:spcBef>
                <a:spcPts val="0"/>
              </a:spcBef>
              <a:spcAft>
                <a:spcPts val="800"/>
              </a:spcAft>
              <a:tabLst/>
              <a:defRPr/>
            </a:pPr>
            <a:b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br>
            <a:b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b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MMT Sovereignty thus also requires that the Marshall-Lerner conditions are met, or that the country is closed to trade (Autarchy), or that it has trade/capital controls.</a:t>
            </a:r>
            <a:b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2700" dirty="0"/>
          </a:p>
        </p:txBody>
      </p:sp>
      <p:sp>
        <p:nvSpPr>
          <p:cNvPr id="3" name="Content Placeholder 2">
            <a:extLst>
              <a:ext uri="{FF2B5EF4-FFF2-40B4-BE49-F238E27FC236}">
                <a16:creationId xmlns:a16="http://schemas.microsoft.com/office/drawing/2014/main" id="{F40E1D9B-5D9E-FFD8-12AA-89D8E56305BA}"/>
              </a:ext>
            </a:extLst>
          </p:cNvPr>
          <p:cNvSpPr>
            <a:spLocks noGrp="1"/>
          </p:cNvSpPr>
          <p:nvPr>
            <p:ph idx="1"/>
          </p:nvPr>
        </p:nvSpPr>
        <p:spPr>
          <a:xfrm>
            <a:off x="484095" y="1506071"/>
            <a:ext cx="10869705" cy="4670892"/>
          </a:xfrm>
        </p:spPr>
        <p:txBody>
          <a:bodyPr>
            <a:normAutofit lnSpcReduction="10000"/>
          </a:bodyPr>
          <a:lstStyle/>
          <a:p>
            <a:r>
              <a:rPr lang="en-US" dirty="0"/>
              <a:t>MMT thus seems constrained from dealing with the problems faced by  developing countries in the widespread use of private finance in responding to the costs of the Covid-19 pandemic and the catastrophic damage due to climate change. </a:t>
            </a:r>
          </a:p>
          <a:p>
            <a:r>
              <a:rPr lang="en-US" dirty="0"/>
              <a:t>Whereas governments can always become the holder of last resort of its own debt for domestic current and intragenerational income transfers, this is virtually impossible for private sector finance. </a:t>
            </a:r>
          </a:p>
          <a:p>
            <a:r>
              <a:rPr lang="en-US" dirty="0"/>
              <a:t>(For example, the US Social security system provides a home for US government debt generated by short-term policy decisions because it is a domestic national income transfer system.) But, current problems  are generally cross-border and among countries at different levels of development. </a:t>
            </a:r>
          </a:p>
        </p:txBody>
      </p:sp>
    </p:spTree>
    <p:extLst>
      <p:ext uri="{BB962C8B-B14F-4D97-AF65-F5344CB8AC3E}">
        <p14:creationId xmlns:p14="http://schemas.microsoft.com/office/powerpoint/2010/main" val="259621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5A9C-6EF4-4335-BDC0-07C26F16B96C}"/>
              </a:ext>
            </a:extLst>
          </p:cNvPr>
          <p:cNvSpPr>
            <a:spLocks noGrp="1"/>
          </p:cNvSpPr>
          <p:nvPr>
            <p:ph type="title"/>
          </p:nvPr>
        </p:nvSpPr>
        <p:spPr>
          <a:xfrm>
            <a:off x="266700" y="177800"/>
            <a:ext cx="11518900" cy="1079500"/>
          </a:xfrm>
        </p:spPr>
        <p:txBody>
          <a:bodyPr>
            <a:normAutofit fontScale="90000"/>
          </a:bodyPr>
          <a:lstStyle/>
          <a:p>
            <a:r>
              <a:rPr lang="en-US"/>
              <a:t>Keynes/</a:t>
            </a:r>
            <a:r>
              <a:rPr lang="en-US" dirty="0"/>
              <a:t>Minsky alternative to MMT based on an “analogy with a different domestic </a:t>
            </a:r>
            <a:r>
              <a:rPr lang="en-US"/>
              <a:t>banking system”</a:t>
            </a:r>
            <a:endParaRPr lang="en-US" dirty="0"/>
          </a:p>
        </p:txBody>
      </p:sp>
      <p:sp>
        <p:nvSpPr>
          <p:cNvPr id="3" name="Content Placeholder 2">
            <a:extLst>
              <a:ext uri="{FF2B5EF4-FFF2-40B4-BE49-F238E27FC236}">
                <a16:creationId xmlns:a16="http://schemas.microsoft.com/office/drawing/2014/main" id="{190C7127-7EFA-4F3C-B542-DF9FB9498125}"/>
              </a:ext>
            </a:extLst>
          </p:cNvPr>
          <p:cNvSpPr>
            <a:spLocks noGrp="1"/>
          </p:cNvSpPr>
          <p:nvPr>
            <p:ph idx="1"/>
          </p:nvPr>
        </p:nvSpPr>
        <p:spPr>
          <a:xfrm>
            <a:off x="393700" y="1460500"/>
            <a:ext cx="11442700" cy="5219699"/>
          </a:xfrm>
        </p:spPr>
        <p:txBody>
          <a:bodyPr>
            <a:normAutofit/>
          </a:bodyPr>
          <a:lstStyle/>
          <a:p>
            <a:r>
              <a:rPr lang="en-US" dirty="0"/>
              <a:t>A banking system: based on what Keynes called the “banking principle”</a:t>
            </a:r>
          </a:p>
          <a:p>
            <a:r>
              <a:rPr lang="en-US" dirty="0"/>
              <a:t>Ricardo already recognized “the various operations of banking” in which “money is merely written off one account and added to another” and  payments could be made without the need of specie or paper notes, allowing “a more economical mode of effecting our payments”.</a:t>
            </a:r>
          </a:p>
          <a:p>
            <a:r>
              <a:rPr lang="en-US" dirty="0"/>
              <a:t>Keynes called this a “bank money” system which “depends on nothing except… that… the transference of the debt themselves is just as serviceable for the settlement of transactions as in the transference of the money in terms of which they are expressed”.</a:t>
            </a:r>
          </a:p>
          <a:p>
            <a:r>
              <a:rPr lang="en-US" dirty="0"/>
              <a:t>You don’t need commodity money </a:t>
            </a:r>
          </a:p>
          <a:p>
            <a:pPr lvl="1"/>
            <a:r>
              <a:rPr lang="en-US" dirty="0"/>
              <a:t>Only a balance sheet</a:t>
            </a:r>
          </a:p>
          <a:p>
            <a:pPr lvl="1"/>
            <a:r>
              <a:rPr lang="en-US" dirty="0"/>
              <a:t>And a Unit of Account</a:t>
            </a:r>
          </a:p>
          <a:p>
            <a:endParaRPr lang="en-US" dirty="0"/>
          </a:p>
        </p:txBody>
      </p:sp>
    </p:spTree>
    <p:extLst>
      <p:ext uri="{BB962C8B-B14F-4D97-AF65-F5344CB8AC3E}">
        <p14:creationId xmlns:p14="http://schemas.microsoft.com/office/powerpoint/2010/main" val="138140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49A7-2CC1-4E6F-89B2-AE853CCD6ED2}"/>
              </a:ext>
            </a:extLst>
          </p:cNvPr>
          <p:cNvSpPr>
            <a:spLocks noGrp="1"/>
          </p:cNvSpPr>
          <p:nvPr>
            <p:ph type="title"/>
          </p:nvPr>
        </p:nvSpPr>
        <p:spPr>
          <a:xfrm>
            <a:off x="520700" y="365125"/>
            <a:ext cx="11125200" cy="879475"/>
          </a:xfrm>
        </p:spPr>
        <p:txBody>
          <a:bodyPr/>
          <a:lstStyle/>
          <a:p>
            <a:r>
              <a:rPr lang="en-US" dirty="0"/>
              <a:t>A Global Bookkeeper</a:t>
            </a:r>
          </a:p>
        </p:txBody>
      </p:sp>
      <p:sp>
        <p:nvSpPr>
          <p:cNvPr id="3" name="Content Placeholder 2">
            <a:extLst>
              <a:ext uri="{FF2B5EF4-FFF2-40B4-BE49-F238E27FC236}">
                <a16:creationId xmlns:a16="http://schemas.microsoft.com/office/drawing/2014/main" id="{8EB6C320-ACAE-44D5-A967-60E314271D46}"/>
              </a:ext>
            </a:extLst>
          </p:cNvPr>
          <p:cNvSpPr>
            <a:spLocks noGrp="1"/>
          </p:cNvSpPr>
          <p:nvPr>
            <p:ph idx="1"/>
          </p:nvPr>
        </p:nvSpPr>
        <p:spPr>
          <a:xfrm>
            <a:off x="381000" y="1473200"/>
            <a:ext cx="11264900" cy="5118100"/>
          </a:xfrm>
        </p:spPr>
        <p:txBody>
          <a:bodyPr/>
          <a:lstStyle/>
          <a:p>
            <a:r>
              <a:rPr lang="en-US" dirty="0"/>
              <a:t>Based on “the necessary equality of credits and debits, of assets and liabilities. If no credits can be removed outside the clearing system but only transferred within it, It can with safety make what advances it wishes to any of its members with the assurance that the proceeds can only be transferred to the clearing account of another member. </a:t>
            </a:r>
          </a:p>
          <a:p>
            <a:r>
              <a:rPr lang="en-US" dirty="0"/>
              <a:t>Its problem is solely to see to it that its members keep the rules and that the advances made to each of them are prudent and advisable.</a:t>
            </a:r>
          </a:p>
          <a:p>
            <a:pPr lvl="1"/>
            <a:r>
              <a:rPr lang="en-US" sz="2800" dirty="0"/>
              <a:t>Neither physical money nor prudential “reserves” are necessary</a:t>
            </a:r>
          </a:p>
          <a:p>
            <a:pPr lvl="1"/>
            <a:r>
              <a:rPr lang="en-US" sz="2800" dirty="0"/>
              <a:t>Neither is bank capital</a:t>
            </a:r>
          </a:p>
          <a:p>
            <a:pPr lvl="1"/>
            <a:r>
              <a:rPr lang="en-US" sz="2800" dirty="0"/>
              <a:t>Only a common – notional- unit of account necessary to keep books</a:t>
            </a:r>
          </a:p>
        </p:txBody>
      </p:sp>
    </p:spTree>
    <p:extLst>
      <p:ext uri="{BB962C8B-B14F-4D97-AF65-F5344CB8AC3E}">
        <p14:creationId xmlns:p14="http://schemas.microsoft.com/office/powerpoint/2010/main" val="58745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7581-8EDA-30C8-6217-63328E78037B}"/>
              </a:ext>
            </a:extLst>
          </p:cNvPr>
          <p:cNvSpPr>
            <a:spLocks noGrp="1"/>
          </p:cNvSpPr>
          <p:nvPr>
            <p:ph type="title"/>
          </p:nvPr>
        </p:nvSpPr>
        <p:spPr>
          <a:xfrm>
            <a:off x="838200" y="266513"/>
            <a:ext cx="10515600" cy="1131981"/>
          </a:xfrm>
        </p:spPr>
        <p:txBody>
          <a:bodyPr/>
          <a:lstStyle/>
          <a:p>
            <a:r>
              <a:rPr lang="en-US" dirty="0"/>
              <a:t>MMT How Did it Start?: Hedge Funds</a:t>
            </a:r>
          </a:p>
        </p:txBody>
      </p:sp>
      <p:sp>
        <p:nvSpPr>
          <p:cNvPr id="3" name="Content Placeholder 2">
            <a:extLst>
              <a:ext uri="{FF2B5EF4-FFF2-40B4-BE49-F238E27FC236}">
                <a16:creationId xmlns:a16="http://schemas.microsoft.com/office/drawing/2014/main" id="{ED9C34EB-4A40-FE9C-1E26-FED534FC47BC}"/>
              </a:ext>
            </a:extLst>
          </p:cNvPr>
          <p:cNvSpPr>
            <a:spLocks noGrp="1"/>
          </p:cNvSpPr>
          <p:nvPr>
            <p:ph idx="1"/>
          </p:nvPr>
        </p:nvSpPr>
        <p:spPr/>
        <p:txBody>
          <a:bodyPr>
            <a:normAutofit fontScale="92500"/>
          </a:bodyPr>
          <a:lstStyle/>
          <a:p>
            <a:r>
              <a:rPr lang="en-US" dirty="0"/>
              <a:t>It started as a relative value sovereign bond trade</a:t>
            </a:r>
          </a:p>
          <a:p>
            <a:pPr lvl="1"/>
            <a:r>
              <a:rPr lang="en-US" dirty="0"/>
              <a:t>Buy at a discount to certain final par value</a:t>
            </a:r>
          </a:p>
          <a:p>
            <a:pPr lvl="1"/>
            <a:r>
              <a:rPr lang="en-US" dirty="0"/>
              <a:t>Fund in low interest market</a:t>
            </a:r>
          </a:p>
          <a:p>
            <a:pPr lvl="1"/>
            <a:r>
              <a:rPr lang="en-US" dirty="0"/>
              <a:t>Wait for price to converge to maturity: take profit and repay loan</a:t>
            </a:r>
          </a:p>
          <a:p>
            <a:pPr lvl="1"/>
            <a:r>
              <a:rPr lang="en-US" dirty="0"/>
              <a:t>Only credit risk – government default</a:t>
            </a:r>
          </a:p>
          <a:p>
            <a:r>
              <a:rPr lang="en-US" dirty="0"/>
              <a:t>No Government Bond Default on Own Currency Sovereign Debt</a:t>
            </a:r>
          </a:p>
          <a:p>
            <a:r>
              <a:rPr lang="en-US" dirty="0"/>
              <a:t>Sovereign Debt Hedge fund Arbitrage traders  </a:t>
            </a:r>
          </a:p>
          <a:p>
            <a:pPr lvl="1"/>
            <a:r>
              <a:rPr lang="en-US" dirty="0"/>
              <a:t>Government (</a:t>
            </a:r>
            <a:r>
              <a:rPr lang="en-US" dirty="0" err="1"/>
              <a:t>eg</a:t>
            </a:r>
            <a:r>
              <a:rPr lang="en-US" dirty="0"/>
              <a:t> Italy) will not default on Sovereign Debt</a:t>
            </a:r>
          </a:p>
          <a:p>
            <a:pPr lvl="1"/>
            <a:r>
              <a:rPr lang="en-US" dirty="0"/>
              <a:t>Short DM, Long High Interest Rate Lira, Low rated, discounted debt</a:t>
            </a:r>
          </a:p>
          <a:p>
            <a:pPr lvl="1"/>
            <a:r>
              <a:rPr lang="en-US" dirty="0"/>
              <a:t>Withholding tax mispricing</a:t>
            </a:r>
          </a:p>
          <a:p>
            <a:pPr lvl="1"/>
            <a:r>
              <a:rPr lang="en-US" dirty="0"/>
              <a:t>See III &amp; John Meriwether (later founded LTCM)  at Solomon Brothers &amp; Others </a:t>
            </a:r>
          </a:p>
          <a:p>
            <a:endParaRPr lang="en-US" dirty="0"/>
          </a:p>
        </p:txBody>
      </p:sp>
    </p:spTree>
    <p:extLst>
      <p:ext uri="{BB962C8B-B14F-4D97-AF65-F5344CB8AC3E}">
        <p14:creationId xmlns:p14="http://schemas.microsoft.com/office/powerpoint/2010/main" val="27480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B783-C4C2-4AED-BDA6-883A3BC60372}"/>
              </a:ext>
            </a:extLst>
          </p:cNvPr>
          <p:cNvSpPr>
            <a:spLocks noGrp="1"/>
          </p:cNvSpPr>
          <p:nvPr>
            <p:ph type="title"/>
          </p:nvPr>
        </p:nvSpPr>
        <p:spPr>
          <a:xfrm>
            <a:off x="330200" y="365125"/>
            <a:ext cx="11760200" cy="1095375"/>
          </a:xfrm>
        </p:spPr>
        <p:txBody>
          <a:bodyPr>
            <a:normAutofit fontScale="90000"/>
          </a:bodyPr>
          <a:lstStyle/>
          <a:p>
            <a:r>
              <a:rPr lang="en-US" dirty="0"/>
              <a:t>If countries hold accounts on a global balance sheet</a:t>
            </a:r>
          </a:p>
        </p:txBody>
      </p:sp>
      <p:sp>
        <p:nvSpPr>
          <p:cNvPr id="3" name="Content Placeholder 2">
            <a:extLst>
              <a:ext uri="{FF2B5EF4-FFF2-40B4-BE49-F238E27FC236}">
                <a16:creationId xmlns:a16="http://schemas.microsoft.com/office/drawing/2014/main" id="{1C22EEEF-C48E-47CA-9515-F9CC9D1F65AB}"/>
              </a:ext>
            </a:extLst>
          </p:cNvPr>
          <p:cNvSpPr>
            <a:spLocks noGrp="1"/>
          </p:cNvSpPr>
          <p:nvPr>
            <p:ph idx="1"/>
          </p:nvPr>
        </p:nvSpPr>
        <p:spPr>
          <a:xfrm>
            <a:off x="330200" y="1625600"/>
            <a:ext cx="11760200" cy="4551363"/>
          </a:xfrm>
        </p:spPr>
        <p:txBody>
          <a:bodyPr>
            <a:normAutofit lnSpcReduction="10000"/>
          </a:bodyPr>
          <a:lstStyle/>
          <a:p>
            <a:r>
              <a:rPr lang="en-US" dirty="0"/>
              <a:t>For “the analogy with a national banking system is complete. No depositor in a local bank suffers because the balances, which he leaves idle, are employed to finance the business of someone else. Just as the development of national banking systems served to offset a deflationary pressure which would have prevented otherwise the development of modern industry, so by extending the same principle into the international field we may hope to offset the </a:t>
            </a:r>
            <a:r>
              <a:rPr lang="en-US" dirty="0" err="1"/>
              <a:t>contractionist</a:t>
            </a:r>
            <a:r>
              <a:rPr lang="en-US" dirty="0"/>
              <a:t> pressure” present under the gold standard.</a:t>
            </a:r>
          </a:p>
          <a:p>
            <a:r>
              <a:rPr lang="en-US" dirty="0"/>
              <a:t>This was Keynes’ alternative banking system and produced his alternative Clearing Union proposal – </a:t>
            </a:r>
          </a:p>
          <a:p>
            <a:r>
              <a:rPr lang="en-US" dirty="0"/>
              <a:t>Does not require a “global currency”,</a:t>
            </a:r>
          </a:p>
          <a:p>
            <a:r>
              <a:rPr lang="en-US" dirty="0"/>
              <a:t>Not even </a:t>
            </a:r>
            <a:r>
              <a:rPr lang="en-US" dirty="0" err="1"/>
              <a:t>Bancor</a:t>
            </a:r>
            <a:r>
              <a:rPr lang="en-US" dirty="0"/>
              <a:t> – Schumacher Plan only requires a liquidity system</a:t>
            </a:r>
          </a:p>
        </p:txBody>
      </p:sp>
    </p:spTree>
    <p:extLst>
      <p:ext uri="{BB962C8B-B14F-4D97-AF65-F5344CB8AC3E}">
        <p14:creationId xmlns:p14="http://schemas.microsoft.com/office/powerpoint/2010/main" val="397245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B932-41A1-D7CA-E3E9-C9EEB709899C}"/>
              </a:ext>
            </a:extLst>
          </p:cNvPr>
          <p:cNvSpPr>
            <a:spLocks noGrp="1"/>
          </p:cNvSpPr>
          <p:nvPr>
            <p:ph type="title"/>
          </p:nvPr>
        </p:nvSpPr>
        <p:spPr>
          <a:xfrm>
            <a:off x="188260" y="123078"/>
            <a:ext cx="11268634" cy="656851"/>
          </a:xfrm>
        </p:spPr>
        <p:txBody>
          <a:bodyPr>
            <a:normAutofit/>
          </a:bodyPr>
          <a:lstStyle/>
          <a:p>
            <a:r>
              <a:rPr lang="en-US" sz="3600" dirty="0"/>
              <a:t>Can We Preserve Sovereignty with Global Trade?</a:t>
            </a:r>
          </a:p>
        </p:txBody>
      </p:sp>
      <p:sp>
        <p:nvSpPr>
          <p:cNvPr id="3" name="Content Placeholder 2">
            <a:extLst>
              <a:ext uri="{FF2B5EF4-FFF2-40B4-BE49-F238E27FC236}">
                <a16:creationId xmlns:a16="http://schemas.microsoft.com/office/drawing/2014/main" id="{CE6926EB-27DB-3437-854C-DEB83481C78D}"/>
              </a:ext>
            </a:extLst>
          </p:cNvPr>
          <p:cNvSpPr>
            <a:spLocks noGrp="1"/>
          </p:cNvSpPr>
          <p:nvPr>
            <p:ph idx="1"/>
          </p:nvPr>
        </p:nvSpPr>
        <p:spPr>
          <a:xfrm>
            <a:off x="98612" y="787680"/>
            <a:ext cx="11537574" cy="5947242"/>
          </a:xfrm>
        </p:spPr>
        <p:txBody>
          <a:bodyPr>
            <a:noAutofit/>
          </a:bodyPr>
          <a:lstStyle/>
          <a:p>
            <a:r>
              <a:rPr lang="en-US" sz="1600" dirty="0"/>
              <a:t>A solution that retains national sovereignty without requiring a common national or international currency such as </a:t>
            </a:r>
            <a:r>
              <a:rPr lang="en-US" sz="1600" dirty="0" err="1"/>
              <a:t>Bancor</a:t>
            </a:r>
            <a:r>
              <a:rPr lang="en-US" sz="1600" dirty="0"/>
              <a:t> is Schumacher’s  “Multilateral Clearing”, (</a:t>
            </a:r>
            <a:r>
              <a:rPr lang="en-US" sz="1600" dirty="0" err="1"/>
              <a:t>Economica</a:t>
            </a:r>
            <a:r>
              <a:rPr lang="en-US" sz="1600" dirty="0"/>
              <a:t>, New Series. Vol. 10, No. 38, May 1943, 150-65 elaboration of Keynes’s Clearing Union proposal. </a:t>
            </a:r>
          </a:p>
          <a:p>
            <a:r>
              <a:rPr lang="en-US" sz="1600" dirty="0"/>
              <a:t>In Schumacher’s system the importer settles an exporter’s claim for payment by transfer of domestic currency to its own National Clearing Fund that messages the exporter’s National Clearing Fund which makes payment to the exporter in its domestic currency. </a:t>
            </a:r>
          </a:p>
          <a:p>
            <a:r>
              <a:rPr lang="en-US" sz="1600" dirty="0"/>
              <a:t>The deficit countries’ Funds will have surpluses which they invest in Treasury bills. An “International Clearing Office” acta as Trustee for the Treasury Bills with each National Fund owning a share equal to the size of their respective surpluses. (op. </a:t>
            </a:r>
            <a:r>
              <a:rPr lang="en-US" sz="1600" dirty="0" err="1"/>
              <a:t>cit</a:t>
            </a:r>
            <a:r>
              <a:rPr lang="en-US" sz="1600" dirty="0"/>
              <a:t>: 151-2)</a:t>
            </a:r>
          </a:p>
          <a:p>
            <a:r>
              <a:rPr lang="en-US" sz="1600" dirty="0"/>
              <a:t>The International Clearing Office requires no finance, or supranational currency. Since it is impossible to disentangle the mass of individual transactions which give rise, during the course of annual trading, to the various uncleared balances in the deficit countries and to ascribe any one particular balance, or part of it, to any one particular surplus country, surplus countries as a group become the joint owners of the balances in all the deficit countries. (Ibid.: 153-4) This represents an automatic capital outflow in the form of the purchase of a bundle of deficit countries’ Treasury bills.</a:t>
            </a:r>
          </a:p>
          <a:p>
            <a:r>
              <a:rPr lang="en-US" sz="1600" dirty="0"/>
              <a:t>“In this way …every national currency is made into a world currency, … the creation of a new world currency becomes unnecessary. … the International Clearing Office [is] …the central accounting office for the different National Clearing Funds. … The Clearing Funds of surplus countries become indebted to their internal money markets and acquire an equivalent share in the Pool; both their debt and their share in the Pool being equal to their trade surplus. The Clearing Funds of the deficit countries are left with balances of cash in hand (equal to their trade deficits) which belong to the International Pool. The Clearing Funds, finally, of countries [in] balance hold neither cash nor a share in the Pool.” … </a:t>
            </a:r>
          </a:p>
          <a:p>
            <a:r>
              <a:rPr lang="en-US" sz="1600" dirty="0"/>
              <a:t>“The main force is the fact that the holding of surpluses becomes unprofitable and risky. The surplus, instead of being convertible into gold or interest-earning investments, is tied up in the Pool: it is a share in the Pool. And the Pool’s assets are always the weakest currencies of the world: the currencies of the countries that have been unable to earn as much as they have spent.” (Ibid.: 155-7) </a:t>
            </a:r>
          </a:p>
          <a:p>
            <a:r>
              <a:rPr lang="en-US" sz="1600" dirty="0"/>
              <a:t>Note that this provides a strong incentive for surplus countries to take action to spend their balances, automatically improving the risk characteristics of their holdings.</a:t>
            </a:r>
          </a:p>
        </p:txBody>
      </p:sp>
    </p:spTree>
    <p:extLst>
      <p:ext uri="{BB962C8B-B14F-4D97-AF65-F5344CB8AC3E}">
        <p14:creationId xmlns:p14="http://schemas.microsoft.com/office/powerpoint/2010/main" val="404986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4AC8-110C-4C86-A823-350A3129F2AA}"/>
              </a:ext>
            </a:extLst>
          </p:cNvPr>
          <p:cNvSpPr>
            <a:spLocks noGrp="1"/>
          </p:cNvSpPr>
          <p:nvPr>
            <p:ph type="title"/>
          </p:nvPr>
        </p:nvSpPr>
        <p:spPr>
          <a:xfrm>
            <a:off x="358588" y="203201"/>
            <a:ext cx="10995212" cy="477836"/>
          </a:xfrm>
        </p:spPr>
        <p:txBody>
          <a:bodyPr>
            <a:normAutofit fontScale="90000"/>
          </a:bodyPr>
          <a:lstStyle/>
          <a:p>
            <a:r>
              <a:rPr lang="en-US" dirty="0"/>
              <a:t>A Clearing Union is more attractive today than 1944</a:t>
            </a:r>
          </a:p>
        </p:txBody>
      </p:sp>
      <p:sp>
        <p:nvSpPr>
          <p:cNvPr id="3" name="Content Placeholder 2">
            <a:extLst>
              <a:ext uri="{FF2B5EF4-FFF2-40B4-BE49-F238E27FC236}">
                <a16:creationId xmlns:a16="http://schemas.microsoft.com/office/drawing/2014/main" id="{5F3ED6C7-8D21-4D4A-A543-D7A648FEB1E2}"/>
              </a:ext>
            </a:extLst>
          </p:cNvPr>
          <p:cNvSpPr>
            <a:spLocks noGrp="1"/>
          </p:cNvSpPr>
          <p:nvPr>
            <p:ph idx="1"/>
          </p:nvPr>
        </p:nvSpPr>
        <p:spPr>
          <a:xfrm>
            <a:off x="546100" y="990600"/>
            <a:ext cx="11455400" cy="5186363"/>
          </a:xfrm>
        </p:spPr>
        <p:txBody>
          <a:bodyPr>
            <a:normAutofit lnSpcReduction="10000"/>
          </a:bodyPr>
          <a:lstStyle/>
          <a:p>
            <a:r>
              <a:rPr lang="en-US" dirty="0"/>
              <a:t>We now have advanced technology for the banking principle in the form of blockchain distributed ledgers</a:t>
            </a:r>
          </a:p>
          <a:p>
            <a:r>
              <a:rPr lang="en-US" dirty="0"/>
              <a:t>Most Central banks are contemplating a notional digital unit of account: CBDC</a:t>
            </a:r>
          </a:p>
          <a:p>
            <a:r>
              <a:rPr lang="en-US" dirty="0"/>
              <a:t>Some are considering issue of CBDC deposit accounts to the public</a:t>
            </a:r>
          </a:p>
          <a:p>
            <a:pPr lvl="1"/>
            <a:r>
              <a:rPr lang="en-US" dirty="0"/>
              <a:t>Which would eliminate fractional reserve creation of private means of payment</a:t>
            </a:r>
          </a:p>
          <a:p>
            <a:pPr lvl="1"/>
            <a:r>
              <a:rPr lang="en-US" dirty="0"/>
              <a:t>What would happen to spread banking and bank earnings? </a:t>
            </a:r>
          </a:p>
          <a:p>
            <a:pPr lvl="1"/>
            <a:r>
              <a:rPr lang="en-US" dirty="0"/>
              <a:t>100% Banking</a:t>
            </a:r>
          </a:p>
          <a:p>
            <a:r>
              <a:rPr lang="en-US" dirty="0"/>
              <a:t>All of these changes would facilitate a Clearing arrangement</a:t>
            </a:r>
          </a:p>
          <a:p>
            <a:pPr lvl="1"/>
            <a:r>
              <a:rPr lang="en-US" dirty="0"/>
              <a:t>Indeed there is a private one that already exists</a:t>
            </a:r>
          </a:p>
          <a:p>
            <a:r>
              <a:rPr lang="en-US" dirty="0"/>
              <a:t>The decision on public v. private digital architecture is thus also linked to reform of the International Financial System architecture</a:t>
            </a:r>
          </a:p>
        </p:txBody>
      </p:sp>
    </p:spTree>
    <p:extLst>
      <p:ext uri="{BB962C8B-B14F-4D97-AF65-F5344CB8AC3E}">
        <p14:creationId xmlns:p14="http://schemas.microsoft.com/office/powerpoint/2010/main" val="153101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2A6E-D1AD-46C9-B6D1-FA8632AA268D}"/>
              </a:ext>
            </a:extLst>
          </p:cNvPr>
          <p:cNvSpPr>
            <a:spLocks noGrp="1"/>
          </p:cNvSpPr>
          <p:nvPr>
            <p:ph type="title"/>
          </p:nvPr>
        </p:nvSpPr>
        <p:spPr>
          <a:xfrm>
            <a:off x="811305" y="242047"/>
            <a:ext cx="10515600" cy="609601"/>
          </a:xfrm>
        </p:spPr>
        <p:txBody>
          <a:bodyPr>
            <a:normAutofit fontScale="90000"/>
          </a:bodyPr>
          <a:lstStyle/>
          <a:p>
            <a:r>
              <a:rPr lang="en-US" dirty="0"/>
              <a:t>Money is ??</a:t>
            </a:r>
          </a:p>
        </p:txBody>
      </p:sp>
      <p:sp>
        <p:nvSpPr>
          <p:cNvPr id="3" name="Content Placeholder 2">
            <a:extLst>
              <a:ext uri="{FF2B5EF4-FFF2-40B4-BE49-F238E27FC236}">
                <a16:creationId xmlns:a16="http://schemas.microsoft.com/office/drawing/2014/main" id="{5F769BA9-7762-4F57-BE77-22B8B8139CC2}"/>
              </a:ext>
            </a:extLst>
          </p:cNvPr>
          <p:cNvSpPr>
            <a:spLocks noGrp="1"/>
          </p:cNvSpPr>
          <p:nvPr>
            <p:ph idx="1"/>
          </p:nvPr>
        </p:nvSpPr>
        <p:spPr>
          <a:xfrm>
            <a:off x="838200" y="1093694"/>
            <a:ext cx="10515600" cy="5083269"/>
          </a:xfrm>
        </p:spPr>
        <p:txBody>
          <a:bodyPr>
            <a:normAutofit fontScale="85000" lnSpcReduction="10000"/>
          </a:bodyPr>
          <a:lstStyle/>
          <a:p>
            <a:pPr marL="0" indent="0">
              <a:buNone/>
            </a:pPr>
            <a:endParaRPr lang="en-US" dirty="0"/>
          </a:p>
          <a:p>
            <a:r>
              <a:rPr lang="en-US" dirty="0"/>
              <a:t>Money is the creature of the State</a:t>
            </a:r>
          </a:p>
          <a:p>
            <a:r>
              <a:rPr lang="en-US" dirty="0"/>
              <a:t>Money is the creature of the code</a:t>
            </a:r>
          </a:p>
          <a:p>
            <a:r>
              <a:rPr lang="en-US" dirty="0"/>
              <a:t>Money is the creature of an uncertain future</a:t>
            </a:r>
          </a:p>
          <a:p>
            <a:endParaRPr lang="en-US" dirty="0"/>
          </a:p>
          <a:p>
            <a:r>
              <a:rPr lang="en-US" dirty="0"/>
              <a:t>Taxes drive money</a:t>
            </a:r>
          </a:p>
          <a:p>
            <a:r>
              <a:rPr lang="en-US" dirty="0"/>
              <a:t>Anonymity/</a:t>
            </a:r>
            <a:r>
              <a:rPr lang="en-US" dirty="0" err="1"/>
              <a:t>BlockChain</a:t>
            </a:r>
            <a:r>
              <a:rPr lang="en-US" dirty="0"/>
              <a:t> Transparency drives money</a:t>
            </a:r>
          </a:p>
          <a:p>
            <a:r>
              <a:rPr lang="en-US" dirty="0"/>
              <a:t>Liquidity drives money</a:t>
            </a:r>
          </a:p>
          <a:p>
            <a:endParaRPr lang="en-US" dirty="0"/>
          </a:p>
          <a:p>
            <a:r>
              <a:rPr lang="en-US" dirty="0"/>
              <a:t>Trust (in central authority guarantee) drives money</a:t>
            </a:r>
          </a:p>
          <a:p>
            <a:r>
              <a:rPr lang="en-US" dirty="0"/>
              <a:t>Trust (the Tao/</a:t>
            </a:r>
            <a:r>
              <a:rPr lang="en-US" dirty="0" err="1"/>
              <a:t>Decentralised</a:t>
            </a:r>
            <a:r>
              <a:rPr lang="en-US" dirty="0"/>
              <a:t> verification/competition by Miners) drives money</a:t>
            </a:r>
          </a:p>
          <a:p>
            <a:r>
              <a:rPr lang="en-US" dirty="0"/>
              <a:t>Production debits and credits drive money</a:t>
            </a:r>
          </a:p>
        </p:txBody>
      </p:sp>
    </p:spTree>
    <p:extLst>
      <p:ext uri="{BB962C8B-B14F-4D97-AF65-F5344CB8AC3E}">
        <p14:creationId xmlns:p14="http://schemas.microsoft.com/office/powerpoint/2010/main" val="80815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9C9E-D8D3-4007-9482-DC0CF60A9E37}"/>
              </a:ext>
            </a:extLst>
          </p:cNvPr>
          <p:cNvSpPr>
            <a:spLocks noGrp="1"/>
          </p:cNvSpPr>
          <p:nvPr>
            <p:ph type="title"/>
          </p:nvPr>
        </p:nvSpPr>
        <p:spPr>
          <a:xfrm>
            <a:off x="352697" y="365125"/>
            <a:ext cx="11001103" cy="5506757"/>
          </a:xfrm>
        </p:spPr>
        <p:txBody>
          <a:bodyPr>
            <a:normAutofit/>
          </a:bodyPr>
          <a:lstStyle/>
          <a:p>
            <a:pPr algn="ctr"/>
            <a:r>
              <a:rPr lang="en-US" dirty="0"/>
              <a:t>For Further Elucidation</a:t>
            </a:r>
            <a:br>
              <a:rPr lang="en-US" dirty="0"/>
            </a:br>
            <a:br>
              <a:rPr lang="en-US" dirty="0"/>
            </a:br>
            <a:br>
              <a:rPr lang="en-US" sz="2400" dirty="0">
                <a:hlinkClick r:id="rId2" action="ppaction://hlinksldjump"/>
              </a:rPr>
            </a:br>
            <a:r>
              <a:rPr lang="en-US" sz="2400" dirty="0">
                <a:hlinkClick r:id="rId3"/>
              </a:rPr>
              <a:t>https://jankregel.org</a:t>
            </a:r>
            <a:br>
              <a:rPr lang="en-US" dirty="0"/>
            </a:br>
            <a:br>
              <a:rPr lang="en-US" dirty="0"/>
            </a:br>
            <a:r>
              <a:rPr lang="en-US" dirty="0"/>
              <a:t>Thank you</a:t>
            </a:r>
          </a:p>
        </p:txBody>
      </p:sp>
      <p:sp>
        <p:nvSpPr>
          <p:cNvPr id="5" name="Content Placeholder 4">
            <a:extLst>
              <a:ext uri="{FF2B5EF4-FFF2-40B4-BE49-F238E27FC236}">
                <a16:creationId xmlns:a16="http://schemas.microsoft.com/office/drawing/2014/main" id="{2D6F524A-6471-E564-B6B1-D2BB04846A22}"/>
              </a:ext>
            </a:extLst>
          </p:cNvPr>
          <p:cNvSpPr>
            <a:spLocks noGrp="1"/>
          </p:cNvSpPr>
          <p:nvPr>
            <p:ph idx="1"/>
          </p:nvPr>
        </p:nvSpPr>
        <p:spPr>
          <a:xfrm>
            <a:off x="3294017" y="4858871"/>
            <a:ext cx="5616902" cy="1371880"/>
          </a:xfrm>
        </p:spPr>
        <p:txBody>
          <a:bodyPr/>
          <a:lstStyle/>
          <a:p>
            <a:pPr marL="0" indent="0">
              <a:buNone/>
            </a:pPr>
            <a:r>
              <a:rPr lang="en-US" dirty="0"/>
              <a:t> </a:t>
            </a:r>
          </a:p>
        </p:txBody>
      </p:sp>
    </p:spTree>
    <p:extLst>
      <p:ext uri="{BB962C8B-B14F-4D97-AF65-F5344CB8AC3E}">
        <p14:creationId xmlns:p14="http://schemas.microsoft.com/office/powerpoint/2010/main" val="401254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9485-E622-0698-BDF4-9E1AA958B15C}"/>
              </a:ext>
            </a:extLst>
          </p:cNvPr>
          <p:cNvSpPr>
            <a:spLocks noGrp="1"/>
          </p:cNvSpPr>
          <p:nvPr>
            <p:ph type="title"/>
          </p:nvPr>
        </p:nvSpPr>
        <p:spPr/>
        <p:txBody>
          <a:bodyPr/>
          <a:lstStyle/>
          <a:p>
            <a:r>
              <a:rPr lang="en-US" dirty="0"/>
              <a:t>UMKC – CFEPS– Employer of Last Resort</a:t>
            </a:r>
          </a:p>
        </p:txBody>
      </p:sp>
      <p:sp>
        <p:nvSpPr>
          <p:cNvPr id="3" name="Content Placeholder 2">
            <a:extLst>
              <a:ext uri="{FF2B5EF4-FFF2-40B4-BE49-F238E27FC236}">
                <a16:creationId xmlns:a16="http://schemas.microsoft.com/office/drawing/2014/main" id="{36C345BD-F249-65A8-C9BE-9225C097B786}"/>
              </a:ext>
            </a:extLst>
          </p:cNvPr>
          <p:cNvSpPr>
            <a:spLocks noGrp="1"/>
          </p:cNvSpPr>
          <p:nvPr>
            <p:ph idx="1"/>
          </p:nvPr>
        </p:nvSpPr>
        <p:spPr>
          <a:xfrm>
            <a:off x="838200" y="1550894"/>
            <a:ext cx="10515600" cy="5091953"/>
          </a:xfrm>
        </p:spPr>
        <p:txBody>
          <a:bodyPr>
            <a:normAutofit fontScale="85000" lnSpcReduction="20000"/>
          </a:bodyPr>
          <a:lstStyle/>
          <a:p>
            <a:r>
              <a:rPr lang="en-US" b="1" dirty="0"/>
              <a:t>Centre for Full Employment and Price Stability – no MMT here</a:t>
            </a:r>
          </a:p>
          <a:p>
            <a:pPr lvl="1"/>
            <a:r>
              <a:rPr lang="en-US" dirty="0"/>
              <a:t>Funded by Warren </a:t>
            </a:r>
            <a:r>
              <a:rPr lang="en-US" dirty="0" err="1"/>
              <a:t>Mosler</a:t>
            </a:r>
            <a:endParaRPr lang="en-US" dirty="0"/>
          </a:p>
          <a:p>
            <a:pPr lvl="1"/>
            <a:r>
              <a:rPr lang="en-US" dirty="0"/>
              <a:t>University of Missouri Kansas City – Director Mat </a:t>
            </a:r>
            <a:r>
              <a:rPr lang="en-US" dirty="0" err="1"/>
              <a:t>Forstater</a:t>
            </a:r>
            <a:endParaRPr lang="en-US" dirty="0"/>
          </a:p>
          <a:p>
            <a:r>
              <a:rPr lang="en-US" dirty="0"/>
              <a:t>From The </a:t>
            </a:r>
            <a:r>
              <a:rPr lang="en-US" dirty="0" err="1"/>
              <a:t>Mosler</a:t>
            </a:r>
            <a:r>
              <a:rPr lang="en-US" dirty="0"/>
              <a:t> Business Card Economy to UMKC Buckaroos</a:t>
            </a:r>
          </a:p>
          <a:p>
            <a:r>
              <a:rPr lang="en-US" dirty="0"/>
              <a:t>Government as Supply of Jobs to ensure Full Employment</a:t>
            </a:r>
          </a:p>
          <a:p>
            <a:pPr lvl="1"/>
            <a:r>
              <a:rPr lang="en-US" dirty="0"/>
              <a:t>Government a “Dealer” in Jobs</a:t>
            </a:r>
          </a:p>
          <a:p>
            <a:pPr lvl="1"/>
            <a:r>
              <a:rPr lang="en-US" dirty="0"/>
              <a:t>In financial markets dealers set bid-ask prices </a:t>
            </a:r>
          </a:p>
          <a:p>
            <a:pPr lvl="1"/>
            <a:r>
              <a:rPr lang="en-US" dirty="0"/>
              <a:t>Willing to buy and sell at those prices </a:t>
            </a:r>
          </a:p>
          <a:p>
            <a:pPr lvl="1"/>
            <a:r>
              <a:rPr lang="en-US" dirty="0"/>
              <a:t>Need Capital to keep reserves to be able to sell at ask price</a:t>
            </a:r>
          </a:p>
          <a:p>
            <a:r>
              <a:rPr lang="en-US" dirty="0"/>
              <a:t>Government jobs are the reserves to keep wages in bid-ask range</a:t>
            </a:r>
          </a:p>
          <a:p>
            <a:r>
              <a:rPr lang="en-US" dirty="0"/>
              <a:t>A buffer stock of jobs (also proposed independently by Bill Mitchell)</a:t>
            </a:r>
          </a:p>
          <a:p>
            <a:pPr lvl="1"/>
            <a:r>
              <a:rPr lang="en-US" dirty="0"/>
              <a:t>What is the government’s “capital”?  </a:t>
            </a:r>
          </a:p>
          <a:p>
            <a:r>
              <a:rPr lang="en-US" dirty="0"/>
              <a:t> Deficit Spending to fund the “stock” of government jobs</a:t>
            </a:r>
          </a:p>
          <a:p>
            <a:pPr lvl="1"/>
            <a:r>
              <a:rPr lang="en-US" dirty="0"/>
              <a:t>Econometric estimates {</a:t>
            </a:r>
            <a:r>
              <a:rPr lang="en-US" dirty="0" err="1"/>
              <a:t>e.g.Scott</a:t>
            </a:r>
            <a:r>
              <a:rPr lang="en-US" dirty="0"/>
              <a:t> </a:t>
            </a:r>
            <a:r>
              <a:rPr lang="en-US" dirty="0" err="1"/>
              <a:t>Fulwiler</a:t>
            </a:r>
            <a:r>
              <a:rPr lang="en-US" dirty="0"/>
              <a:t>} of 1-2% of GDP</a:t>
            </a:r>
          </a:p>
          <a:p>
            <a:r>
              <a:rPr lang="en-US" dirty="0"/>
              <a:t>No Default principle implied no limit on government capital</a:t>
            </a:r>
          </a:p>
          <a:p>
            <a:pPr lvl="1"/>
            <a:endParaRPr lang="en-US" dirty="0"/>
          </a:p>
        </p:txBody>
      </p:sp>
    </p:spTree>
    <p:extLst>
      <p:ext uri="{BB962C8B-B14F-4D97-AF65-F5344CB8AC3E}">
        <p14:creationId xmlns:p14="http://schemas.microsoft.com/office/powerpoint/2010/main" val="42899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B0D6-37C4-D542-DF02-95FE4B0244CC}"/>
              </a:ext>
            </a:extLst>
          </p:cNvPr>
          <p:cNvSpPr>
            <a:spLocks noGrp="1"/>
          </p:cNvSpPr>
          <p:nvPr>
            <p:ph type="title"/>
          </p:nvPr>
        </p:nvSpPr>
        <p:spPr>
          <a:xfrm>
            <a:off x="300871" y="299137"/>
            <a:ext cx="10803903" cy="803799"/>
          </a:xfrm>
        </p:spPr>
        <p:txBody>
          <a:bodyPr>
            <a:noAutofit/>
          </a:bodyPr>
          <a:lstStyle/>
          <a:p>
            <a:r>
              <a:rPr lang="en-US" sz="2800" dirty="0"/>
              <a:t>The MMT Tail (fiscal policy) Wags the ELR Dog (price stability)</a:t>
            </a:r>
          </a:p>
        </p:txBody>
      </p:sp>
      <p:sp>
        <p:nvSpPr>
          <p:cNvPr id="3" name="Content Placeholder 2">
            <a:extLst>
              <a:ext uri="{FF2B5EF4-FFF2-40B4-BE49-F238E27FC236}">
                <a16:creationId xmlns:a16="http://schemas.microsoft.com/office/drawing/2014/main" id="{BCFC97DD-D16D-A4D7-1606-F7A202F80CF6}"/>
              </a:ext>
            </a:extLst>
          </p:cNvPr>
          <p:cNvSpPr>
            <a:spLocks noGrp="1"/>
          </p:cNvSpPr>
          <p:nvPr>
            <p:ph idx="1"/>
          </p:nvPr>
        </p:nvSpPr>
        <p:spPr>
          <a:xfrm>
            <a:off x="457200" y="1174376"/>
            <a:ext cx="10896600" cy="5384487"/>
          </a:xfrm>
        </p:spPr>
        <p:txBody>
          <a:bodyPr>
            <a:normAutofit fontScale="92500" lnSpcReduction="20000"/>
          </a:bodyPr>
          <a:lstStyle/>
          <a:p>
            <a:r>
              <a:rPr lang="en-US" sz="2000" dirty="0"/>
              <a:t>No Default principle then produced the reply to deficit Hawks</a:t>
            </a:r>
          </a:p>
          <a:p>
            <a:pPr lvl="1"/>
            <a:r>
              <a:rPr lang="en-US" sz="2000" dirty="0"/>
              <a:t>No need to “fund” deficit by issuing government bonds</a:t>
            </a:r>
          </a:p>
          <a:p>
            <a:pPr lvl="1"/>
            <a:r>
              <a:rPr lang="en-US" sz="2000" dirty="0"/>
              <a:t>No need to “tax” to finance expenditure</a:t>
            </a:r>
          </a:p>
          <a:p>
            <a:pPr lvl="1"/>
            <a:r>
              <a:rPr lang="en-US" sz="2000" dirty="0"/>
              <a:t>But tax liability to drive demand for government debt</a:t>
            </a:r>
          </a:p>
          <a:p>
            <a:r>
              <a:rPr lang="en-US" sz="2000" dirty="0"/>
              <a:t>No Need to Balance Budget</a:t>
            </a:r>
          </a:p>
          <a:p>
            <a:pPr lvl="1"/>
            <a:r>
              <a:rPr lang="en-US" sz="2000" dirty="0"/>
              <a:t>Lerner Functional Finance</a:t>
            </a:r>
          </a:p>
          <a:p>
            <a:pPr lvl="1"/>
            <a:r>
              <a:rPr lang="en-US" sz="2000" dirty="0"/>
              <a:t>Knapp State money</a:t>
            </a:r>
          </a:p>
          <a:p>
            <a:pPr lvl="1"/>
            <a:r>
              <a:rPr lang="en-US" sz="2000" dirty="0"/>
              <a:t>Lerner State money</a:t>
            </a:r>
          </a:p>
          <a:p>
            <a:r>
              <a:rPr lang="en-US" sz="2000" dirty="0"/>
              <a:t>Fiscal policy (tax/expenditure policy) to control demand and inflation</a:t>
            </a:r>
          </a:p>
          <a:p>
            <a:r>
              <a:rPr lang="en-US" sz="2000" dirty="0"/>
              <a:t>ELR assured full employment</a:t>
            </a:r>
          </a:p>
          <a:p>
            <a:r>
              <a:rPr lang="en-US" sz="2000" dirty="0"/>
              <a:t>Bond issuance to produce interest rate target</a:t>
            </a:r>
          </a:p>
          <a:p>
            <a:r>
              <a:rPr lang="en-US" dirty="0"/>
              <a:t>This became MMT sovereign government budget autonomy</a:t>
            </a:r>
          </a:p>
          <a:p>
            <a:pPr lvl="1"/>
            <a:r>
              <a:rPr lang="en-US" dirty="0"/>
              <a:t>{looks a lot like neoclassical synthesis Keynesian fine tuning}</a:t>
            </a:r>
          </a:p>
          <a:p>
            <a:r>
              <a:rPr lang="en-US" dirty="0"/>
              <a:t>BUT it lost sight of the ELR as an answer to Friedman’s Reconsideration of the Quantity Theory as represented in Expectations Augmented Phillips Curve as an answer to stagflation</a:t>
            </a:r>
          </a:p>
        </p:txBody>
      </p:sp>
    </p:spTree>
    <p:extLst>
      <p:ext uri="{BB962C8B-B14F-4D97-AF65-F5344CB8AC3E}">
        <p14:creationId xmlns:p14="http://schemas.microsoft.com/office/powerpoint/2010/main" val="223265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228600"/>
            <a:ext cx="7680288" cy="918882"/>
          </a:xfrm>
        </p:spPr>
        <p:txBody>
          <a:bodyPr>
            <a:normAutofit/>
          </a:bodyPr>
          <a:lstStyle/>
          <a:p>
            <a:pPr algn="ctr"/>
            <a:r>
              <a:rPr lang="en-US" sz="2400" b="1" u="sng" dirty="0">
                <a:solidFill>
                  <a:srgbClr val="000000"/>
                </a:solidFill>
              </a:rPr>
              <a:t>Is Fiscal Policy Autonomy the focus of Keynes’ GT?: Minsky No</a:t>
            </a:r>
          </a:p>
        </p:txBody>
      </p:sp>
      <p:pic>
        <p:nvPicPr>
          <p:cNvPr id="6" name="Content Placeholder 5">
            <a:extLst>
              <a:ext uri="{FF2B5EF4-FFF2-40B4-BE49-F238E27FC236}">
                <a16:creationId xmlns:a16="http://schemas.microsoft.com/office/drawing/2014/main" id="{5BB7BEBA-15A0-466A-B39F-FEC6C543179D}"/>
              </a:ext>
            </a:extLst>
          </p:cNvPr>
          <p:cNvPicPr>
            <a:picLocks noGrp="1" noChangeAspect="1"/>
          </p:cNvPicPr>
          <p:nvPr>
            <p:ph idx="1"/>
          </p:nvPr>
        </p:nvPicPr>
        <p:blipFill>
          <a:blip r:embed="rId3"/>
          <a:stretch>
            <a:fillRect/>
          </a:stretch>
        </p:blipFill>
        <p:spPr>
          <a:xfrm>
            <a:off x="2881222" y="1363644"/>
            <a:ext cx="5648325" cy="1543050"/>
          </a:xfrm>
          <a:prstGeom prst="rect">
            <a:avLst/>
          </a:prstGeom>
        </p:spPr>
      </p:pic>
      <p:pic>
        <p:nvPicPr>
          <p:cNvPr id="7" name="Picture 6">
            <a:extLst>
              <a:ext uri="{FF2B5EF4-FFF2-40B4-BE49-F238E27FC236}">
                <a16:creationId xmlns:a16="http://schemas.microsoft.com/office/drawing/2014/main" id="{EA1282FB-59C2-4DDD-A163-F7B3DEA52794}"/>
              </a:ext>
            </a:extLst>
          </p:cNvPr>
          <p:cNvPicPr>
            <a:picLocks noChangeAspect="1"/>
          </p:cNvPicPr>
          <p:nvPr/>
        </p:nvPicPr>
        <p:blipFill>
          <a:blip r:embed="rId4"/>
          <a:stretch>
            <a:fillRect/>
          </a:stretch>
        </p:blipFill>
        <p:spPr>
          <a:xfrm>
            <a:off x="3201934" y="3591212"/>
            <a:ext cx="5471902" cy="1790805"/>
          </a:xfrm>
          <a:prstGeom prst="rect">
            <a:avLst/>
          </a:prstGeom>
        </p:spPr>
      </p:pic>
    </p:spTree>
    <p:extLst>
      <p:ext uri="{BB962C8B-B14F-4D97-AF65-F5344CB8AC3E}">
        <p14:creationId xmlns:p14="http://schemas.microsoft.com/office/powerpoint/2010/main" val="28497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3920-5606-4BCE-B4F3-767E6270AD98}"/>
              </a:ext>
            </a:extLst>
          </p:cNvPr>
          <p:cNvSpPr>
            <a:spLocks noGrp="1"/>
          </p:cNvSpPr>
          <p:nvPr>
            <p:ph type="title"/>
          </p:nvPr>
        </p:nvSpPr>
        <p:spPr>
          <a:xfrm>
            <a:off x="2152650" y="127001"/>
            <a:ext cx="7886700" cy="806126"/>
          </a:xfrm>
        </p:spPr>
        <p:txBody>
          <a:bodyPr/>
          <a:lstStyle/>
          <a:p>
            <a:r>
              <a:rPr lang="en-US" dirty="0"/>
              <a:t>PK Commandment</a:t>
            </a:r>
          </a:p>
        </p:txBody>
      </p:sp>
      <p:pic>
        <p:nvPicPr>
          <p:cNvPr id="5" name="Content Placeholder 4">
            <a:extLst>
              <a:ext uri="{FF2B5EF4-FFF2-40B4-BE49-F238E27FC236}">
                <a16:creationId xmlns:a16="http://schemas.microsoft.com/office/drawing/2014/main" id="{239EDE3B-CA13-4550-8763-240DDD806D76}"/>
              </a:ext>
            </a:extLst>
          </p:cNvPr>
          <p:cNvPicPr>
            <a:picLocks noGrp="1"/>
          </p:cNvPicPr>
          <p:nvPr>
            <p:ph idx="1"/>
          </p:nvPr>
        </p:nvPicPr>
        <p:blipFill>
          <a:blip r:embed="rId3"/>
          <a:stretch>
            <a:fillRect/>
          </a:stretch>
        </p:blipFill>
        <p:spPr>
          <a:xfrm>
            <a:off x="2728768" y="3929740"/>
            <a:ext cx="6429664" cy="2209800"/>
          </a:xfrm>
          <a:prstGeom prst="rect">
            <a:avLst/>
          </a:prstGeom>
        </p:spPr>
      </p:pic>
      <p:sp>
        <p:nvSpPr>
          <p:cNvPr id="4" name="Rectangle 3">
            <a:extLst>
              <a:ext uri="{FF2B5EF4-FFF2-40B4-BE49-F238E27FC236}">
                <a16:creationId xmlns:a16="http://schemas.microsoft.com/office/drawing/2014/main" id="{E1605A1C-FF10-4770-8A14-CB78A29C3F4D}"/>
              </a:ext>
            </a:extLst>
          </p:cNvPr>
          <p:cNvSpPr/>
          <p:nvPr/>
        </p:nvSpPr>
        <p:spPr>
          <a:xfrm>
            <a:off x="2552700" y="1367416"/>
            <a:ext cx="6781800" cy="2308324"/>
          </a:xfrm>
          <a:prstGeom prst="rect">
            <a:avLst/>
          </a:prstGeom>
        </p:spPr>
        <p:txBody>
          <a:bodyPr wrap="square">
            <a:spAutoFit/>
          </a:bodyPr>
          <a:lstStyle/>
          <a:p>
            <a:r>
              <a:rPr lang="en-US" dirty="0"/>
              <a:t>Minsky: The post Keynesians take the commandment for economic theory, “thou shalt not </a:t>
            </a:r>
            <a:r>
              <a:rPr lang="en-US" dirty="0" err="1"/>
              <a:t>dichotomise</a:t>
            </a:r>
            <a:r>
              <a:rPr lang="en-US" dirty="0"/>
              <a:t> the, real from the monetary and financial” explaining the behavior of the system. </a:t>
            </a:r>
          </a:p>
          <a:p>
            <a:r>
              <a:rPr lang="en-US" dirty="0"/>
              <a:t>Counter the invariance postulate of Q theory</a:t>
            </a:r>
          </a:p>
          <a:p>
            <a:r>
              <a:rPr lang="en-US" dirty="0"/>
              <a:t>Replace emphasis on goods prices with emphasis on asset prices</a:t>
            </a:r>
          </a:p>
          <a:p>
            <a:r>
              <a:rPr lang="en-US" dirty="0"/>
              <a:t>NB: Central banks and their difficulty in dealing with asset price inflation</a:t>
            </a:r>
          </a:p>
          <a:p>
            <a:pPr lvl="1"/>
            <a:endParaRPr lang="en-US" dirty="0"/>
          </a:p>
        </p:txBody>
      </p:sp>
    </p:spTree>
    <p:extLst>
      <p:ext uri="{BB962C8B-B14F-4D97-AF65-F5344CB8AC3E}">
        <p14:creationId xmlns:p14="http://schemas.microsoft.com/office/powerpoint/2010/main" val="424901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246" y="304800"/>
            <a:ext cx="7982755" cy="685800"/>
          </a:xfrm>
        </p:spPr>
        <p:txBody>
          <a:bodyPr>
            <a:noAutofit/>
          </a:bodyPr>
          <a:lstStyle/>
          <a:p>
            <a:r>
              <a:rPr lang="en-US" sz="2800" b="1" u="sng" dirty="0"/>
              <a:t>The Conundrum of Stagflation: Phillips’ Curve</a:t>
            </a:r>
          </a:p>
        </p:txBody>
      </p:sp>
      <p:sp>
        <p:nvSpPr>
          <p:cNvPr id="3" name="Content Placeholder 2"/>
          <p:cNvSpPr>
            <a:spLocks noGrp="1"/>
          </p:cNvSpPr>
          <p:nvPr>
            <p:ph idx="1"/>
          </p:nvPr>
        </p:nvSpPr>
        <p:spPr>
          <a:xfrm>
            <a:off x="645459" y="1159099"/>
            <a:ext cx="9082383" cy="5394101"/>
          </a:xfrm>
        </p:spPr>
        <p:txBody>
          <a:bodyPr>
            <a:normAutofit fontScale="92500" lnSpcReduction="20000"/>
          </a:bodyPr>
          <a:lstStyle/>
          <a:p>
            <a:r>
              <a:rPr lang="en-US" dirty="0"/>
              <a:t>Keynes theory presented in IS-LM had no explicit micro pricing so was considered as being in real terms </a:t>
            </a:r>
          </a:p>
          <a:p>
            <a:r>
              <a:rPr lang="en-US" dirty="0"/>
              <a:t>It was compatible with supporting government demand management in the form of “fine tuning” of real expenditures, but missing any microeconomic analysis of markets and prices. </a:t>
            </a:r>
          </a:p>
          <a:p>
            <a:r>
              <a:rPr lang="en-US" dirty="0"/>
              <a:t>But it was the emergence of inflation in the late 1950s and then with greater force in the end of the 1960s along with unemployment producing the conundrum of “stagflation” that made the absence of prices obvious </a:t>
            </a:r>
          </a:p>
          <a:p>
            <a:r>
              <a:rPr lang="en-US" dirty="0"/>
              <a:t>The more acceptable response to this dilemma was to accept the empirical relations established by Phillips (1958) and then Samuelson and Solow (1960), suggesting that there was a choice or a policy trade-off to be made between inflation and unemployment supported fiscal policy measures up to a limit of an “acceptable rate of inflation </a:t>
            </a:r>
          </a:p>
          <a:p>
            <a:r>
              <a:rPr lang="en-US" b="1" dirty="0"/>
              <a:t>Eventually the Phillips curve is appended to the IS-LM model to explain price inflation!</a:t>
            </a:r>
          </a:p>
          <a:p>
            <a:endParaRPr lang="en-US" sz="1200" dirty="0"/>
          </a:p>
        </p:txBody>
      </p:sp>
    </p:spTree>
    <p:extLst>
      <p:ext uri="{BB962C8B-B14F-4D97-AF65-F5344CB8AC3E}">
        <p14:creationId xmlns:p14="http://schemas.microsoft.com/office/powerpoint/2010/main" val="17008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8" y="152400"/>
            <a:ext cx="8759692" cy="679126"/>
          </a:xfrm>
        </p:spPr>
        <p:txBody>
          <a:bodyPr>
            <a:normAutofit/>
          </a:bodyPr>
          <a:lstStyle/>
          <a:p>
            <a:r>
              <a:rPr lang="en-US" sz="2000" b="1" dirty="0"/>
              <a:t>Friedman provided alternative solution to the Explanation of Prices and Inflation: </a:t>
            </a:r>
            <a:br>
              <a:rPr lang="en-US" sz="2000" b="1" dirty="0"/>
            </a:br>
            <a:r>
              <a:rPr lang="en-US" sz="2000" b="1" dirty="0"/>
              <a:t>“A Reconsideration of the Quantity Theory”</a:t>
            </a:r>
            <a:endParaRPr lang="en-US" sz="2000" b="1" u="sng" dirty="0"/>
          </a:p>
        </p:txBody>
      </p:sp>
      <p:sp>
        <p:nvSpPr>
          <p:cNvPr id="3" name="Content Placeholder 2"/>
          <p:cNvSpPr>
            <a:spLocks noGrp="1"/>
          </p:cNvSpPr>
          <p:nvPr>
            <p:ph idx="1"/>
          </p:nvPr>
        </p:nvSpPr>
        <p:spPr>
          <a:xfrm>
            <a:off x="851647" y="983926"/>
            <a:ext cx="10712823" cy="5695570"/>
          </a:xfrm>
        </p:spPr>
        <p:txBody>
          <a:bodyPr>
            <a:normAutofit lnSpcReduction="10000"/>
          </a:bodyPr>
          <a:lstStyle/>
          <a:p>
            <a:r>
              <a:rPr lang="en-US" sz="2400" dirty="0"/>
              <a:t>Positive Economics: No need for theory, a good correlation is sufficient as a basis for policy to fight inflation. </a:t>
            </a:r>
          </a:p>
          <a:p>
            <a:r>
              <a:rPr lang="en-US" sz="2400" dirty="0"/>
              <a:t>1948: A long-term government policy setting a “monetary framework (MF) for a competitive order since the competitive order cannot provide one for itself.” It should “operate under the 'rule of law" rather than the discretionary authority of administrators.” Read “Deep State”.</a:t>
            </a:r>
          </a:p>
          <a:p>
            <a:r>
              <a:rPr lang="en-US" sz="2400" dirty="0"/>
              <a:t>The MF would “eliminate both the private creation or destruction of money and discretionary control of the quantity of money by central bank authority. … … To complete the elimination of the major weapons of discretionary authority, the existing powers to engage in open market operations and the existing direct controls over stock market and consumer credit should be abolished.” </a:t>
            </a:r>
          </a:p>
          <a:p>
            <a:r>
              <a:rPr lang="en-US" sz="2400" dirty="0"/>
              <a:t>Government would set a full employment budget and an actual budget setting stable (progressive) tax and expenditure policy to balance the former while deficits in the latter would generate automatic stabilizer expenditures financed by direct money creation. </a:t>
            </a:r>
          </a:p>
          <a:p>
            <a:r>
              <a:rPr lang="en-US" sz="2400" b="1" dirty="0"/>
              <a:t>Eliminates discretionary government anti-cyclical demand management policy.</a:t>
            </a:r>
          </a:p>
          <a:p>
            <a:endParaRPr lang="en-US" sz="2400" dirty="0"/>
          </a:p>
        </p:txBody>
      </p:sp>
    </p:spTree>
    <p:extLst>
      <p:ext uri="{BB962C8B-B14F-4D97-AF65-F5344CB8AC3E}">
        <p14:creationId xmlns:p14="http://schemas.microsoft.com/office/powerpoint/2010/main" val="140187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679F-33DD-4766-983A-0237D25C7970}"/>
              </a:ext>
            </a:extLst>
          </p:cNvPr>
          <p:cNvSpPr>
            <a:spLocks noGrp="1"/>
          </p:cNvSpPr>
          <p:nvPr>
            <p:ph type="title"/>
          </p:nvPr>
        </p:nvSpPr>
        <p:spPr>
          <a:xfrm>
            <a:off x="1066800" y="152400"/>
            <a:ext cx="9372600" cy="663388"/>
          </a:xfrm>
        </p:spPr>
        <p:txBody>
          <a:bodyPr>
            <a:noAutofit/>
          </a:bodyPr>
          <a:lstStyle/>
          <a:p>
            <a:r>
              <a:rPr lang="en-US" sz="3200" b="1" u="sng" dirty="0"/>
              <a:t>Expectations and the Phillips’ Curve</a:t>
            </a:r>
          </a:p>
        </p:txBody>
      </p:sp>
      <p:sp>
        <p:nvSpPr>
          <p:cNvPr id="3" name="Content Placeholder 2">
            <a:extLst>
              <a:ext uri="{FF2B5EF4-FFF2-40B4-BE49-F238E27FC236}">
                <a16:creationId xmlns:a16="http://schemas.microsoft.com/office/drawing/2014/main" id="{531D53CB-F801-4EBC-8487-B0D27CAAD775}"/>
              </a:ext>
            </a:extLst>
          </p:cNvPr>
          <p:cNvSpPr>
            <a:spLocks noGrp="1"/>
          </p:cNvSpPr>
          <p:nvPr>
            <p:ph idx="1"/>
          </p:nvPr>
        </p:nvSpPr>
        <p:spPr>
          <a:xfrm>
            <a:off x="717176" y="990600"/>
            <a:ext cx="10434918" cy="5715000"/>
          </a:xfrm>
        </p:spPr>
        <p:txBody>
          <a:bodyPr>
            <a:normAutofit fontScale="55000" lnSpcReduction="20000"/>
          </a:bodyPr>
          <a:lstStyle/>
          <a:p>
            <a:r>
              <a:rPr lang="en-US" dirty="0"/>
              <a:t> To compliment the Long term MF in the presence of </a:t>
            </a:r>
            <a:r>
              <a:rPr lang="en-US" sz="2900" dirty="0"/>
              <a:t>record inflation levels in the 1960s, Friedman’s AEA 1968 Presidential address turns to short-term monetary policy.</a:t>
            </a:r>
          </a:p>
          <a:p>
            <a:r>
              <a:rPr lang="en-US" sz="2900" dirty="0"/>
              <a:t>If the “monetary authority tries to peg the "market" rate of unemployment at a level of ”3 per cent (that is  below “the "natural" rate), when prices and wages have been stable and level and expectation of real and nominal wages and prices are stable” “the authority increases the rate of monetary growth … making nominal cash balances higher than people desire, … </a:t>
            </a:r>
          </a:p>
          <a:p>
            <a:r>
              <a:rPr lang="en-US" sz="2900" dirty="0"/>
              <a:t>Income and spending will take the form of an increase in output and employment rather than in prices. … Producers will tend to react to the initial expansion in aggregate demand by increasing output, employees by working longer hours, and the unemployed, by taking jobs now offered at former nominal wages.”… </a:t>
            </a:r>
          </a:p>
          <a:p>
            <a:r>
              <a:rPr lang="en-US" sz="2900" dirty="0"/>
              <a:t>Mismatch in Price expectations: “But it describes only the initial effects. Because selling prices of products typically respond to an unanticipated rise in nominal demand faster than prices of factors of production,“ “real wages received have gone down- though real wages anticipated by employees went up, since employees implicitly evaluated the wages offered at the earlier price level.” </a:t>
            </a:r>
          </a:p>
          <a:p>
            <a:r>
              <a:rPr lang="en-US" sz="2900" dirty="0"/>
              <a:t>“Indeed, the simultaneous fall ex post in real wages to employers and rise ex ante in real wages to employees is what enabled employment to increase.”  </a:t>
            </a:r>
          </a:p>
          <a:p>
            <a:r>
              <a:rPr lang="en-US" sz="2900" dirty="0"/>
              <a:t>“But the decline ex post in real wages will soon come to affect anticipations. Employees will start to reckon on rising prices of the things they buy and to demand higher nominal wages for the future. "Market" unemployment is below the "natural" level. There is an excess demand for labor so real wages will tend to rise toward their initial level. Even though the higher rate of monetary growth continues, the rise in real wages will reverse the decline in unemployment, and then lead to a rise, which will tend to return unemployment to its former level. In order to keep unemployment at its target level of 3 per cent, the monetary authority would have to raise monetary growth still more. </a:t>
            </a:r>
          </a:p>
          <a:p>
            <a:r>
              <a:rPr lang="en-US" sz="2900" dirty="0"/>
              <a:t>As in the interest rate case, the "market" rate can be kept below the "natural" rate … only by accelerating inflation.” Thus, not only does money remain a veil, </a:t>
            </a:r>
            <a:r>
              <a:rPr lang="en-US" sz="2900" i="1" dirty="0"/>
              <a:t>it only has an impact on economic activity by hiding the evolution of real variables from economic agents</a:t>
            </a:r>
            <a:r>
              <a:rPr lang="en-US" sz="2900" dirty="0"/>
              <a:t>; </a:t>
            </a:r>
            <a:r>
              <a:rPr lang="en-US" sz="2900" b="1" dirty="0"/>
              <a:t>instead of a tool of stabilization it will do just the opposite</a:t>
            </a:r>
            <a:r>
              <a:rPr lang="en-US" sz="2900" dirty="0"/>
              <a:t>. </a:t>
            </a:r>
          </a:p>
          <a:p>
            <a:r>
              <a:rPr lang="en-US" sz="2900" dirty="0"/>
              <a:t>The counter-intuitive result is that all monetary policy can do is avoid causing instability </a:t>
            </a:r>
            <a:r>
              <a:rPr lang="en-US" sz="2900" b="1" dirty="0"/>
              <a:t>by avoiding active monetary policy and unifying real and monetary representation of economic variables. That is price stability.</a:t>
            </a:r>
          </a:p>
          <a:p>
            <a:endParaRPr lang="en-US" dirty="0"/>
          </a:p>
        </p:txBody>
      </p:sp>
    </p:spTree>
    <p:extLst>
      <p:ext uri="{BB962C8B-B14F-4D97-AF65-F5344CB8AC3E}">
        <p14:creationId xmlns:p14="http://schemas.microsoft.com/office/powerpoint/2010/main" val="4189783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TotalTime>
  <Words>4447</Words>
  <Application>Microsoft Office PowerPoint</Application>
  <PresentationFormat>Widescreen</PresentationFormat>
  <Paragraphs>158</Paragraphs>
  <Slides>24</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CMR12</vt:lpstr>
      <vt:lpstr>CMSY10</vt:lpstr>
      <vt:lpstr>Consolas</vt:lpstr>
      <vt:lpstr>Office Theme</vt:lpstr>
      <vt:lpstr>PowerPoint Presentation</vt:lpstr>
      <vt:lpstr>MMT How Did it Start?: Hedge Funds</vt:lpstr>
      <vt:lpstr>UMKC – CFEPS– Employer of Last Resort</vt:lpstr>
      <vt:lpstr>The MMT Tail (fiscal policy) Wags the ELR Dog (price stability)</vt:lpstr>
      <vt:lpstr>Is Fiscal Policy Autonomy the focus of Keynes’ GT?: Minsky No</vt:lpstr>
      <vt:lpstr>PK Commandment</vt:lpstr>
      <vt:lpstr>The Conundrum of Stagflation: Phillips’ Curve</vt:lpstr>
      <vt:lpstr>Friedman provided alternative solution to the Explanation of Prices and Inflation:  “A Reconsideration of the Quantity Theory”</vt:lpstr>
      <vt:lpstr>Expectations and the Phillips’ Curve</vt:lpstr>
      <vt:lpstr>BUT……………:  Friedman’s Analysis is Fatally Flawed</vt:lpstr>
      <vt:lpstr>Provide a Policy of Price Stability or a response to deficit Hawks/Treasury View?</vt:lpstr>
      <vt:lpstr> Minsky:</vt:lpstr>
      <vt:lpstr>PowerPoint Presentation</vt:lpstr>
      <vt:lpstr>The Floating Exchange rate for external Balance: or No external constraint</vt:lpstr>
      <vt:lpstr>Lerner and Internal v External Sovereignty</vt:lpstr>
      <vt:lpstr>Unbalanced Trade is the Constraint on Sovereignty</vt:lpstr>
      <vt:lpstr>  MMT Sovereignty thus also requires that the Marshall-Lerner conditions are met, or that the country is closed to trade (Autarchy), or that it has trade/capital controls. </vt:lpstr>
      <vt:lpstr>Keynes/Minsky alternative to MMT based on an “analogy with a different domestic banking system”</vt:lpstr>
      <vt:lpstr>A Global Bookkeeper</vt:lpstr>
      <vt:lpstr>If countries hold accounts on a global balance sheet</vt:lpstr>
      <vt:lpstr>Can We Preserve Sovereignty with Global Trade?</vt:lpstr>
      <vt:lpstr>A Clearing Union is more attractive today than 1944</vt:lpstr>
      <vt:lpstr>Money is ??</vt:lpstr>
      <vt:lpstr>For Further Elucidation   https://jankregel.org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Modern Monetary Theory”.</dc:title>
  <dc:creator>J A Kregel</dc:creator>
  <cp:lastModifiedBy>J A Kregel</cp:lastModifiedBy>
  <cp:revision>41</cp:revision>
  <dcterms:created xsi:type="dcterms:W3CDTF">2022-11-27T22:35:56Z</dcterms:created>
  <dcterms:modified xsi:type="dcterms:W3CDTF">2022-11-30T15:42:30Z</dcterms:modified>
</cp:coreProperties>
</file>