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61" r:id="rId6"/>
    <p:sldId id="258" r:id="rId7"/>
    <p:sldId id="264"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7" d="100"/>
          <a:sy n="107" d="100"/>
        </p:scale>
        <p:origin x="7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66FA3-4BDD-42BD-978A-51DEE88EB82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26F741D-2C1A-4F80-B3C3-4B642EC65494}">
      <dgm:prSet/>
      <dgm:spPr/>
      <dgm:t>
        <a:bodyPr/>
        <a:lstStyle/>
        <a:p>
          <a:r>
            <a:rPr lang="en-US"/>
            <a:t>Adam Smith: On Paper Money – (it’s a good thing)</a:t>
          </a:r>
        </a:p>
      </dgm:t>
    </dgm:pt>
    <dgm:pt modelId="{8C677AD2-5702-4906-8483-4DD3E92AF2B4}" type="parTrans" cxnId="{78CCD557-AAB6-4D9A-AF26-F3156B9D88C3}">
      <dgm:prSet/>
      <dgm:spPr/>
      <dgm:t>
        <a:bodyPr/>
        <a:lstStyle/>
        <a:p>
          <a:endParaRPr lang="en-US"/>
        </a:p>
      </dgm:t>
    </dgm:pt>
    <dgm:pt modelId="{7555F52B-9835-4F1F-8561-748D534491FB}" type="sibTrans" cxnId="{78CCD557-AAB6-4D9A-AF26-F3156B9D88C3}">
      <dgm:prSet/>
      <dgm:spPr/>
      <dgm:t>
        <a:bodyPr/>
        <a:lstStyle/>
        <a:p>
          <a:endParaRPr lang="en-US"/>
        </a:p>
      </dgm:t>
    </dgm:pt>
    <dgm:pt modelId="{CC04EC9A-1C05-46FF-BBDC-04F669EBCDCA}">
      <dgm:prSet/>
      <dgm:spPr/>
      <dgm:t>
        <a:bodyPr/>
        <a:lstStyle/>
        <a:p>
          <a:r>
            <a:rPr lang="en-US"/>
            <a:t>By substituting for businesses’ gold liquidity reserves it frees up capital to use in productive enterprise</a:t>
          </a:r>
        </a:p>
      </dgm:t>
    </dgm:pt>
    <dgm:pt modelId="{8D453080-8175-4D26-8A2A-26A312FB4E3C}" type="parTrans" cxnId="{FAFD59D7-0285-4AEF-932A-389F9DD9A745}">
      <dgm:prSet/>
      <dgm:spPr/>
      <dgm:t>
        <a:bodyPr/>
        <a:lstStyle/>
        <a:p>
          <a:endParaRPr lang="en-US"/>
        </a:p>
      </dgm:t>
    </dgm:pt>
    <dgm:pt modelId="{85277D05-1C90-44EF-A022-B02C498C6BFB}" type="sibTrans" cxnId="{FAFD59D7-0285-4AEF-932A-389F9DD9A745}">
      <dgm:prSet/>
      <dgm:spPr/>
      <dgm:t>
        <a:bodyPr/>
        <a:lstStyle/>
        <a:p>
          <a:endParaRPr lang="en-US"/>
        </a:p>
      </dgm:t>
    </dgm:pt>
    <dgm:pt modelId="{892CDCC5-4FA9-41B3-9D0C-CDD854215B75}">
      <dgm:prSet/>
      <dgm:spPr/>
      <dgm:t>
        <a:bodyPr/>
        <a:lstStyle/>
        <a:p>
          <a:r>
            <a:rPr lang="en-US" dirty="0"/>
            <a:t>David Ricardo: Proposals for an Economical and Secure Currency</a:t>
          </a:r>
        </a:p>
      </dgm:t>
    </dgm:pt>
    <dgm:pt modelId="{3AEB61B4-7D2C-480D-AA92-E646580990CE}" type="parTrans" cxnId="{E310738F-DB17-4A0A-B10E-B6CA276BBCC4}">
      <dgm:prSet/>
      <dgm:spPr/>
      <dgm:t>
        <a:bodyPr/>
        <a:lstStyle/>
        <a:p>
          <a:endParaRPr lang="en-US"/>
        </a:p>
      </dgm:t>
    </dgm:pt>
    <dgm:pt modelId="{57B0098B-7CB8-49CA-8B96-5F7D8F36EAB4}" type="sibTrans" cxnId="{E310738F-DB17-4A0A-B10E-B6CA276BBCC4}">
      <dgm:prSet/>
      <dgm:spPr/>
      <dgm:t>
        <a:bodyPr/>
        <a:lstStyle/>
        <a:p>
          <a:endParaRPr lang="en-US"/>
        </a:p>
      </dgm:t>
    </dgm:pt>
    <dgm:pt modelId="{44AE3020-3BCB-4FCD-A9F4-A8A5DE8E4521}">
      <dgm:prSet/>
      <dgm:spPr/>
      <dgm:t>
        <a:bodyPr/>
        <a:lstStyle/>
        <a:p>
          <a:r>
            <a:rPr lang="en-US"/>
            <a:t>“payments […] made by checks on bankers; by means of which money is merely written off one account and added to another, and that to the amount of millions daily, with few or no bank notes or coin passing” </a:t>
          </a:r>
        </a:p>
      </dgm:t>
    </dgm:pt>
    <dgm:pt modelId="{84D46564-A80D-47B7-836D-60245927E769}" type="parTrans" cxnId="{FFCF754D-9523-4844-964D-47C7BF8C7546}">
      <dgm:prSet/>
      <dgm:spPr/>
      <dgm:t>
        <a:bodyPr/>
        <a:lstStyle/>
        <a:p>
          <a:endParaRPr lang="en-US"/>
        </a:p>
      </dgm:t>
    </dgm:pt>
    <dgm:pt modelId="{CFA27BBF-17E0-473D-9EB9-233A3AEF6E61}" type="sibTrans" cxnId="{FFCF754D-9523-4844-964D-47C7BF8C7546}">
      <dgm:prSet/>
      <dgm:spPr/>
      <dgm:t>
        <a:bodyPr/>
        <a:lstStyle/>
        <a:p>
          <a:endParaRPr lang="en-US"/>
        </a:p>
      </dgm:t>
    </dgm:pt>
    <dgm:pt modelId="{F388D02B-2995-46A9-9E8D-A0384DB4C65A}">
      <dgm:prSet/>
      <dgm:spPr/>
      <dgm:t>
        <a:bodyPr/>
        <a:lstStyle/>
        <a:p>
          <a:r>
            <a:rPr lang="en-US"/>
            <a:t>Schumpeter: Ephors of capitalism: Bankers have the power:</a:t>
          </a:r>
        </a:p>
      </dgm:t>
    </dgm:pt>
    <dgm:pt modelId="{9E79C0DA-B3F4-4FD4-93EB-0C14E1568946}" type="parTrans" cxnId="{FF7B65F1-83C2-4220-9B40-19F30BA652C2}">
      <dgm:prSet/>
      <dgm:spPr/>
      <dgm:t>
        <a:bodyPr/>
        <a:lstStyle/>
        <a:p>
          <a:endParaRPr lang="en-US"/>
        </a:p>
      </dgm:t>
    </dgm:pt>
    <dgm:pt modelId="{BB8726F3-6C06-42AE-8CF3-135C9E5AB7A5}" type="sibTrans" cxnId="{FF7B65F1-83C2-4220-9B40-19F30BA652C2}">
      <dgm:prSet/>
      <dgm:spPr/>
      <dgm:t>
        <a:bodyPr/>
        <a:lstStyle/>
        <a:p>
          <a:endParaRPr lang="en-US"/>
        </a:p>
      </dgm:t>
    </dgm:pt>
    <dgm:pt modelId="{92A49EA4-A3EA-4B87-A9FA-59A191A2EB8F}">
      <dgm:prSet/>
      <dgm:spPr/>
      <dgm:t>
        <a:bodyPr/>
        <a:lstStyle/>
        <a:p>
          <a:r>
            <a:rPr lang="en-US"/>
            <a:t>“of the creation of new purchasing power out of nothing – out of nothing.” </a:t>
          </a:r>
        </a:p>
      </dgm:t>
    </dgm:pt>
    <dgm:pt modelId="{7CF2FA55-611F-41BB-91E7-78311A409C22}" type="parTrans" cxnId="{B64297BF-DAF7-4B61-8DCF-2DEBEA06172C}">
      <dgm:prSet/>
      <dgm:spPr/>
      <dgm:t>
        <a:bodyPr/>
        <a:lstStyle/>
        <a:p>
          <a:endParaRPr lang="en-US"/>
        </a:p>
      </dgm:t>
    </dgm:pt>
    <dgm:pt modelId="{8DF659FF-BD71-48C5-9E4A-F1F1EDE9E609}" type="sibTrans" cxnId="{B64297BF-DAF7-4B61-8DCF-2DEBEA06172C}">
      <dgm:prSet/>
      <dgm:spPr/>
      <dgm:t>
        <a:bodyPr/>
        <a:lstStyle/>
        <a:p>
          <a:endParaRPr lang="en-US"/>
        </a:p>
      </dgm:t>
    </dgm:pt>
    <dgm:pt modelId="{55FC4D4A-E4AA-42F9-A6D7-173769187EA8}">
      <dgm:prSet/>
      <dgm:spPr/>
      <dgm:t>
        <a:bodyPr/>
        <a:lstStyle/>
        <a:p>
          <a:r>
            <a:rPr lang="en-US"/>
            <a:t>Phillips: Bank issued Paper money: </a:t>
          </a:r>
        </a:p>
      </dgm:t>
    </dgm:pt>
    <dgm:pt modelId="{AF7AA59F-442A-4FEC-AC44-DAF0D43DC080}" type="parTrans" cxnId="{7030F794-4DBC-4B96-A2C0-F50A46344460}">
      <dgm:prSet/>
      <dgm:spPr/>
      <dgm:t>
        <a:bodyPr/>
        <a:lstStyle/>
        <a:p>
          <a:endParaRPr lang="en-US"/>
        </a:p>
      </dgm:t>
    </dgm:pt>
    <dgm:pt modelId="{DED61A27-A613-44B7-87C0-E09CE6520C8D}" type="sibTrans" cxnId="{7030F794-4DBC-4B96-A2C0-F50A46344460}">
      <dgm:prSet/>
      <dgm:spPr/>
      <dgm:t>
        <a:bodyPr/>
        <a:lstStyle/>
        <a:p>
          <a:endParaRPr lang="en-US"/>
        </a:p>
      </dgm:t>
    </dgm:pt>
    <dgm:pt modelId="{71FF1007-FF95-4C21-BC82-EA4A239BF0C4}">
      <dgm:prSet/>
      <dgm:spPr/>
      <dgm:t>
        <a:bodyPr/>
        <a:lstStyle/>
        <a:p>
          <a:r>
            <a:rPr lang="en-US"/>
            <a:t>Credit multiplier relation between reserves and loans</a:t>
          </a:r>
        </a:p>
      </dgm:t>
    </dgm:pt>
    <dgm:pt modelId="{C9914323-46B1-4EEF-901F-3769F65E627C}" type="parTrans" cxnId="{BC39F941-D897-4A3C-A08E-3E8919CAD24A}">
      <dgm:prSet/>
      <dgm:spPr/>
      <dgm:t>
        <a:bodyPr/>
        <a:lstStyle/>
        <a:p>
          <a:endParaRPr lang="en-US"/>
        </a:p>
      </dgm:t>
    </dgm:pt>
    <dgm:pt modelId="{306BE068-ED9D-409E-9AB0-3A3A4537A14F}" type="sibTrans" cxnId="{BC39F941-D897-4A3C-A08E-3E8919CAD24A}">
      <dgm:prSet/>
      <dgm:spPr/>
      <dgm:t>
        <a:bodyPr/>
        <a:lstStyle/>
        <a:p>
          <a:endParaRPr lang="en-US"/>
        </a:p>
      </dgm:t>
    </dgm:pt>
    <dgm:pt modelId="{43ABEB63-EA38-41D7-BE80-6B03E4A7B3C7}">
      <dgm:prSet/>
      <dgm:spPr/>
      <dgm:t>
        <a:bodyPr/>
        <a:lstStyle/>
        <a:p>
          <a:r>
            <a:rPr lang="en-US"/>
            <a:t>Gresham/Irving Fisher: Bimetallism won’t work. </a:t>
          </a:r>
        </a:p>
      </dgm:t>
    </dgm:pt>
    <dgm:pt modelId="{645796A5-0C3A-4134-9113-CF87C059AF69}" type="parTrans" cxnId="{2901038E-49DD-4BB0-A565-0A41D37C946B}">
      <dgm:prSet/>
      <dgm:spPr/>
      <dgm:t>
        <a:bodyPr/>
        <a:lstStyle/>
        <a:p>
          <a:endParaRPr lang="en-US"/>
        </a:p>
      </dgm:t>
    </dgm:pt>
    <dgm:pt modelId="{5B61101D-B974-4F88-AF2D-20E9E6BB8237}" type="sibTrans" cxnId="{2901038E-49DD-4BB0-A565-0A41D37C946B}">
      <dgm:prSet/>
      <dgm:spPr/>
      <dgm:t>
        <a:bodyPr/>
        <a:lstStyle/>
        <a:p>
          <a:endParaRPr lang="en-US"/>
        </a:p>
      </dgm:t>
    </dgm:pt>
    <dgm:pt modelId="{18B72374-3483-4CE7-90BC-F9CD7B32DE46}">
      <dgm:prSet/>
      <dgm:spPr/>
      <dgm:t>
        <a:bodyPr/>
        <a:lstStyle/>
        <a:p>
          <a:r>
            <a:rPr lang="en-US"/>
            <a:t>J.M. Keynes: Income multiplier (Kahn: employment multiplier)</a:t>
          </a:r>
        </a:p>
      </dgm:t>
    </dgm:pt>
    <dgm:pt modelId="{DADFFFEA-3376-49B1-87B4-BF57EE338866}" type="parTrans" cxnId="{FEA1078F-6C9B-4A6F-8213-334CA33D78DC}">
      <dgm:prSet/>
      <dgm:spPr/>
      <dgm:t>
        <a:bodyPr/>
        <a:lstStyle/>
        <a:p>
          <a:endParaRPr lang="en-US"/>
        </a:p>
      </dgm:t>
    </dgm:pt>
    <dgm:pt modelId="{00C15FAC-18C8-4550-A5E7-961396975C58}" type="sibTrans" cxnId="{FEA1078F-6C9B-4A6F-8213-334CA33D78DC}">
      <dgm:prSet/>
      <dgm:spPr/>
      <dgm:t>
        <a:bodyPr/>
        <a:lstStyle/>
        <a:p>
          <a:endParaRPr lang="en-US"/>
        </a:p>
      </dgm:t>
    </dgm:pt>
    <dgm:pt modelId="{2A3126B1-0511-4C5F-9B4F-518A7EBBEF21}">
      <dgm:prSet/>
      <dgm:spPr/>
      <dgm:t>
        <a:bodyPr/>
        <a:lstStyle/>
        <a:p>
          <a:r>
            <a:rPr lang="en-US"/>
            <a:t>Keynes/Schumacher: International Clearing Union: </a:t>
          </a:r>
        </a:p>
      </dgm:t>
    </dgm:pt>
    <dgm:pt modelId="{48CE7C87-3965-4265-86A0-93007815E6D5}" type="parTrans" cxnId="{9A5BAE2E-97D8-4F49-8AC1-031FE95BEE62}">
      <dgm:prSet/>
      <dgm:spPr/>
      <dgm:t>
        <a:bodyPr/>
        <a:lstStyle/>
        <a:p>
          <a:endParaRPr lang="en-US"/>
        </a:p>
      </dgm:t>
    </dgm:pt>
    <dgm:pt modelId="{6A2C3291-10AA-4BF3-80A7-53E69A7B2B15}" type="sibTrans" cxnId="{9A5BAE2E-97D8-4F49-8AC1-031FE95BEE62}">
      <dgm:prSet/>
      <dgm:spPr/>
      <dgm:t>
        <a:bodyPr/>
        <a:lstStyle/>
        <a:p>
          <a:endParaRPr lang="en-US"/>
        </a:p>
      </dgm:t>
    </dgm:pt>
    <dgm:pt modelId="{DEB7888F-D0B2-461F-A3D1-5C1E08BA67B4}">
      <dgm:prSet/>
      <dgm:spPr/>
      <dgm:t>
        <a:bodyPr/>
        <a:lstStyle/>
        <a:p>
          <a:r>
            <a:rPr lang="en-US"/>
            <a:t>We don’t need an International money </a:t>
          </a:r>
        </a:p>
      </dgm:t>
    </dgm:pt>
    <dgm:pt modelId="{50F27EA4-EDF0-4B5B-BF9F-684476D7AD9D}" type="parTrans" cxnId="{F73EE24C-3416-4189-9457-04F17B0D5CF9}">
      <dgm:prSet/>
      <dgm:spPr/>
      <dgm:t>
        <a:bodyPr/>
        <a:lstStyle/>
        <a:p>
          <a:endParaRPr lang="en-US"/>
        </a:p>
      </dgm:t>
    </dgm:pt>
    <dgm:pt modelId="{AF5148C7-DF95-4EE6-8120-A218CFD5B486}" type="sibTrans" cxnId="{F73EE24C-3416-4189-9457-04F17B0D5CF9}">
      <dgm:prSet/>
      <dgm:spPr/>
      <dgm:t>
        <a:bodyPr/>
        <a:lstStyle/>
        <a:p>
          <a:endParaRPr lang="en-US"/>
        </a:p>
      </dgm:t>
    </dgm:pt>
    <dgm:pt modelId="{DFC4E819-DC96-4E0E-9371-E6B0230FB273}" type="pres">
      <dgm:prSet presAssocID="{14366FA3-4BDD-42BD-978A-51DEE88EB828}" presName="linear" presStyleCnt="0">
        <dgm:presLayoutVars>
          <dgm:animLvl val="lvl"/>
          <dgm:resizeHandles val="exact"/>
        </dgm:presLayoutVars>
      </dgm:prSet>
      <dgm:spPr/>
    </dgm:pt>
    <dgm:pt modelId="{71AD9D0A-8407-46B8-8C96-F5A68BC75D5D}" type="pres">
      <dgm:prSet presAssocID="{826F741D-2C1A-4F80-B3C3-4B642EC65494}" presName="parentText" presStyleLbl="node1" presStyleIdx="0" presStyleCnt="7">
        <dgm:presLayoutVars>
          <dgm:chMax val="0"/>
          <dgm:bulletEnabled val="1"/>
        </dgm:presLayoutVars>
      </dgm:prSet>
      <dgm:spPr/>
    </dgm:pt>
    <dgm:pt modelId="{905532E3-18B5-42A6-8277-52AAA8B9350E}" type="pres">
      <dgm:prSet presAssocID="{826F741D-2C1A-4F80-B3C3-4B642EC65494}" presName="childText" presStyleLbl="revTx" presStyleIdx="0" presStyleCnt="5">
        <dgm:presLayoutVars>
          <dgm:bulletEnabled val="1"/>
        </dgm:presLayoutVars>
      </dgm:prSet>
      <dgm:spPr/>
    </dgm:pt>
    <dgm:pt modelId="{8DFCDFC0-79A6-4012-9F49-BE2C79687AF0}" type="pres">
      <dgm:prSet presAssocID="{892CDCC5-4FA9-41B3-9D0C-CDD854215B75}" presName="parentText" presStyleLbl="node1" presStyleIdx="1" presStyleCnt="7">
        <dgm:presLayoutVars>
          <dgm:chMax val="0"/>
          <dgm:bulletEnabled val="1"/>
        </dgm:presLayoutVars>
      </dgm:prSet>
      <dgm:spPr/>
    </dgm:pt>
    <dgm:pt modelId="{79C12C6B-7DC8-4B25-B0FA-E9786B59FAF6}" type="pres">
      <dgm:prSet presAssocID="{892CDCC5-4FA9-41B3-9D0C-CDD854215B75}" presName="childText" presStyleLbl="revTx" presStyleIdx="1" presStyleCnt="5">
        <dgm:presLayoutVars>
          <dgm:bulletEnabled val="1"/>
        </dgm:presLayoutVars>
      </dgm:prSet>
      <dgm:spPr/>
    </dgm:pt>
    <dgm:pt modelId="{BCBE9FBF-4344-4C2E-836F-2F2625CE0E1B}" type="pres">
      <dgm:prSet presAssocID="{F388D02B-2995-46A9-9E8D-A0384DB4C65A}" presName="parentText" presStyleLbl="node1" presStyleIdx="2" presStyleCnt="7">
        <dgm:presLayoutVars>
          <dgm:chMax val="0"/>
          <dgm:bulletEnabled val="1"/>
        </dgm:presLayoutVars>
      </dgm:prSet>
      <dgm:spPr/>
    </dgm:pt>
    <dgm:pt modelId="{51686A26-BDB0-4951-94BD-16DB0214715F}" type="pres">
      <dgm:prSet presAssocID="{F388D02B-2995-46A9-9E8D-A0384DB4C65A}" presName="childText" presStyleLbl="revTx" presStyleIdx="2" presStyleCnt="5">
        <dgm:presLayoutVars>
          <dgm:bulletEnabled val="1"/>
        </dgm:presLayoutVars>
      </dgm:prSet>
      <dgm:spPr/>
    </dgm:pt>
    <dgm:pt modelId="{5B9D3995-5C60-417D-8754-D3FE8D9FDC81}" type="pres">
      <dgm:prSet presAssocID="{55FC4D4A-E4AA-42F9-A6D7-173769187EA8}" presName="parentText" presStyleLbl="node1" presStyleIdx="3" presStyleCnt="7">
        <dgm:presLayoutVars>
          <dgm:chMax val="0"/>
          <dgm:bulletEnabled val="1"/>
        </dgm:presLayoutVars>
      </dgm:prSet>
      <dgm:spPr/>
    </dgm:pt>
    <dgm:pt modelId="{E1F6255E-B21C-47DF-9429-61091648E87E}" type="pres">
      <dgm:prSet presAssocID="{55FC4D4A-E4AA-42F9-A6D7-173769187EA8}" presName="childText" presStyleLbl="revTx" presStyleIdx="3" presStyleCnt="5">
        <dgm:presLayoutVars>
          <dgm:bulletEnabled val="1"/>
        </dgm:presLayoutVars>
      </dgm:prSet>
      <dgm:spPr/>
    </dgm:pt>
    <dgm:pt modelId="{9770F0A8-966F-4887-A032-EEC69225CEAA}" type="pres">
      <dgm:prSet presAssocID="{43ABEB63-EA38-41D7-BE80-6B03E4A7B3C7}" presName="parentText" presStyleLbl="node1" presStyleIdx="4" presStyleCnt="7">
        <dgm:presLayoutVars>
          <dgm:chMax val="0"/>
          <dgm:bulletEnabled val="1"/>
        </dgm:presLayoutVars>
      </dgm:prSet>
      <dgm:spPr/>
    </dgm:pt>
    <dgm:pt modelId="{9C1F90A3-6672-414F-84DB-3FD7A220EB60}" type="pres">
      <dgm:prSet presAssocID="{5B61101D-B974-4F88-AF2D-20E9E6BB8237}" presName="spacer" presStyleCnt="0"/>
      <dgm:spPr/>
    </dgm:pt>
    <dgm:pt modelId="{839D5EEB-0A1B-49AD-9C48-FC9213FC68CD}" type="pres">
      <dgm:prSet presAssocID="{18B72374-3483-4CE7-90BC-F9CD7B32DE46}" presName="parentText" presStyleLbl="node1" presStyleIdx="5" presStyleCnt="7">
        <dgm:presLayoutVars>
          <dgm:chMax val="0"/>
          <dgm:bulletEnabled val="1"/>
        </dgm:presLayoutVars>
      </dgm:prSet>
      <dgm:spPr/>
    </dgm:pt>
    <dgm:pt modelId="{AFD478F6-8E41-4E35-A8A7-45BEC343A967}" type="pres">
      <dgm:prSet presAssocID="{00C15FAC-18C8-4550-A5E7-961396975C58}" presName="spacer" presStyleCnt="0"/>
      <dgm:spPr/>
    </dgm:pt>
    <dgm:pt modelId="{D77B22BB-0A8D-41E2-B406-422E29D45C78}" type="pres">
      <dgm:prSet presAssocID="{2A3126B1-0511-4C5F-9B4F-518A7EBBEF21}" presName="parentText" presStyleLbl="node1" presStyleIdx="6" presStyleCnt="7">
        <dgm:presLayoutVars>
          <dgm:chMax val="0"/>
          <dgm:bulletEnabled val="1"/>
        </dgm:presLayoutVars>
      </dgm:prSet>
      <dgm:spPr/>
    </dgm:pt>
    <dgm:pt modelId="{DA24D319-7087-45C1-BACB-F74D62DEE3E0}" type="pres">
      <dgm:prSet presAssocID="{2A3126B1-0511-4C5F-9B4F-518A7EBBEF21}" presName="childText" presStyleLbl="revTx" presStyleIdx="4" presStyleCnt="5">
        <dgm:presLayoutVars>
          <dgm:bulletEnabled val="1"/>
        </dgm:presLayoutVars>
      </dgm:prSet>
      <dgm:spPr/>
    </dgm:pt>
  </dgm:ptLst>
  <dgm:cxnLst>
    <dgm:cxn modelId="{DE808706-C1C1-4AD4-8F51-DE2C9EC7EBF4}" type="presOf" srcId="{F388D02B-2995-46A9-9E8D-A0384DB4C65A}" destId="{BCBE9FBF-4344-4C2E-836F-2F2625CE0E1B}" srcOrd="0" destOrd="0" presId="urn:microsoft.com/office/officeart/2005/8/layout/vList2"/>
    <dgm:cxn modelId="{0FDF7811-DD4C-4BA5-873E-66A8A283B994}" type="presOf" srcId="{43ABEB63-EA38-41D7-BE80-6B03E4A7B3C7}" destId="{9770F0A8-966F-4887-A032-EEC69225CEAA}" srcOrd="0" destOrd="0" presId="urn:microsoft.com/office/officeart/2005/8/layout/vList2"/>
    <dgm:cxn modelId="{9A5BAE2E-97D8-4F49-8AC1-031FE95BEE62}" srcId="{14366FA3-4BDD-42BD-978A-51DEE88EB828}" destId="{2A3126B1-0511-4C5F-9B4F-518A7EBBEF21}" srcOrd="6" destOrd="0" parTransId="{48CE7C87-3965-4265-86A0-93007815E6D5}" sibTransId="{6A2C3291-10AA-4BF3-80A7-53E69A7B2B15}"/>
    <dgm:cxn modelId="{F853BA2F-0299-459B-AB12-0429D71DDA3B}" type="presOf" srcId="{71FF1007-FF95-4C21-BC82-EA4A239BF0C4}" destId="{E1F6255E-B21C-47DF-9429-61091648E87E}" srcOrd="0" destOrd="0" presId="urn:microsoft.com/office/officeart/2005/8/layout/vList2"/>
    <dgm:cxn modelId="{6EC8763C-71C1-4415-934E-914B2D0DAA11}" type="presOf" srcId="{55FC4D4A-E4AA-42F9-A6D7-173769187EA8}" destId="{5B9D3995-5C60-417D-8754-D3FE8D9FDC81}" srcOrd="0" destOrd="0" presId="urn:microsoft.com/office/officeart/2005/8/layout/vList2"/>
    <dgm:cxn modelId="{BC39F941-D897-4A3C-A08E-3E8919CAD24A}" srcId="{55FC4D4A-E4AA-42F9-A6D7-173769187EA8}" destId="{71FF1007-FF95-4C21-BC82-EA4A239BF0C4}" srcOrd="0" destOrd="0" parTransId="{C9914323-46B1-4EEF-901F-3769F65E627C}" sibTransId="{306BE068-ED9D-409E-9AB0-3A3A4537A14F}"/>
    <dgm:cxn modelId="{09967367-8C2D-4CBE-B9B3-AB64B1C259B4}" type="presOf" srcId="{DEB7888F-D0B2-461F-A3D1-5C1E08BA67B4}" destId="{DA24D319-7087-45C1-BACB-F74D62DEE3E0}" srcOrd="0" destOrd="0" presId="urn:microsoft.com/office/officeart/2005/8/layout/vList2"/>
    <dgm:cxn modelId="{F73EE24C-3416-4189-9457-04F17B0D5CF9}" srcId="{2A3126B1-0511-4C5F-9B4F-518A7EBBEF21}" destId="{DEB7888F-D0B2-461F-A3D1-5C1E08BA67B4}" srcOrd="0" destOrd="0" parTransId="{50F27EA4-EDF0-4B5B-BF9F-684476D7AD9D}" sibTransId="{AF5148C7-DF95-4EE6-8120-A218CFD5B486}"/>
    <dgm:cxn modelId="{FFCF754D-9523-4844-964D-47C7BF8C7546}" srcId="{892CDCC5-4FA9-41B3-9D0C-CDD854215B75}" destId="{44AE3020-3BCB-4FCD-A9F4-A8A5DE8E4521}" srcOrd="0" destOrd="0" parTransId="{84D46564-A80D-47B7-836D-60245927E769}" sibTransId="{CFA27BBF-17E0-473D-9EB9-233A3AEF6E61}"/>
    <dgm:cxn modelId="{78CCD557-AAB6-4D9A-AF26-F3156B9D88C3}" srcId="{14366FA3-4BDD-42BD-978A-51DEE88EB828}" destId="{826F741D-2C1A-4F80-B3C3-4B642EC65494}" srcOrd="0" destOrd="0" parTransId="{8C677AD2-5702-4906-8483-4DD3E92AF2B4}" sibTransId="{7555F52B-9835-4F1F-8561-748D534491FB}"/>
    <dgm:cxn modelId="{54E53F78-5BCE-4D53-8160-025D7B47CE1C}" type="presOf" srcId="{CC04EC9A-1C05-46FF-BBDC-04F669EBCDCA}" destId="{905532E3-18B5-42A6-8277-52AAA8B9350E}" srcOrd="0" destOrd="0" presId="urn:microsoft.com/office/officeart/2005/8/layout/vList2"/>
    <dgm:cxn modelId="{2901038E-49DD-4BB0-A565-0A41D37C946B}" srcId="{14366FA3-4BDD-42BD-978A-51DEE88EB828}" destId="{43ABEB63-EA38-41D7-BE80-6B03E4A7B3C7}" srcOrd="4" destOrd="0" parTransId="{645796A5-0C3A-4134-9113-CF87C059AF69}" sibTransId="{5B61101D-B974-4F88-AF2D-20E9E6BB8237}"/>
    <dgm:cxn modelId="{FEA1078F-6C9B-4A6F-8213-334CA33D78DC}" srcId="{14366FA3-4BDD-42BD-978A-51DEE88EB828}" destId="{18B72374-3483-4CE7-90BC-F9CD7B32DE46}" srcOrd="5" destOrd="0" parTransId="{DADFFFEA-3376-49B1-87B4-BF57EE338866}" sibTransId="{00C15FAC-18C8-4550-A5E7-961396975C58}"/>
    <dgm:cxn modelId="{E310738F-DB17-4A0A-B10E-B6CA276BBCC4}" srcId="{14366FA3-4BDD-42BD-978A-51DEE88EB828}" destId="{892CDCC5-4FA9-41B3-9D0C-CDD854215B75}" srcOrd="1" destOrd="0" parTransId="{3AEB61B4-7D2C-480D-AA92-E646580990CE}" sibTransId="{57B0098B-7CB8-49CA-8B96-5F7D8F36EAB4}"/>
    <dgm:cxn modelId="{7030F794-4DBC-4B96-A2C0-F50A46344460}" srcId="{14366FA3-4BDD-42BD-978A-51DEE88EB828}" destId="{55FC4D4A-E4AA-42F9-A6D7-173769187EA8}" srcOrd="3" destOrd="0" parTransId="{AF7AA59F-442A-4FEC-AC44-DAF0D43DC080}" sibTransId="{DED61A27-A613-44B7-87C0-E09CE6520C8D}"/>
    <dgm:cxn modelId="{F611F698-1CBF-4148-9350-80A36E8906A4}" type="presOf" srcId="{92A49EA4-A3EA-4B87-A9FA-59A191A2EB8F}" destId="{51686A26-BDB0-4951-94BD-16DB0214715F}" srcOrd="0" destOrd="0" presId="urn:microsoft.com/office/officeart/2005/8/layout/vList2"/>
    <dgm:cxn modelId="{6245E9A1-BEC8-4CAC-8210-9C60BE425EFE}" type="presOf" srcId="{892CDCC5-4FA9-41B3-9D0C-CDD854215B75}" destId="{8DFCDFC0-79A6-4012-9F49-BE2C79687AF0}" srcOrd="0" destOrd="0" presId="urn:microsoft.com/office/officeart/2005/8/layout/vList2"/>
    <dgm:cxn modelId="{567F46B6-662C-4664-9A46-FF1B7DFF6BD3}" type="presOf" srcId="{2A3126B1-0511-4C5F-9B4F-518A7EBBEF21}" destId="{D77B22BB-0A8D-41E2-B406-422E29D45C78}" srcOrd="0" destOrd="0" presId="urn:microsoft.com/office/officeart/2005/8/layout/vList2"/>
    <dgm:cxn modelId="{BBC8BDB6-BB2A-47C0-9DFE-CEBCADF5B0F7}" type="presOf" srcId="{44AE3020-3BCB-4FCD-A9F4-A8A5DE8E4521}" destId="{79C12C6B-7DC8-4B25-B0FA-E9786B59FAF6}" srcOrd="0" destOrd="0" presId="urn:microsoft.com/office/officeart/2005/8/layout/vList2"/>
    <dgm:cxn modelId="{B64297BF-DAF7-4B61-8DCF-2DEBEA06172C}" srcId="{F388D02B-2995-46A9-9E8D-A0384DB4C65A}" destId="{92A49EA4-A3EA-4B87-A9FA-59A191A2EB8F}" srcOrd="0" destOrd="0" parTransId="{7CF2FA55-611F-41BB-91E7-78311A409C22}" sibTransId="{8DF659FF-BD71-48C5-9E4A-F1F1EDE9E609}"/>
    <dgm:cxn modelId="{74AF22CE-3397-4881-B02C-21343BE0462A}" type="presOf" srcId="{14366FA3-4BDD-42BD-978A-51DEE88EB828}" destId="{DFC4E819-DC96-4E0E-9371-E6B0230FB273}" srcOrd="0" destOrd="0" presId="urn:microsoft.com/office/officeart/2005/8/layout/vList2"/>
    <dgm:cxn modelId="{C70709D3-4295-411C-B9F1-FA0C7DBD1A1A}" type="presOf" srcId="{18B72374-3483-4CE7-90BC-F9CD7B32DE46}" destId="{839D5EEB-0A1B-49AD-9C48-FC9213FC68CD}" srcOrd="0" destOrd="0" presId="urn:microsoft.com/office/officeart/2005/8/layout/vList2"/>
    <dgm:cxn modelId="{FAFD59D7-0285-4AEF-932A-389F9DD9A745}" srcId="{826F741D-2C1A-4F80-B3C3-4B642EC65494}" destId="{CC04EC9A-1C05-46FF-BBDC-04F669EBCDCA}" srcOrd="0" destOrd="0" parTransId="{8D453080-8175-4D26-8A2A-26A312FB4E3C}" sibTransId="{85277D05-1C90-44EF-A022-B02C498C6BFB}"/>
    <dgm:cxn modelId="{2EBCC6E2-DBB7-4997-9297-B1C936F4A683}" type="presOf" srcId="{826F741D-2C1A-4F80-B3C3-4B642EC65494}" destId="{71AD9D0A-8407-46B8-8C96-F5A68BC75D5D}" srcOrd="0" destOrd="0" presId="urn:microsoft.com/office/officeart/2005/8/layout/vList2"/>
    <dgm:cxn modelId="{FF7B65F1-83C2-4220-9B40-19F30BA652C2}" srcId="{14366FA3-4BDD-42BD-978A-51DEE88EB828}" destId="{F388D02B-2995-46A9-9E8D-A0384DB4C65A}" srcOrd="2" destOrd="0" parTransId="{9E79C0DA-B3F4-4FD4-93EB-0C14E1568946}" sibTransId="{BB8726F3-6C06-42AE-8CF3-135C9E5AB7A5}"/>
    <dgm:cxn modelId="{25F902A3-89DA-4728-8FD3-A1CEAA5B742D}" type="presParOf" srcId="{DFC4E819-DC96-4E0E-9371-E6B0230FB273}" destId="{71AD9D0A-8407-46B8-8C96-F5A68BC75D5D}" srcOrd="0" destOrd="0" presId="urn:microsoft.com/office/officeart/2005/8/layout/vList2"/>
    <dgm:cxn modelId="{3BA1ADB6-7661-435D-A0E0-EFBBD79D4615}" type="presParOf" srcId="{DFC4E819-DC96-4E0E-9371-E6B0230FB273}" destId="{905532E3-18B5-42A6-8277-52AAA8B9350E}" srcOrd="1" destOrd="0" presId="urn:microsoft.com/office/officeart/2005/8/layout/vList2"/>
    <dgm:cxn modelId="{44B11D14-E6D1-4CB4-AF55-7496EB7BD8A4}" type="presParOf" srcId="{DFC4E819-DC96-4E0E-9371-E6B0230FB273}" destId="{8DFCDFC0-79A6-4012-9F49-BE2C79687AF0}" srcOrd="2" destOrd="0" presId="urn:microsoft.com/office/officeart/2005/8/layout/vList2"/>
    <dgm:cxn modelId="{10620946-5DE0-4657-A875-8E81E07BCB83}" type="presParOf" srcId="{DFC4E819-DC96-4E0E-9371-E6B0230FB273}" destId="{79C12C6B-7DC8-4B25-B0FA-E9786B59FAF6}" srcOrd="3" destOrd="0" presId="urn:microsoft.com/office/officeart/2005/8/layout/vList2"/>
    <dgm:cxn modelId="{F1132420-4588-4397-B4C1-F7867B50FD8A}" type="presParOf" srcId="{DFC4E819-DC96-4E0E-9371-E6B0230FB273}" destId="{BCBE9FBF-4344-4C2E-836F-2F2625CE0E1B}" srcOrd="4" destOrd="0" presId="urn:microsoft.com/office/officeart/2005/8/layout/vList2"/>
    <dgm:cxn modelId="{49EE2D2E-65B9-4A1E-9575-748220FCCA11}" type="presParOf" srcId="{DFC4E819-DC96-4E0E-9371-E6B0230FB273}" destId="{51686A26-BDB0-4951-94BD-16DB0214715F}" srcOrd="5" destOrd="0" presId="urn:microsoft.com/office/officeart/2005/8/layout/vList2"/>
    <dgm:cxn modelId="{3154197C-7728-44BD-BACB-9D1F3B442030}" type="presParOf" srcId="{DFC4E819-DC96-4E0E-9371-E6B0230FB273}" destId="{5B9D3995-5C60-417D-8754-D3FE8D9FDC81}" srcOrd="6" destOrd="0" presId="urn:microsoft.com/office/officeart/2005/8/layout/vList2"/>
    <dgm:cxn modelId="{9F6D6FF5-EFDD-4016-AB4C-E9798BF6FF62}" type="presParOf" srcId="{DFC4E819-DC96-4E0E-9371-E6B0230FB273}" destId="{E1F6255E-B21C-47DF-9429-61091648E87E}" srcOrd="7" destOrd="0" presId="urn:microsoft.com/office/officeart/2005/8/layout/vList2"/>
    <dgm:cxn modelId="{82E8623C-9C4D-4DAD-803F-9489328110FD}" type="presParOf" srcId="{DFC4E819-DC96-4E0E-9371-E6B0230FB273}" destId="{9770F0A8-966F-4887-A032-EEC69225CEAA}" srcOrd="8" destOrd="0" presId="urn:microsoft.com/office/officeart/2005/8/layout/vList2"/>
    <dgm:cxn modelId="{1189148E-C3BD-49CD-97B9-5F843B18150B}" type="presParOf" srcId="{DFC4E819-DC96-4E0E-9371-E6B0230FB273}" destId="{9C1F90A3-6672-414F-84DB-3FD7A220EB60}" srcOrd="9" destOrd="0" presId="urn:microsoft.com/office/officeart/2005/8/layout/vList2"/>
    <dgm:cxn modelId="{5008B456-62BA-4697-A81A-00F7F9049E33}" type="presParOf" srcId="{DFC4E819-DC96-4E0E-9371-E6B0230FB273}" destId="{839D5EEB-0A1B-49AD-9C48-FC9213FC68CD}" srcOrd="10" destOrd="0" presId="urn:microsoft.com/office/officeart/2005/8/layout/vList2"/>
    <dgm:cxn modelId="{B27E60CC-E7D9-4B46-B4E2-0B9124F3113B}" type="presParOf" srcId="{DFC4E819-DC96-4E0E-9371-E6B0230FB273}" destId="{AFD478F6-8E41-4E35-A8A7-45BEC343A967}" srcOrd="11" destOrd="0" presId="urn:microsoft.com/office/officeart/2005/8/layout/vList2"/>
    <dgm:cxn modelId="{D962A08C-16F9-435A-93CD-BE575C79418A}" type="presParOf" srcId="{DFC4E819-DC96-4E0E-9371-E6B0230FB273}" destId="{D77B22BB-0A8D-41E2-B406-422E29D45C78}" srcOrd="12" destOrd="0" presId="urn:microsoft.com/office/officeart/2005/8/layout/vList2"/>
    <dgm:cxn modelId="{BA18ABE6-56A1-4F47-8EF0-E22FCDD3469E}" type="presParOf" srcId="{DFC4E819-DC96-4E0E-9371-E6B0230FB273}" destId="{DA24D319-7087-45C1-BACB-F74D62DEE3E0}" srcOrd="1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71CB17-10B3-449B-A333-6E25577B391E}"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FE051EB8-3D33-453B-95D1-F05EA893B41B}">
      <dgm:prSet/>
      <dgm:spPr/>
      <dgm:t>
        <a:bodyPr/>
        <a:lstStyle/>
        <a:p>
          <a:r>
            <a:rPr lang="en-US"/>
            <a:t>Income multiplier</a:t>
          </a:r>
        </a:p>
      </dgm:t>
    </dgm:pt>
    <dgm:pt modelId="{CBE3A244-D3B0-4DA4-91C2-5AB397AEBFE5}" type="parTrans" cxnId="{30121AE8-DE4C-4721-8165-2BE2E932C283}">
      <dgm:prSet/>
      <dgm:spPr/>
      <dgm:t>
        <a:bodyPr/>
        <a:lstStyle/>
        <a:p>
          <a:endParaRPr lang="en-US"/>
        </a:p>
      </dgm:t>
    </dgm:pt>
    <dgm:pt modelId="{7AF7CBB5-9373-48B3-9DA6-6653EF55598B}" type="sibTrans" cxnId="{30121AE8-DE4C-4721-8165-2BE2E932C283}">
      <dgm:prSet/>
      <dgm:spPr/>
      <dgm:t>
        <a:bodyPr/>
        <a:lstStyle/>
        <a:p>
          <a:endParaRPr lang="en-US"/>
        </a:p>
      </dgm:t>
    </dgm:pt>
    <dgm:pt modelId="{BCE7A070-80E6-4C50-99AB-75B33473DA58}">
      <dgm:prSet/>
      <dgm:spPr/>
      <dgm:t>
        <a:bodyPr/>
        <a:lstStyle/>
        <a:p>
          <a:r>
            <a:rPr lang="en-US"/>
            <a:t>Based on investment function</a:t>
          </a:r>
        </a:p>
      </dgm:t>
    </dgm:pt>
    <dgm:pt modelId="{9CFBE0EE-E5E9-44EB-B51F-0C2A0714867E}" type="parTrans" cxnId="{B881672F-8EFA-4807-84AA-50810853C9EF}">
      <dgm:prSet/>
      <dgm:spPr/>
      <dgm:t>
        <a:bodyPr/>
        <a:lstStyle/>
        <a:p>
          <a:endParaRPr lang="en-US"/>
        </a:p>
      </dgm:t>
    </dgm:pt>
    <dgm:pt modelId="{0565FCCD-A3E2-4CC7-8E3B-0363CE63BFEA}" type="sibTrans" cxnId="{B881672F-8EFA-4807-84AA-50810853C9EF}">
      <dgm:prSet/>
      <dgm:spPr/>
      <dgm:t>
        <a:bodyPr/>
        <a:lstStyle/>
        <a:p>
          <a:endParaRPr lang="en-US"/>
        </a:p>
      </dgm:t>
    </dgm:pt>
    <dgm:pt modelId="{664125B2-7735-4FBE-A4D1-B05B82402E52}">
      <dgm:prSet/>
      <dgm:spPr/>
      <dgm:t>
        <a:bodyPr/>
        <a:lstStyle/>
        <a:p>
          <a:r>
            <a:rPr lang="en-US"/>
            <a:t>Investment not limited by voluntary saving</a:t>
          </a:r>
        </a:p>
      </dgm:t>
    </dgm:pt>
    <dgm:pt modelId="{253A6CCB-F86A-4543-9390-30A26E48D0CE}" type="parTrans" cxnId="{7E16AE8F-706F-4139-9F61-A21B10CBAD08}">
      <dgm:prSet/>
      <dgm:spPr/>
      <dgm:t>
        <a:bodyPr/>
        <a:lstStyle/>
        <a:p>
          <a:endParaRPr lang="en-US"/>
        </a:p>
      </dgm:t>
    </dgm:pt>
    <dgm:pt modelId="{E8E43C31-588E-4B49-965A-2C4E62833064}" type="sibTrans" cxnId="{7E16AE8F-706F-4139-9F61-A21B10CBAD08}">
      <dgm:prSet/>
      <dgm:spPr/>
      <dgm:t>
        <a:bodyPr/>
        <a:lstStyle/>
        <a:p>
          <a:endParaRPr lang="en-US"/>
        </a:p>
      </dgm:t>
    </dgm:pt>
    <dgm:pt modelId="{E1758062-3CB4-4C12-9DD4-5D901C225B36}">
      <dgm:prSet/>
      <dgm:spPr/>
      <dgm:t>
        <a:bodyPr/>
        <a:lstStyle/>
        <a:p>
          <a:r>
            <a:rPr lang="en-US"/>
            <a:t>Credit multiplier</a:t>
          </a:r>
        </a:p>
      </dgm:t>
    </dgm:pt>
    <dgm:pt modelId="{F0351693-27A8-415F-9181-6B2050B57E58}" type="parTrans" cxnId="{B0BFBF01-CF2A-457A-9242-57F3771C71D5}">
      <dgm:prSet/>
      <dgm:spPr/>
      <dgm:t>
        <a:bodyPr/>
        <a:lstStyle/>
        <a:p>
          <a:endParaRPr lang="en-US"/>
        </a:p>
      </dgm:t>
    </dgm:pt>
    <dgm:pt modelId="{F0B7024A-62C5-4C75-85C8-6C85017C0CDF}" type="sibTrans" cxnId="{B0BFBF01-CF2A-457A-9242-57F3771C71D5}">
      <dgm:prSet/>
      <dgm:spPr/>
      <dgm:t>
        <a:bodyPr/>
        <a:lstStyle/>
        <a:p>
          <a:endParaRPr lang="en-US"/>
        </a:p>
      </dgm:t>
    </dgm:pt>
    <dgm:pt modelId="{292153FC-2171-4971-A0CD-98A39F6BC9B4}">
      <dgm:prSet/>
      <dgm:spPr/>
      <dgm:t>
        <a:bodyPr/>
        <a:lstStyle/>
        <a:p>
          <a:r>
            <a:rPr lang="en-US"/>
            <a:t>Management/Control of banks’ reserves</a:t>
          </a:r>
        </a:p>
      </dgm:t>
    </dgm:pt>
    <dgm:pt modelId="{7A6DCEF4-889C-4A04-BEE2-889410D98BEA}" type="parTrans" cxnId="{DAF79C21-69BE-4D24-8B1F-0E5DEB24D368}">
      <dgm:prSet/>
      <dgm:spPr/>
      <dgm:t>
        <a:bodyPr/>
        <a:lstStyle/>
        <a:p>
          <a:endParaRPr lang="en-US"/>
        </a:p>
      </dgm:t>
    </dgm:pt>
    <dgm:pt modelId="{4D8CC61E-5D06-417A-B14B-37B7F6F87865}" type="sibTrans" cxnId="{DAF79C21-69BE-4D24-8B1F-0E5DEB24D368}">
      <dgm:prSet/>
      <dgm:spPr/>
      <dgm:t>
        <a:bodyPr/>
        <a:lstStyle/>
        <a:p>
          <a:endParaRPr lang="en-US"/>
        </a:p>
      </dgm:t>
    </dgm:pt>
    <dgm:pt modelId="{282E1B27-CB3E-4CE8-8489-EE57E537E100}">
      <dgm:prSet/>
      <dgm:spPr/>
      <dgm:t>
        <a:bodyPr/>
        <a:lstStyle/>
        <a:p>
          <a:r>
            <a:rPr lang="en-US"/>
            <a:t>Loans create deposits</a:t>
          </a:r>
        </a:p>
      </dgm:t>
    </dgm:pt>
    <dgm:pt modelId="{1293803A-8A56-4C5C-8DEC-284503082037}" type="parTrans" cxnId="{F27E8122-919B-4709-A355-A13D46093F11}">
      <dgm:prSet/>
      <dgm:spPr/>
      <dgm:t>
        <a:bodyPr/>
        <a:lstStyle/>
        <a:p>
          <a:endParaRPr lang="en-US"/>
        </a:p>
      </dgm:t>
    </dgm:pt>
    <dgm:pt modelId="{9C3333D5-70FF-4F60-9AC0-1119F3E04CC5}" type="sibTrans" cxnId="{F27E8122-919B-4709-A355-A13D46093F11}">
      <dgm:prSet/>
      <dgm:spPr/>
      <dgm:t>
        <a:bodyPr/>
        <a:lstStyle/>
        <a:p>
          <a:endParaRPr lang="en-US"/>
        </a:p>
      </dgm:t>
    </dgm:pt>
    <dgm:pt modelId="{D7C6A3D8-4897-46F7-AB9A-DF7096128F2C}">
      <dgm:prSet/>
      <dgm:spPr/>
      <dgm:t>
        <a:bodyPr/>
        <a:lstStyle/>
        <a:p>
          <a:r>
            <a:rPr lang="en-US"/>
            <a:t>International (Floating) Exchange Rate System </a:t>
          </a:r>
        </a:p>
      </dgm:t>
    </dgm:pt>
    <dgm:pt modelId="{2C3BC1B8-28C9-44D9-836A-5376A6EE1835}" type="parTrans" cxnId="{AB115862-C389-43C7-AFBF-A95D5660C254}">
      <dgm:prSet/>
      <dgm:spPr/>
      <dgm:t>
        <a:bodyPr/>
        <a:lstStyle/>
        <a:p>
          <a:endParaRPr lang="en-US"/>
        </a:p>
      </dgm:t>
    </dgm:pt>
    <dgm:pt modelId="{DA41994B-6A53-4654-A19C-614C8D1E81AA}" type="sibTrans" cxnId="{AB115862-C389-43C7-AFBF-A95D5660C254}">
      <dgm:prSet/>
      <dgm:spPr/>
      <dgm:t>
        <a:bodyPr/>
        <a:lstStyle/>
        <a:p>
          <a:endParaRPr lang="en-US"/>
        </a:p>
      </dgm:t>
    </dgm:pt>
    <dgm:pt modelId="{6ACC9BB8-002C-43A3-A512-A6D3BDEAA43A}">
      <dgm:prSet/>
      <dgm:spPr/>
      <dgm:t>
        <a:bodyPr/>
        <a:lstStyle/>
        <a:p>
          <a:r>
            <a:rPr lang="en-US"/>
            <a:t>Trade multiplier </a:t>
          </a:r>
        </a:p>
      </dgm:t>
    </dgm:pt>
    <dgm:pt modelId="{705314CB-1F5E-44D2-AE8B-11D5872E45C3}" type="parTrans" cxnId="{3B26ACB1-95CD-48FD-A888-024C02522DCB}">
      <dgm:prSet/>
      <dgm:spPr/>
      <dgm:t>
        <a:bodyPr/>
        <a:lstStyle/>
        <a:p>
          <a:endParaRPr lang="en-US"/>
        </a:p>
      </dgm:t>
    </dgm:pt>
    <dgm:pt modelId="{D6D64410-9970-4DF6-A804-CABD10DC3AA6}" type="sibTrans" cxnId="{3B26ACB1-95CD-48FD-A888-024C02522DCB}">
      <dgm:prSet/>
      <dgm:spPr/>
      <dgm:t>
        <a:bodyPr/>
        <a:lstStyle/>
        <a:p>
          <a:endParaRPr lang="en-US"/>
        </a:p>
      </dgm:t>
    </dgm:pt>
    <dgm:pt modelId="{5E3C03D7-D5E5-4FD6-B2B9-C186548F2F3F}">
      <dgm:prSet/>
      <dgm:spPr/>
      <dgm:t>
        <a:bodyPr/>
        <a:lstStyle/>
        <a:p>
          <a:r>
            <a:rPr lang="en-US"/>
            <a:t>Control of Capital flows</a:t>
          </a:r>
        </a:p>
      </dgm:t>
    </dgm:pt>
    <dgm:pt modelId="{685A0034-EF87-487D-A73F-311E4778DE83}" type="parTrans" cxnId="{E7747E14-4010-4B64-A256-10CC29509F3F}">
      <dgm:prSet/>
      <dgm:spPr/>
      <dgm:t>
        <a:bodyPr/>
        <a:lstStyle/>
        <a:p>
          <a:endParaRPr lang="en-US"/>
        </a:p>
      </dgm:t>
    </dgm:pt>
    <dgm:pt modelId="{32A996DB-FFB9-48A1-A7D9-273F989FACDB}" type="sibTrans" cxnId="{E7747E14-4010-4B64-A256-10CC29509F3F}">
      <dgm:prSet/>
      <dgm:spPr/>
      <dgm:t>
        <a:bodyPr/>
        <a:lstStyle/>
        <a:p>
          <a:endParaRPr lang="en-US"/>
        </a:p>
      </dgm:t>
    </dgm:pt>
    <dgm:pt modelId="{EFD83CC1-DF2F-4FEF-A96A-629BB002236C}">
      <dgm:prSet/>
      <dgm:spPr/>
      <dgm:t>
        <a:bodyPr/>
        <a:lstStyle/>
        <a:p>
          <a:r>
            <a:rPr lang="en-US"/>
            <a:t>International imbalances</a:t>
          </a:r>
        </a:p>
      </dgm:t>
    </dgm:pt>
    <dgm:pt modelId="{CC7F1440-740F-4687-9033-FAE755DE16E3}" type="parTrans" cxnId="{480379AE-5269-4ADF-8DFB-3E87F899B03C}">
      <dgm:prSet/>
      <dgm:spPr/>
      <dgm:t>
        <a:bodyPr/>
        <a:lstStyle/>
        <a:p>
          <a:endParaRPr lang="en-US"/>
        </a:p>
      </dgm:t>
    </dgm:pt>
    <dgm:pt modelId="{1F73848B-4F21-4049-ABF8-5A291201C4B0}" type="sibTrans" cxnId="{480379AE-5269-4ADF-8DFB-3E87F899B03C}">
      <dgm:prSet/>
      <dgm:spPr/>
      <dgm:t>
        <a:bodyPr/>
        <a:lstStyle/>
        <a:p>
          <a:endParaRPr lang="en-US"/>
        </a:p>
      </dgm:t>
    </dgm:pt>
    <dgm:pt modelId="{32B043D7-F300-4DBB-8AD9-B87B455FC103}">
      <dgm:prSet/>
      <dgm:spPr/>
      <dgm:t>
        <a:bodyPr/>
        <a:lstStyle/>
        <a:p>
          <a:r>
            <a:rPr lang="en-US"/>
            <a:t>Active Fiscal Policy  </a:t>
          </a:r>
        </a:p>
      </dgm:t>
    </dgm:pt>
    <dgm:pt modelId="{53EF8CE3-6F5F-42A7-AF8E-04EB570EA896}" type="parTrans" cxnId="{BD9D2969-1883-4900-9793-09161DF0F317}">
      <dgm:prSet/>
      <dgm:spPr/>
      <dgm:t>
        <a:bodyPr/>
        <a:lstStyle/>
        <a:p>
          <a:endParaRPr lang="en-US"/>
        </a:p>
      </dgm:t>
    </dgm:pt>
    <dgm:pt modelId="{A150BC8F-CAEB-4CB5-8EA8-1D1CC183FBF5}" type="sibTrans" cxnId="{BD9D2969-1883-4900-9793-09161DF0F317}">
      <dgm:prSet/>
      <dgm:spPr/>
      <dgm:t>
        <a:bodyPr/>
        <a:lstStyle/>
        <a:p>
          <a:endParaRPr lang="en-US"/>
        </a:p>
      </dgm:t>
    </dgm:pt>
    <dgm:pt modelId="{02F7EFEC-3D27-4629-9BA2-8DDF44067FD6}">
      <dgm:prSet/>
      <dgm:spPr/>
      <dgm:t>
        <a:bodyPr/>
        <a:lstStyle/>
        <a:p>
          <a:r>
            <a:rPr lang="en-US"/>
            <a:t>Functional Finance/Employment</a:t>
          </a:r>
        </a:p>
      </dgm:t>
    </dgm:pt>
    <dgm:pt modelId="{B3E6AC2D-9F1B-4FB6-B5D5-80615BEE0569}" type="parTrans" cxnId="{9228B838-E993-47C9-956E-D093BDAD0EF4}">
      <dgm:prSet/>
      <dgm:spPr/>
      <dgm:t>
        <a:bodyPr/>
        <a:lstStyle/>
        <a:p>
          <a:endParaRPr lang="en-US"/>
        </a:p>
      </dgm:t>
    </dgm:pt>
    <dgm:pt modelId="{CD710837-208E-4D20-B841-BEB3A7963B9A}" type="sibTrans" cxnId="{9228B838-E993-47C9-956E-D093BDAD0EF4}">
      <dgm:prSet/>
      <dgm:spPr/>
      <dgm:t>
        <a:bodyPr/>
        <a:lstStyle/>
        <a:p>
          <a:endParaRPr lang="en-US"/>
        </a:p>
      </dgm:t>
    </dgm:pt>
    <dgm:pt modelId="{35519ABC-0CD6-459A-9345-F004818D0C3B}">
      <dgm:prSet/>
      <dgm:spPr/>
      <dgm:t>
        <a:bodyPr/>
        <a:lstStyle/>
        <a:p>
          <a:r>
            <a:rPr lang="en-US"/>
            <a:t>Modern Monetary Theory</a:t>
          </a:r>
        </a:p>
      </dgm:t>
    </dgm:pt>
    <dgm:pt modelId="{78589B5A-5BA1-42A5-9252-9337FEB38696}" type="parTrans" cxnId="{D8A3703E-C41A-4873-9EAA-17F332DF430E}">
      <dgm:prSet/>
      <dgm:spPr/>
      <dgm:t>
        <a:bodyPr/>
        <a:lstStyle/>
        <a:p>
          <a:endParaRPr lang="en-US"/>
        </a:p>
      </dgm:t>
    </dgm:pt>
    <dgm:pt modelId="{0C75BC45-A95F-45A7-8F58-818ACFBD43DF}" type="sibTrans" cxnId="{D8A3703E-C41A-4873-9EAA-17F332DF430E}">
      <dgm:prSet/>
      <dgm:spPr/>
      <dgm:t>
        <a:bodyPr/>
        <a:lstStyle/>
        <a:p>
          <a:endParaRPr lang="en-US"/>
        </a:p>
      </dgm:t>
    </dgm:pt>
    <dgm:pt modelId="{F9344CEF-502E-4B11-BF99-80DB700A52DB}" type="pres">
      <dgm:prSet presAssocID="{BE71CB17-10B3-449B-A333-6E25577B391E}" presName="linear" presStyleCnt="0">
        <dgm:presLayoutVars>
          <dgm:dir/>
          <dgm:animLvl val="lvl"/>
          <dgm:resizeHandles val="exact"/>
        </dgm:presLayoutVars>
      </dgm:prSet>
      <dgm:spPr/>
    </dgm:pt>
    <dgm:pt modelId="{B7FF5F19-5289-41BC-A831-F19B576EF162}" type="pres">
      <dgm:prSet presAssocID="{FE051EB8-3D33-453B-95D1-F05EA893B41B}" presName="parentLin" presStyleCnt="0"/>
      <dgm:spPr/>
    </dgm:pt>
    <dgm:pt modelId="{07B0C73A-D5EE-4B94-92B7-2BBF99A5D63A}" type="pres">
      <dgm:prSet presAssocID="{FE051EB8-3D33-453B-95D1-F05EA893B41B}" presName="parentLeftMargin" presStyleLbl="node1" presStyleIdx="0" presStyleCnt="4"/>
      <dgm:spPr/>
    </dgm:pt>
    <dgm:pt modelId="{9AE3E57B-A37C-4BBC-AB6C-4EC3CEF425F8}" type="pres">
      <dgm:prSet presAssocID="{FE051EB8-3D33-453B-95D1-F05EA893B41B}" presName="parentText" presStyleLbl="node1" presStyleIdx="0" presStyleCnt="4">
        <dgm:presLayoutVars>
          <dgm:chMax val="0"/>
          <dgm:bulletEnabled val="1"/>
        </dgm:presLayoutVars>
      </dgm:prSet>
      <dgm:spPr/>
    </dgm:pt>
    <dgm:pt modelId="{4C21C65A-CAA9-4DE0-8AD1-70B32E276C3D}" type="pres">
      <dgm:prSet presAssocID="{FE051EB8-3D33-453B-95D1-F05EA893B41B}" presName="negativeSpace" presStyleCnt="0"/>
      <dgm:spPr/>
    </dgm:pt>
    <dgm:pt modelId="{5281F12C-723B-4527-A5AB-03E9302CAD5B}" type="pres">
      <dgm:prSet presAssocID="{FE051EB8-3D33-453B-95D1-F05EA893B41B}" presName="childText" presStyleLbl="conFgAcc1" presStyleIdx="0" presStyleCnt="4">
        <dgm:presLayoutVars>
          <dgm:bulletEnabled val="1"/>
        </dgm:presLayoutVars>
      </dgm:prSet>
      <dgm:spPr/>
    </dgm:pt>
    <dgm:pt modelId="{0DD6A2FE-6EC7-4E1D-9A94-B1FECE90F7EE}" type="pres">
      <dgm:prSet presAssocID="{7AF7CBB5-9373-48B3-9DA6-6653EF55598B}" presName="spaceBetweenRectangles" presStyleCnt="0"/>
      <dgm:spPr/>
    </dgm:pt>
    <dgm:pt modelId="{FFDDC1DB-294E-4819-95D2-C86DC3A25C85}" type="pres">
      <dgm:prSet presAssocID="{E1758062-3CB4-4C12-9DD4-5D901C225B36}" presName="parentLin" presStyleCnt="0"/>
      <dgm:spPr/>
    </dgm:pt>
    <dgm:pt modelId="{141B0DC3-0445-45CA-AAA5-BD5C0FC6242F}" type="pres">
      <dgm:prSet presAssocID="{E1758062-3CB4-4C12-9DD4-5D901C225B36}" presName="parentLeftMargin" presStyleLbl="node1" presStyleIdx="0" presStyleCnt="4"/>
      <dgm:spPr/>
    </dgm:pt>
    <dgm:pt modelId="{25F88ADF-3383-48ED-A1E8-DFA6E692F21F}" type="pres">
      <dgm:prSet presAssocID="{E1758062-3CB4-4C12-9DD4-5D901C225B36}" presName="parentText" presStyleLbl="node1" presStyleIdx="1" presStyleCnt="4">
        <dgm:presLayoutVars>
          <dgm:chMax val="0"/>
          <dgm:bulletEnabled val="1"/>
        </dgm:presLayoutVars>
      </dgm:prSet>
      <dgm:spPr/>
    </dgm:pt>
    <dgm:pt modelId="{1E47796E-FF96-4D39-8A2B-4BE7F9D4B826}" type="pres">
      <dgm:prSet presAssocID="{E1758062-3CB4-4C12-9DD4-5D901C225B36}" presName="negativeSpace" presStyleCnt="0"/>
      <dgm:spPr/>
    </dgm:pt>
    <dgm:pt modelId="{B9D88765-6133-4531-BEB6-BADF986B8216}" type="pres">
      <dgm:prSet presAssocID="{E1758062-3CB4-4C12-9DD4-5D901C225B36}" presName="childText" presStyleLbl="conFgAcc1" presStyleIdx="1" presStyleCnt="4">
        <dgm:presLayoutVars>
          <dgm:bulletEnabled val="1"/>
        </dgm:presLayoutVars>
      </dgm:prSet>
      <dgm:spPr/>
    </dgm:pt>
    <dgm:pt modelId="{1CA0E9B9-37FC-4CDD-84B4-1AEC72191360}" type="pres">
      <dgm:prSet presAssocID="{F0B7024A-62C5-4C75-85C8-6C85017C0CDF}" presName="spaceBetweenRectangles" presStyleCnt="0"/>
      <dgm:spPr/>
    </dgm:pt>
    <dgm:pt modelId="{3EC0C9D7-A5EF-4B0F-859F-D52792186E07}" type="pres">
      <dgm:prSet presAssocID="{D7C6A3D8-4897-46F7-AB9A-DF7096128F2C}" presName="parentLin" presStyleCnt="0"/>
      <dgm:spPr/>
    </dgm:pt>
    <dgm:pt modelId="{EF7FB375-8771-48C2-B832-BA2601BF4557}" type="pres">
      <dgm:prSet presAssocID="{D7C6A3D8-4897-46F7-AB9A-DF7096128F2C}" presName="parentLeftMargin" presStyleLbl="node1" presStyleIdx="1" presStyleCnt="4"/>
      <dgm:spPr/>
    </dgm:pt>
    <dgm:pt modelId="{A8ED52DA-F0D7-4CD1-8C37-B838FAC5D599}" type="pres">
      <dgm:prSet presAssocID="{D7C6A3D8-4897-46F7-AB9A-DF7096128F2C}" presName="parentText" presStyleLbl="node1" presStyleIdx="2" presStyleCnt="4">
        <dgm:presLayoutVars>
          <dgm:chMax val="0"/>
          <dgm:bulletEnabled val="1"/>
        </dgm:presLayoutVars>
      </dgm:prSet>
      <dgm:spPr/>
    </dgm:pt>
    <dgm:pt modelId="{08DD3DB4-38B8-4CDB-8B43-D63675413ED2}" type="pres">
      <dgm:prSet presAssocID="{D7C6A3D8-4897-46F7-AB9A-DF7096128F2C}" presName="negativeSpace" presStyleCnt="0"/>
      <dgm:spPr/>
    </dgm:pt>
    <dgm:pt modelId="{1D4039CA-67E4-4727-9F26-FB510394C7CE}" type="pres">
      <dgm:prSet presAssocID="{D7C6A3D8-4897-46F7-AB9A-DF7096128F2C}" presName="childText" presStyleLbl="conFgAcc1" presStyleIdx="2" presStyleCnt="4">
        <dgm:presLayoutVars>
          <dgm:bulletEnabled val="1"/>
        </dgm:presLayoutVars>
      </dgm:prSet>
      <dgm:spPr/>
    </dgm:pt>
    <dgm:pt modelId="{983A9BA8-A818-4D1C-A964-37EDEC899C44}" type="pres">
      <dgm:prSet presAssocID="{DA41994B-6A53-4654-A19C-614C8D1E81AA}" presName="spaceBetweenRectangles" presStyleCnt="0"/>
      <dgm:spPr/>
    </dgm:pt>
    <dgm:pt modelId="{1C9288DC-6981-40A7-8338-634456E0631C}" type="pres">
      <dgm:prSet presAssocID="{32B043D7-F300-4DBB-8AD9-B87B455FC103}" presName="parentLin" presStyleCnt="0"/>
      <dgm:spPr/>
    </dgm:pt>
    <dgm:pt modelId="{BBDF2FA6-FA3E-4F48-8B05-B8A15A00B575}" type="pres">
      <dgm:prSet presAssocID="{32B043D7-F300-4DBB-8AD9-B87B455FC103}" presName="parentLeftMargin" presStyleLbl="node1" presStyleIdx="2" presStyleCnt="4"/>
      <dgm:spPr/>
    </dgm:pt>
    <dgm:pt modelId="{E76D73D9-5A54-4223-B2D6-B4DD75AB6FD2}" type="pres">
      <dgm:prSet presAssocID="{32B043D7-F300-4DBB-8AD9-B87B455FC103}" presName="parentText" presStyleLbl="node1" presStyleIdx="3" presStyleCnt="4">
        <dgm:presLayoutVars>
          <dgm:chMax val="0"/>
          <dgm:bulletEnabled val="1"/>
        </dgm:presLayoutVars>
      </dgm:prSet>
      <dgm:spPr/>
    </dgm:pt>
    <dgm:pt modelId="{80697BC8-087E-4A97-A78F-2F77BCF064DC}" type="pres">
      <dgm:prSet presAssocID="{32B043D7-F300-4DBB-8AD9-B87B455FC103}" presName="negativeSpace" presStyleCnt="0"/>
      <dgm:spPr/>
    </dgm:pt>
    <dgm:pt modelId="{C73CA753-4A99-4AF0-8D42-356AEC5669CD}" type="pres">
      <dgm:prSet presAssocID="{32B043D7-F300-4DBB-8AD9-B87B455FC103}" presName="childText" presStyleLbl="conFgAcc1" presStyleIdx="3" presStyleCnt="4">
        <dgm:presLayoutVars>
          <dgm:bulletEnabled val="1"/>
        </dgm:presLayoutVars>
      </dgm:prSet>
      <dgm:spPr/>
    </dgm:pt>
  </dgm:ptLst>
  <dgm:cxnLst>
    <dgm:cxn modelId="{B0BFBF01-CF2A-457A-9242-57F3771C71D5}" srcId="{BE71CB17-10B3-449B-A333-6E25577B391E}" destId="{E1758062-3CB4-4C12-9DD4-5D901C225B36}" srcOrd="1" destOrd="0" parTransId="{F0351693-27A8-415F-9181-6B2050B57E58}" sibTransId="{F0B7024A-62C5-4C75-85C8-6C85017C0CDF}"/>
    <dgm:cxn modelId="{E7747E14-4010-4B64-A256-10CC29509F3F}" srcId="{D7C6A3D8-4897-46F7-AB9A-DF7096128F2C}" destId="{5E3C03D7-D5E5-4FD6-B2B9-C186548F2F3F}" srcOrd="1" destOrd="0" parTransId="{685A0034-EF87-487D-A73F-311E4778DE83}" sibTransId="{32A996DB-FFB9-48A1-A7D9-273F989FACDB}"/>
    <dgm:cxn modelId="{6E100C16-5E59-4A61-B1EE-A51B280DC96E}" type="presOf" srcId="{BCE7A070-80E6-4C50-99AB-75B33473DA58}" destId="{5281F12C-723B-4527-A5AB-03E9302CAD5B}" srcOrd="0" destOrd="0" presId="urn:microsoft.com/office/officeart/2005/8/layout/list1"/>
    <dgm:cxn modelId="{DAF79C21-69BE-4D24-8B1F-0E5DEB24D368}" srcId="{E1758062-3CB4-4C12-9DD4-5D901C225B36}" destId="{292153FC-2171-4971-A0CD-98A39F6BC9B4}" srcOrd="0" destOrd="0" parTransId="{7A6DCEF4-889C-4A04-BEE2-889410D98BEA}" sibTransId="{4D8CC61E-5D06-417A-B14B-37B7F6F87865}"/>
    <dgm:cxn modelId="{F27E8122-919B-4709-A355-A13D46093F11}" srcId="{E1758062-3CB4-4C12-9DD4-5D901C225B36}" destId="{282E1B27-CB3E-4CE8-8489-EE57E537E100}" srcOrd="1" destOrd="0" parTransId="{1293803A-8A56-4C5C-8DEC-284503082037}" sibTransId="{9C3333D5-70FF-4F60-9AC0-1119F3E04CC5}"/>
    <dgm:cxn modelId="{B881672F-8EFA-4807-84AA-50810853C9EF}" srcId="{FE051EB8-3D33-453B-95D1-F05EA893B41B}" destId="{BCE7A070-80E6-4C50-99AB-75B33473DA58}" srcOrd="0" destOrd="0" parTransId="{9CFBE0EE-E5E9-44EB-B51F-0C2A0714867E}" sibTransId="{0565FCCD-A3E2-4CC7-8E3B-0363CE63BFEA}"/>
    <dgm:cxn modelId="{BFD3792F-64B3-4A87-9B53-E8FF8639A3E9}" type="presOf" srcId="{D7C6A3D8-4897-46F7-AB9A-DF7096128F2C}" destId="{EF7FB375-8771-48C2-B832-BA2601BF4557}" srcOrd="0" destOrd="0" presId="urn:microsoft.com/office/officeart/2005/8/layout/list1"/>
    <dgm:cxn modelId="{9228B838-E993-47C9-956E-D093BDAD0EF4}" srcId="{32B043D7-F300-4DBB-8AD9-B87B455FC103}" destId="{02F7EFEC-3D27-4629-9BA2-8DDF44067FD6}" srcOrd="0" destOrd="0" parTransId="{B3E6AC2D-9F1B-4FB6-B5D5-80615BEE0569}" sibTransId="{CD710837-208E-4D20-B841-BEB3A7963B9A}"/>
    <dgm:cxn modelId="{9A999B39-C0BB-44C0-A18A-9F53CF5E42E4}" type="presOf" srcId="{32B043D7-F300-4DBB-8AD9-B87B455FC103}" destId="{E76D73D9-5A54-4223-B2D6-B4DD75AB6FD2}" srcOrd="1" destOrd="0" presId="urn:microsoft.com/office/officeart/2005/8/layout/list1"/>
    <dgm:cxn modelId="{D8A3703E-C41A-4873-9EAA-17F332DF430E}" srcId="{32B043D7-F300-4DBB-8AD9-B87B455FC103}" destId="{35519ABC-0CD6-459A-9345-F004818D0C3B}" srcOrd="1" destOrd="0" parTransId="{78589B5A-5BA1-42A5-9252-9337FEB38696}" sibTransId="{0C75BC45-A95F-45A7-8F58-818ACFBD43DF}"/>
    <dgm:cxn modelId="{AB115862-C389-43C7-AFBF-A95D5660C254}" srcId="{BE71CB17-10B3-449B-A333-6E25577B391E}" destId="{D7C6A3D8-4897-46F7-AB9A-DF7096128F2C}" srcOrd="2" destOrd="0" parTransId="{2C3BC1B8-28C9-44D9-836A-5376A6EE1835}" sibTransId="{DA41994B-6A53-4654-A19C-614C8D1E81AA}"/>
    <dgm:cxn modelId="{8ABD9863-710D-41B0-83DC-1205593EEB9C}" type="presOf" srcId="{282E1B27-CB3E-4CE8-8489-EE57E537E100}" destId="{B9D88765-6133-4531-BEB6-BADF986B8216}" srcOrd="0" destOrd="1" presId="urn:microsoft.com/office/officeart/2005/8/layout/list1"/>
    <dgm:cxn modelId="{438D3145-3C49-4CEE-A13A-972BABCD3122}" type="presOf" srcId="{D7C6A3D8-4897-46F7-AB9A-DF7096128F2C}" destId="{A8ED52DA-F0D7-4CD1-8C37-B838FAC5D599}" srcOrd="1" destOrd="0" presId="urn:microsoft.com/office/officeart/2005/8/layout/list1"/>
    <dgm:cxn modelId="{1CAA0966-4C84-4191-A175-9CC517FD2489}" type="presOf" srcId="{E1758062-3CB4-4C12-9DD4-5D901C225B36}" destId="{25F88ADF-3383-48ED-A1E8-DFA6E692F21F}" srcOrd="1" destOrd="0" presId="urn:microsoft.com/office/officeart/2005/8/layout/list1"/>
    <dgm:cxn modelId="{463C5147-2234-403F-B403-EC250B76B18A}" type="presOf" srcId="{32B043D7-F300-4DBB-8AD9-B87B455FC103}" destId="{BBDF2FA6-FA3E-4F48-8B05-B8A15A00B575}" srcOrd="0" destOrd="0" presId="urn:microsoft.com/office/officeart/2005/8/layout/list1"/>
    <dgm:cxn modelId="{BD9D2969-1883-4900-9793-09161DF0F317}" srcId="{BE71CB17-10B3-449B-A333-6E25577B391E}" destId="{32B043D7-F300-4DBB-8AD9-B87B455FC103}" srcOrd="3" destOrd="0" parTransId="{53EF8CE3-6F5F-42A7-AF8E-04EB570EA896}" sibTransId="{A150BC8F-CAEB-4CB5-8EA8-1D1CC183FBF5}"/>
    <dgm:cxn modelId="{648C174A-5450-4D2D-8F6D-653431CBEDE9}" type="presOf" srcId="{6ACC9BB8-002C-43A3-A512-A6D3BDEAA43A}" destId="{1D4039CA-67E4-4727-9F26-FB510394C7CE}" srcOrd="0" destOrd="0" presId="urn:microsoft.com/office/officeart/2005/8/layout/list1"/>
    <dgm:cxn modelId="{BEAB1F7A-5BA5-4DD5-954D-7D63E4F7A23A}" type="presOf" srcId="{292153FC-2171-4971-A0CD-98A39F6BC9B4}" destId="{B9D88765-6133-4531-BEB6-BADF986B8216}" srcOrd="0" destOrd="0" presId="urn:microsoft.com/office/officeart/2005/8/layout/list1"/>
    <dgm:cxn modelId="{437E9A84-9F4F-4F62-927A-7616580A77DF}" type="presOf" srcId="{664125B2-7735-4FBE-A4D1-B05B82402E52}" destId="{5281F12C-723B-4527-A5AB-03E9302CAD5B}" srcOrd="0" destOrd="1" presId="urn:microsoft.com/office/officeart/2005/8/layout/list1"/>
    <dgm:cxn modelId="{7E16AE8F-706F-4139-9F61-A21B10CBAD08}" srcId="{FE051EB8-3D33-453B-95D1-F05EA893B41B}" destId="{664125B2-7735-4FBE-A4D1-B05B82402E52}" srcOrd="1" destOrd="0" parTransId="{253A6CCB-F86A-4543-9390-30A26E48D0CE}" sibTransId="{E8E43C31-588E-4B49-965A-2C4E62833064}"/>
    <dgm:cxn modelId="{22A18D98-2496-48CC-99DC-EBF37CDECE1D}" type="presOf" srcId="{FE051EB8-3D33-453B-95D1-F05EA893B41B}" destId="{9AE3E57B-A37C-4BBC-AB6C-4EC3CEF425F8}" srcOrd="1" destOrd="0" presId="urn:microsoft.com/office/officeart/2005/8/layout/list1"/>
    <dgm:cxn modelId="{480379AE-5269-4ADF-8DFB-3E87F899B03C}" srcId="{D7C6A3D8-4897-46F7-AB9A-DF7096128F2C}" destId="{EFD83CC1-DF2F-4FEF-A96A-629BB002236C}" srcOrd="2" destOrd="0" parTransId="{CC7F1440-740F-4687-9033-FAE755DE16E3}" sibTransId="{1F73848B-4F21-4049-ABF8-5A291201C4B0}"/>
    <dgm:cxn modelId="{3B26ACB1-95CD-48FD-A888-024C02522DCB}" srcId="{D7C6A3D8-4897-46F7-AB9A-DF7096128F2C}" destId="{6ACC9BB8-002C-43A3-A512-A6D3BDEAA43A}" srcOrd="0" destOrd="0" parTransId="{705314CB-1F5E-44D2-AE8B-11D5872E45C3}" sibTransId="{D6D64410-9970-4DF6-A804-CABD10DC3AA6}"/>
    <dgm:cxn modelId="{FAB4EBCA-81B0-4D77-833B-1680225EB204}" type="presOf" srcId="{FE051EB8-3D33-453B-95D1-F05EA893B41B}" destId="{07B0C73A-D5EE-4B94-92B7-2BBF99A5D63A}" srcOrd="0" destOrd="0" presId="urn:microsoft.com/office/officeart/2005/8/layout/list1"/>
    <dgm:cxn modelId="{81F959DB-BCC3-46A0-89EC-8CCED51733A3}" type="presOf" srcId="{5E3C03D7-D5E5-4FD6-B2B9-C186548F2F3F}" destId="{1D4039CA-67E4-4727-9F26-FB510394C7CE}" srcOrd="0" destOrd="1" presId="urn:microsoft.com/office/officeart/2005/8/layout/list1"/>
    <dgm:cxn modelId="{AF4BEBDD-81C4-4B58-8CDC-C36D544060E7}" type="presOf" srcId="{EFD83CC1-DF2F-4FEF-A96A-629BB002236C}" destId="{1D4039CA-67E4-4727-9F26-FB510394C7CE}" srcOrd="0" destOrd="2" presId="urn:microsoft.com/office/officeart/2005/8/layout/list1"/>
    <dgm:cxn modelId="{30121AE8-DE4C-4721-8165-2BE2E932C283}" srcId="{BE71CB17-10B3-449B-A333-6E25577B391E}" destId="{FE051EB8-3D33-453B-95D1-F05EA893B41B}" srcOrd="0" destOrd="0" parTransId="{CBE3A244-D3B0-4DA4-91C2-5AB397AEBFE5}" sibTransId="{7AF7CBB5-9373-48B3-9DA6-6653EF55598B}"/>
    <dgm:cxn modelId="{701AF5EF-E9D6-4E3C-A50D-7732CB874B69}" type="presOf" srcId="{02F7EFEC-3D27-4629-9BA2-8DDF44067FD6}" destId="{C73CA753-4A99-4AF0-8D42-356AEC5669CD}" srcOrd="0" destOrd="0" presId="urn:microsoft.com/office/officeart/2005/8/layout/list1"/>
    <dgm:cxn modelId="{7B2F1BF0-5510-4475-B750-93B36D0350D6}" type="presOf" srcId="{E1758062-3CB4-4C12-9DD4-5D901C225B36}" destId="{141B0DC3-0445-45CA-AAA5-BD5C0FC6242F}" srcOrd="0" destOrd="0" presId="urn:microsoft.com/office/officeart/2005/8/layout/list1"/>
    <dgm:cxn modelId="{826B8CF9-A805-4F1D-BB23-2B169F57DB4C}" type="presOf" srcId="{35519ABC-0CD6-459A-9345-F004818D0C3B}" destId="{C73CA753-4A99-4AF0-8D42-356AEC5669CD}" srcOrd="0" destOrd="1" presId="urn:microsoft.com/office/officeart/2005/8/layout/list1"/>
    <dgm:cxn modelId="{1B5924FC-3479-445D-AC04-B84AD3E4AD8D}" type="presOf" srcId="{BE71CB17-10B3-449B-A333-6E25577B391E}" destId="{F9344CEF-502E-4B11-BF99-80DB700A52DB}" srcOrd="0" destOrd="0" presId="urn:microsoft.com/office/officeart/2005/8/layout/list1"/>
    <dgm:cxn modelId="{A9F596FF-F200-4662-B1A5-814E0E25EB89}" type="presParOf" srcId="{F9344CEF-502E-4B11-BF99-80DB700A52DB}" destId="{B7FF5F19-5289-41BC-A831-F19B576EF162}" srcOrd="0" destOrd="0" presId="urn:microsoft.com/office/officeart/2005/8/layout/list1"/>
    <dgm:cxn modelId="{A3BF164B-5CF9-453C-A0A8-80E504CDD9FB}" type="presParOf" srcId="{B7FF5F19-5289-41BC-A831-F19B576EF162}" destId="{07B0C73A-D5EE-4B94-92B7-2BBF99A5D63A}" srcOrd="0" destOrd="0" presId="urn:microsoft.com/office/officeart/2005/8/layout/list1"/>
    <dgm:cxn modelId="{0CFE21F2-CC82-41C0-ADE2-25A160971A89}" type="presParOf" srcId="{B7FF5F19-5289-41BC-A831-F19B576EF162}" destId="{9AE3E57B-A37C-4BBC-AB6C-4EC3CEF425F8}" srcOrd="1" destOrd="0" presId="urn:microsoft.com/office/officeart/2005/8/layout/list1"/>
    <dgm:cxn modelId="{A796274F-F409-4978-8335-257DE33A8A4B}" type="presParOf" srcId="{F9344CEF-502E-4B11-BF99-80DB700A52DB}" destId="{4C21C65A-CAA9-4DE0-8AD1-70B32E276C3D}" srcOrd="1" destOrd="0" presId="urn:microsoft.com/office/officeart/2005/8/layout/list1"/>
    <dgm:cxn modelId="{B8E8BDDA-C943-44C4-830B-A4CFCB5C2224}" type="presParOf" srcId="{F9344CEF-502E-4B11-BF99-80DB700A52DB}" destId="{5281F12C-723B-4527-A5AB-03E9302CAD5B}" srcOrd="2" destOrd="0" presId="urn:microsoft.com/office/officeart/2005/8/layout/list1"/>
    <dgm:cxn modelId="{CA707A26-DD2A-45CD-B50C-B07F4EE17A7B}" type="presParOf" srcId="{F9344CEF-502E-4B11-BF99-80DB700A52DB}" destId="{0DD6A2FE-6EC7-4E1D-9A94-B1FECE90F7EE}" srcOrd="3" destOrd="0" presId="urn:microsoft.com/office/officeart/2005/8/layout/list1"/>
    <dgm:cxn modelId="{15450DDC-7AC3-4A25-BADC-463ED2AD71B8}" type="presParOf" srcId="{F9344CEF-502E-4B11-BF99-80DB700A52DB}" destId="{FFDDC1DB-294E-4819-95D2-C86DC3A25C85}" srcOrd="4" destOrd="0" presId="urn:microsoft.com/office/officeart/2005/8/layout/list1"/>
    <dgm:cxn modelId="{4600BB40-BCAA-446A-815A-5EA1111723CB}" type="presParOf" srcId="{FFDDC1DB-294E-4819-95D2-C86DC3A25C85}" destId="{141B0DC3-0445-45CA-AAA5-BD5C0FC6242F}" srcOrd="0" destOrd="0" presId="urn:microsoft.com/office/officeart/2005/8/layout/list1"/>
    <dgm:cxn modelId="{A43B74AE-F194-48AE-A6C9-64C087598375}" type="presParOf" srcId="{FFDDC1DB-294E-4819-95D2-C86DC3A25C85}" destId="{25F88ADF-3383-48ED-A1E8-DFA6E692F21F}" srcOrd="1" destOrd="0" presId="urn:microsoft.com/office/officeart/2005/8/layout/list1"/>
    <dgm:cxn modelId="{F58CCD62-4FAE-44AA-931F-5BC5DAEB7562}" type="presParOf" srcId="{F9344CEF-502E-4B11-BF99-80DB700A52DB}" destId="{1E47796E-FF96-4D39-8A2B-4BE7F9D4B826}" srcOrd="5" destOrd="0" presId="urn:microsoft.com/office/officeart/2005/8/layout/list1"/>
    <dgm:cxn modelId="{94F9EFA4-79C1-4B26-9724-CD0E91DE9CA2}" type="presParOf" srcId="{F9344CEF-502E-4B11-BF99-80DB700A52DB}" destId="{B9D88765-6133-4531-BEB6-BADF986B8216}" srcOrd="6" destOrd="0" presId="urn:microsoft.com/office/officeart/2005/8/layout/list1"/>
    <dgm:cxn modelId="{15DD0BB1-F173-411E-9B89-5C49073F0420}" type="presParOf" srcId="{F9344CEF-502E-4B11-BF99-80DB700A52DB}" destId="{1CA0E9B9-37FC-4CDD-84B4-1AEC72191360}" srcOrd="7" destOrd="0" presId="urn:microsoft.com/office/officeart/2005/8/layout/list1"/>
    <dgm:cxn modelId="{4911DDC6-0C8A-459E-A104-BD24365B6AC8}" type="presParOf" srcId="{F9344CEF-502E-4B11-BF99-80DB700A52DB}" destId="{3EC0C9D7-A5EF-4B0F-859F-D52792186E07}" srcOrd="8" destOrd="0" presId="urn:microsoft.com/office/officeart/2005/8/layout/list1"/>
    <dgm:cxn modelId="{2E028DE1-8A04-4671-A53E-6754293F9AEB}" type="presParOf" srcId="{3EC0C9D7-A5EF-4B0F-859F-D52792186E07}" destId="{EF7FB375-8771-48C2-B832-BA2601BF4557}" srcOrd="0" destOrd="0" presId="urn:microsoft.com/office/officeart/2005/8/layout/list1"/>
    <dgm:cxn modelId="{44DEFE8D-1762-4274-9428-4B5FB76A43D9}" type="presParOf" srcId="{3EC0C9D7-A5EF-4B0F-859F-D52792186E07}" destId="{A8ED52DA-F0D7-4CD1-8C37-B838FAC5D599}" srcOrd="1" destOrd="0" presId="urn:microsoft.com/office/officeart/2005/8/layout/list1"/>
    <dgm:cxn modelId="{FFAA1F7E-01F6-4EE7-83DF-92957F65059D}" type="presParOf" srcId="{F9344CEF-502E-4B11-BF99-80DB700A52DB}" destId="{08DD3DB4-38B8-4CDB-8B43-D63675413ED2}" srcOrd="9" destOrd="0" presId="urn:microsoft.com/office/officeart/2005/8/layout/list1"/>
    <dgm:cxn modelId="{2D8F0CF5-F578-41E0-B566-F08CB888CB3D}" type="presParOf" srcId="{F9344CEF-502E-4B11-BF99-80DB700A52DB}" destId="{1D4039CA-67E4-4727-9F26-FB510394C7CE}" srcOrd="10" destOrd="0" presId="urn:microsoft.com/office/officeart/2005/8/layout/list1"/>
    <dgm:cxn modelId="{1D02A088-CDD5-405C-8D27-D235F2A45FD9}" type="presParOf" srcId="{F9344CEF-502E-4B11-BF99-80DB700A52DB}" destId="{983A9BA8-A818-4D1C-A964-37EDEC899C44}" srcOrd="11" destOrd="0" presId="urn:microsoft.com/office/officeart/2005/8/layout/list1"/>
    <dgm:cxn modelId="{6E36EFDD-A600-4768-B082-BC4F05774692}" type="presParOf" srcId="{F9344CEF-502E-4B11-BF99-80DB700A52DB}" destId="{1C9288DC-6981-40A7-8338-634456E0631C}" srcOrd="12" destOrd="0" presId="urn:microsoft.com/office/officeart/2005/8/layout/list1"/>
    <dgm:cxn modelId="{B466402B-BB52-48C6-A031-15BF2284E6C3}" type="presParOf" srcId="{1C9288DC-6981-40A7-8338-634456E0631C}" destId="{BBDF2FA6-FA3E-4F48-8B05-B8A15A00B575}" srcOrd="0" destOrd="0" presId="urn:microsoft.com/office/officeart/2005/8/layout/list1"/>
    <dgm:cxn modelId="{EAC92C83-C07F-4B1C-B789-94E1DEB08093}" type="presParOf" srcId="{1C9288DC-6981-40A7-8338-634456E0631C}" destId="{E76D73D9-5A54-4223-B2D6-B4DD75AB6FD2}" srcOrd="1" destOrd="0" presId="urn:microsoft.com/office/officeart/2005/8/layout/list1"/>
    <dgm:cxn modelId="{1FA210BD-62F0-4BFD-BC91-0F75141C292A}" type="presParOf" srcId="{F9344CEF-502E-4B11-BF99-80DB700A52DB}" destId="{80697BC8-087E-4A97-A78F-2F77BCF064DC}" srcOrd="13" destOrd="0" presId="urn:microsoft.com/office/officeart/2005/8/layout/list1"/>
    <dgm:cxn modelId="{B8E16E68-A30F-4B25-BFBB-AF5B567C30A3}" type="presParOf" srcId="{F9344CEF-502E-4B11-BF99-80DB700A52DB}" destId="{C73CA753-4A99-4AF0-8D42-356AEC5669C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23FD03-AE44-4F13-B25A-368387DC7EDB}"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93FDBDC7-0AE7-4B76-8E08-9E431EE0F5F5}">
      <dgm:prSet/>
      <dgm:spPr/>
      <dgm:t>
        <a:bodyPr/>
        <a:lstStyle/>
        <a:p>
          <a:r>
            <a:rPr lang="en-US"/>
            <a:t>Impact on</a:t>
          </a:r>
        </a:p>
      </dgm:t>
    </dgm:pt>
    <dgm:pt modelId="{F74F7776-6BD8-4932-88D5-D1C7060E0360}" type="parTrans" cxnId="{2B4222AD-8EB5-4354-8401-AD3191B941D9}">
      <dgm:prSet/>
      <dgm:spPr/>
      <dgm:t>
        <a:bodyPr/>
        <a:lstStyle/>
        <a:p>
          <a:endParaRPr lang="en-US"/>
        </a:p>
      </dgm:t>
    </dgm:pt>
    <dgm:pt modelId="{8BFA9ED4-DD33-4532-AA3F-1CA33576C037}" type="sibTrans" cxnId="{2B4222AD-8EB5-4354-8401-AD3191B941D9}">
      <dgm:prSet/>
      <dgm:spPr/>
      <dgm:t>
        <a:bodyPr/>
        <a:lstStyle/>
        <a:p>
          <a:endParaRPr lang="en-US"/>
        </a:p>
      </dgm:t>
    </dgm:pt>
    <dgm:pt modelId="{B27D2F45-9AC6-4137-B9F3-A515A79949F5}">
      <dgm:prSet/>
      <dgm:spPr/>
      <dgm:t>
        <a:bodyPr/>
        <a:lstStyle/>
        <a:p>
          <a:r>
            <a:rPr lang="en-US"/>
            <a:t>Impact on income multiplier of exogenous creation of purchasing power (created by «miners»)</a:t>
          </a:r>
        </a:p>
      </dgm:t>
    </dgm:pt>
    <dgm:pt modelId="{D10ED160-D257-458B-BFF5-50DD6073165E}" type="parTrans" cxnId="{D9C6D73A-EB6A-460A-A1E2-19D57DFB0817}">
      <dgm:prSet/>
      <dgm:spPr/>
      <dgm:t>
        <a:bodyPr/>
        <a:lstStyle/>
        <a:p>
          <a:endParaRPr lang="en-US"/>
        </a:p>
      </dgm:t>
    </dgm:pt>
    <dgm:pt modelId="{4B108C39-F77C-45DD-B4ED-8C00BC725A6B}" type="sibTrans" cxnId="{D9C6D73A-EB6A-460A-A1E2-19D57DFB0817}">
      <dgm:prSet/>
      <dgm:spPr/>
      <dgm:t>
        <a:bodyPr/>
        <a:lstStyle/>
        <a:p>
          <a:endParaRPr lang="en-US"/>
        </a:p>
      </dgm:t>
    </dgm:pt>
    <dgm:pt modelId="{A5707217-64F1-44A2-A896-114740F201B0}">
      <dgm:prSet/>
      <dgm:spPr/>
      <dgm:t>
        <a:bodyPr/>
        <a:lstStyle/>
        <a:p>
          <a:r>
            <a:rPr lang="en-US"/>
            <a:t>Impact on</a:t>
          </a:r>
        </a:p>
      </dgm:t>
    </dgm:pt>
    <dgm:pt modelId="{6C527984-B06E-4B3B-93B6-E48BAE7C8220}" type="parTrans" cxnId="{BA161189-0808-42B5-9BA0-CFD79B2A3BC5}">
      <dgm:prSet/>
      <dgm:spPr/>
      <dgm:t>
        <a:bodyPr/>
        <a:lstStyle/>
        <a:p>
          <a:endParaRPr lang="en-US"/>
        </a:p>
      </dgm:t>
    </dgm:pt>
    <dgm:pt modelId="{1207D4FC-5D5C-4340-9AF8-61AD96607DBC}" type="sibTrans" cxnId="{BA161189-0808-42B5-9BA0-CFD79B2A3BC5}">
      <dgm:prSet/>
      <dgm:spPr/>
      <dgm:t>
        <a:bodyPr/>
        <a:lstStyle/>
        <a:p>
          <a:endParaRPr lang="en-US"/>
        </a:p>
      </dgm:t>
    </dgm:pt>
    <dgm:pt modelId="{BB70F79E-EFB5-4CCF-A59D-B02DA29BE2A2}">
      <dgm:prSet/>
      <dgm:spPr/>
      <dgm:t>
        <a:bodyPr/>
        <a:lstStyle/>
        <a:p>
          <a:r>
            <a:rPr lang="en-US"/>
            <a:t>Impact on investment function of exogenous crypto finance/liquidity</a:t>
          </a:r>
        </a:p>
      </dgm:t>
    </dgm:pt>
    <dgm:pt modelId="{C88CF3D1-7C55-4B3C-AC02-BAB90DE7A5CC}" type="parTrans" cxnId="{4CE94467-09DC-4AF7-B960-F982C834A2A1}">
      <dgm:prSet/>
      <dgm:spPr/>
      <dgm:t>
        <a:bodyPr/>
        <a:lstStyle/>
        <a:p>
          <a:endParaRPr lang="en-US"/>
        </a:p>
      </dgm:t>
    </dgm:pt>
    <dgm:pt modelId="{24ABC65F-03E9-45AB-B9FC-C60EE0A5E927}" type="sibTrans" cxnId="{4CE94467-09DC-4AF7-B960-F982C834A2A1}">
      <dgm:prSet/>
      <dgm:spPr/>
      <dgm:t>
        <a:bodyPr/>
        <a:lstStyle/>
        <a:p>
          <a:endParaRPr lang="en-US"/>
        </a:p>
      </dgm:t>
    </dgm:pt>
    <dgm:pt modelId="{3D64CFA0-5AFB-48C2-879B-153725DC6DA9}">
      <dgm:prSet/>
      <dgm:spPr/>
      <dgm:t>
        <a:bodyPr/>
        <a:lstStyle/>
        <a:p>
          <a:r>
            <a:rPr lang="en-US"/>
            <a:t>Impact on</a:t>
          </a:r>
        </a:p>
      </dgm:t>
    </dgm:pt>
    <dgm:pt modelId="{00F40CEF-CD60-43FC-9F14-979121F45CFC}" type="parTrans" cxnId="{977E1D0E-86A5-4219-AB6C-C46620A05B74}">
      <dgm:prSet/>
      <dgm:spPr/>
      <dgm:t>
        <a:bodyPr/>
        <a:lstStyle/>
        <a:p>
          <a:endParaRPr lang="en-US"/>
        </a:p>
      </dgm:t>
    </dgm:pt>
    <dgm:pt modelId="{09B66901-AFFB-49C3-A54F-A3BD78143729}" type="sibTrans" cxnId="{977E1D0E-86A5-4219-AB6C-C46620A05B74}">
      <dgm:prSet/>
      <dgm:spPr/>
      <dgm:t>
        <a:bodyPr/>
        <a:lstStyle/>
        <a:p>
          <a:endParaRPr lang="en-US"/>
        </a:p>
      </dgm:t>
    </dgm:pt>
    <dgm:pt modelId="{0FC0FA76-52E7-4E15-A534-CF93665A5F24}">
      <dgm:prSet/>
      <dgm:spPr/>
      <dgm:t>
        <a:bodyPr/>
        <a:lstStyle/>
        <a:p>
          <a:r>
            <a:rPr lang="en-US" dirty="0"/>
            <a:t>Impact on money multiplier of regulated and non-regulated creation of crypto;</a:t>
          </a:r>
        </a:p>
      </dgm:t>
    </dgm:pt>
    <dgm:pt modelId="{317BFF89-6D1C-47EF-86B4-040AB152D638}" type="parTrans" cxnId="{A0B2EDCB-F908-40FA-B3A9-CA3CD80E0628}">
      <dgm:prSet/>
      <dgm:spPr/>
      <dgm:t>
        <a:bodyPr/>
        <a:lstStyle/>
        <a:p>
          <a:endParaRPr lang="en-US"/>
        </a:p>
      </dgm:t>
    </dgm:pt>
    <dgm:pt modelId="{1C768C7C-6A39-4B99-A49E-4C9E6A4C3F48}" type="sibTrans" cxnId="{A0B2EDCB-F908-40FA-B3A9-CA3CD80E0628}">
      <dgm:prSet/>
      <dgm:spPr/>
      <dgm:t>
        <a:bodyPr/>
        <a:lstStyle/>
        <a:p>
          <a:endParaRPr lang="en-US"/>
        </a:p>
      </dgm:t>
    </dgm:pt>
    <dgm:pt modelId="{085AECE3-CEE0-43A8-8080-F22ACFBB293A}">
      <dgm:prSet/>
      <dgm:spPr/>
      <dgm:t>
        <a:bodyPr/>
        <a:lstStyle/>
        <a:p>
          <a:r>
            <a:rPr lang="en-US"/>
            <a:t>Impact</a:t>
          </a:r>
        </a:p>
      </dgm:t>
    </dgm:pt>
    <dgm:pt modelId="{F1D1B924-8FE1-4C91-9E61-AC34563034A5}" type="parTrans" cxnId="{B5856197-31DD-425C-8737-BB15B8B8A874}">
      <dgm:prSet/>
      <dgm:spPr/>
      <dgm:t>
        <a:bodyPr/>
        <a:lstStyle/>
        <a:p>
          <a:endParaRPr lang="en-US"/>
        </a:p>
      </dgm:t>
    </dgm:pt>
    <dgm:pt modelId="{77734BD7-D61C-478F-9788-D3B88D4346C9}" type="sibTrans" cxnId="{B5856197-31DD-425C-8737-BB15B8B8A874}">
      <dgm:prSet/>
      <dgm:spPr/>
      <dgm:t>
        <a:bodyPr/>
        <a:lstStyle/>
        <a:p>
          <a:endParaRPr lang="en-US"/>
        </a:p>
      </dgm:t>
    </dgm:pt>
    <dgm:pt modelId="{90188659-D44A-40FD-8F2C-8D9F53C4A60C}">
      <dgm:prSet/>
      <dgm:spPr/>
      <dgm:t>
        <a:bodyPr/>
        <a:lstStyle/>
        <a:p>
          <a:r>
            <a:rPr lang="en-US"/>
            <a:t>Impact of crypto on international real and monetary flows;</a:t>
          </a:r>
        </a:p>
      </dgm:t>
    </dgm:pt>
    <dgm:pt modelId="{D3CB7B91-4836-40E4-B98A-090E1C7C9DCE}" type="parTrans" cxnId="{C12D6C0E-8EE6-4E6A-B739-DA6641437139}">
      <dgm:prSet/>
      <dgm:spPr/>
      <dgm:t>
        <a:bodyPr/>
        <a:lstStyle/>
        <a:p>
          <a:endParaRPr lang="en-US"/>
        </a:p>
      </dgm:t>
    </dgm:pt>
    <dgm:pt modelId="{27BF01D5-42A2-4FF4-812D-518DD3545F84}" type="sibTrans" cxnId="{C12D6C0E-8EE6-4E6A-B739-DA6641437139}">
      <dgm:prSet/>
      <dgm:spPr/>
      <dgm:t>
        <a:bodyPr/>
        <a:lstStyle/>
        <a:p>
          <a:endParaRPr lang="en-US"/>
        </a:p>
      </dgm:t>
    </dgm:pt>
    <dgm:pt modelId="{59095E87-EF89-40F0-B69C-B40979CAF7FE}">
      <dgm:prSet/>
      <dgm:spPr/>
      <dgm:t>
        <a:bodyPr/>
        <a:lstStyle/>
        <a:p>
          <a:r>
            <a:rPr lang="en-US"/>
            <a:t>Impact</a:t>
          </a:r>
        </a:p>
      </dgm:t>
    </dgm:pt>
    <dgm:pt modelId="{8DABCD8D-A45F-4764-81C1-D12745E31F91}" type="parTrans" cxnId="{8D4CA57C-4E04-4AEE-B349-3AF507FA7BA1}">
      <dgm:prSet/>
      <dgm:spPr/>
      <dgm:t>
        <a:bodyPr/>
        <a:lstStyle/>
        <a:p>
          <a:endParaRPr lang="en-US"/>
        </a:p>
      </dgm:t>
    </dgm:pt>
    <dgm:pt modelId="{5A95C8DE-8F39-43D7-B20C-5593D138348C}" type="sibTrans" cxnId="{8D4CA57C-4E04-4AEE-B349-3AF507FA7BA1}">
      <dgm:prSet/>
      <dgm:spPr/>
      <dgm:t>
        <a:bodyPr/>
        <a:lstStyle/>
        <a:p>
          <a:endParaRPr lang="en-US"/>
        </a:p>
      </dgm:t>
    </dgm:pt>
    <dgm:pt modelId="{5E01966A-61C5-4DEB-884E-D893287FBB40}">
      <dgm:prSet/>
      <dgm:spPr/>
      <dgm:t>
        <a:bodyPr/>
        <a:lstStyle/>
        <a:p>
          <a:r>
            <a:rPr lang="en-US" dirty="0"/>
            <a:t>Impact of crypto financial innovations on the objectives of fiscal policy</a:t>
          </a:r>
        </a:p>
      </dgm:t>
    </dgm:pt>
    <dgm:pt modelId="{EE965345-A4CB-4DE8-BBA4-494A2609484B}" type="parTrans" cxnId="{DECECCE8-A11D-4BDE-A535-6CB6EC323077}">
      <dgm:prSet/>
      <dgm:spPr/>
      <dgm:t>
        <a:bodyPr/>
        <a:lstStyle/>
        <a:p>
          <a:endParaRPr lang="en-US"/>
        </a:p>
      </dgm:t>
    </dgm:pt>
    <dgm:pt modelId="{8E949FDE-EFA2-456D-8912-022F2D36ACDD}" type="sibTrans" cxnId="{DECECCE8-A11D-4BDE-A535-6CB6EC323077}">
      <dgm:prSet/>
      <dgm:spPr/>
      <dgm:t>
        <a:bodyPr/>
        <a:lstStyle/>
        <a:p>
          <a:endParaRPr lang="en-US"/>
        </a:p>
      </dgm:t>
    </dgm:pt>
    <dgm:pt modelId="{5C873647-4AE8-46CE-BACA-1FE71092668A}" type="pres">
      <dgm:prSet presAssocID="{8423FD03-AE44-4F13-B25A-368387DC7EDB}" presName="Name0" presStyleCnt="0">
        <dgm:presLayoutVars>
          <dgm:dir/>
          <dgm:animLvl val="lvl"/>
          <dgm:resizeHandles val="exact"/>
        </dgm:presLayoutVars>
      </dgm:prSet>
      <dgm:spPr/>
    </dgm:pt>
    <dgm:pt modelId="{DA0A37DF-D36B-4A92-B426-6D52532019AF}" type="pres">
      <dgm:prSet presAssocID="{93FDBDC7-0AE7-4B76-8E08-9E431EE0F5F5}" presName="linNode" presStyleCnt="0"/>
      <dgm:spPr/>
    </dgm:pt>
    <dgm:pt modelId="{B68AF566-74C3-468B-A680-EA5310C2A912}" type="pres">
      <dgm:prSet presAssocID="{93FDBDC7-0AE7-4B76-8E08-9E431EE0F5F5}" presName="parentText" presStyleLbl="alignNode1" presStyleIdx="0" presStyleCnt="5">
        <dgm:presLayoutVars>
          <dgm:chMax val="1"/>
          <dgm:bulletEnabled/>
        </dgm:presLayoutVars>
      </dgm:prSet>
      <dgm:spPr/>
    </dgm:pt>
    <dgm:pt modelId="{0CEDF234-5CCD-4952-B41F-E3B29EA2ED71}" type="pres">
      <dgm:prSet presAssocID="{93FDBDC7-0AE7-4B76-8E08-9E431EE0F5F5}" presName="descendantText" presStyleLbl="alignAccFollowNode1" presStyleIdx="0" presStyleCnt="5">
        <dgm:presLayoutVars>
          <dgm:bulletEnabled/>
        </dgm:presLayoutVars>
      </dgm:prSet>
      <dgm:spPr/>
    </dgm:pt>
    <dgm:pt modelId="{523C116C-61C7-4A28-8241-69DA2058B031}" type="pres">
      <dgm:prSet presAssocID="{8BFA9ED4-DD33-4532-AA3F-1CA33576C037}" presName="sp" presStyleCnt="0"/>
      <dgm:spPr/>
    </dgm:pt>
    <dgm:pt modelId="{DF00E216-556A-453A-A301-9EE8D8BBE333}" type="pres">
      <dgm:prSet presAssocID="{A5707217-64F1-44A2-A896-114740F201B0}" presName="linNode" presStyleCnt="0"/>
      <dgm:spPr/>
    </dgm:pt>
    <dgm:pt modelId="{0BDA19C9-DB3D-4761-B56F-D1276A9F0C9A}" type="pres">
      <dgm:prSet presAssocID="{A5707217-64F1-44A2-A896-114740F201B0}" presName="parentText" presStyleLbl="alignNode1" presStyleIdx="1" presStyleCnt="5">
        <dgm:presLayoutVars>
          <dgm:chMax val="1"/>
          <dgm:bulletEnabled/>
        </dgm:presLayoutVars>
      </dgm:prSet>
      <dgm:spPr/>
    </dgm:pt>
    <dgm:pt modelId="{B79D9AEA-CA7F-4E1E-96AD-4E9DB8EEB371}" type="pres">
      <dgm:prSet presAssocID="{A5707217-64F1-44A2-A896-114740F201B0}" presName="descendantText" presStyleLbl="alignAccFollowNode1" presStyleIdx="1" presStyleCnt="5">
        <dgm:presLayoutVars>
          <dgm:bulletEnabled/>
        </dgm:presLayoutVars>
      </dgm:prSet>
      <dgm:spPr/>
    </dgm:pt>
    <dgm:pt modelId="{79A81E81-2352-40BA-8F72-EE01D4CBE74B}" type="pres">
      <dgm:prSet presAssocID="{1207D4FC-5D5C-4340-9AF8-61AD96607DBC}" presName="sp" presStyleCnt="0"/>
      <dgm:spPr/>
    </dgm:pt>
    <dgm:pt modelId="{B07FF442-838A-4DBF-94E8-0D718AD23F33}" type="pres">
      <dgm:prSet presAssocID="{3D64CFA0-5AFB-48C2-879B-153725DC6DA9}" presName="linNode" presStyleCnt="0"/>
      <dgm:spPr/>
    </dgm:pt>
    <dgm:pt modelId="{6B1490DD-485D-48D6-840E-6FFE7219BBB5}" type="pres">
      <dgm:prSet presAssocID="{3D64CFA0-5AFB-48C2-879B-153725DC6DA9}" presName="parentText" presStyleLbl="alignNode1" presStyleIdx="2" presStyleCnt="5">
        <dgm:presLayoutVars>
          <dgm:chMax val="1"/>
          <dgm:bulletEnabled/>
        </dgm:presLayoutVars>
      </dgm:prSet>
      <dgm:spPr/>
    </dgm:pt>
    <dgm:pt modelId="{E0BE6A27-C2CC-44F6-882A-47B41917EFB6}" type="pres">
      <dgm:prSet presAssocID="{3D64CFA0-5AFB-48C2-879B-153725DC6DA9}" presName="descendantText" presStyleLbl="alignAccFollowNode1" presStyleIdx="2" presStyleCnt="5">
        <dgm:presLayoutVars>
          <dgm:bulletEnabled/>
        </dgm:presLayoutVars>
      </dgm:prSet>
      <dgm:spPr/>
    </dgm:pt>
    <dgm:pt modelId="{1DDF0F0C-368A-4ADC-AB0D-C57E2053CFC9}" type="pres">
      <dgm:prSet presAssocID="{09B66901-AFFB-49C3-A54F-A3BD78143729}" presName="sp" presStyleCnt="0"/>
      <dgm:spPr/>
    </dgm:pt>
    <dgm:pt modelId="{EE6C2FED-479B-4253-8453-3D7F4DC1A7D5}" type="pres">
      <dgm:prSet presAssocID="{085AECE3-CEE0-43A8-8080-F22ACFBB293A}" presName="linNode" presStyleCnt="0"/>
      <dgm:spPr/>
    </dgm:pt>
    <dgm:pt modelId="{F019687F-DF13-4BC7-97CB-ADF0C108531C}" type="pres">
      <dgm:prSet presAssocID="{085AECE3-CEE0-43A8-8080-F22ACFBB293A}" presName="parentText" presStyleLbl="alignNode1" presStyleIdx="3" presStyleCnt="5">
        <dgm:presLayoutVars>
          <dgm:chMax val="1"/>
          <dgm:bulletEnabled/>
        </dgm:presLayoutVars>
      </dgm:prSet>
      <dgm:spPr/>
    </dgm:pt>
    <dgm:pt modelId="{3BBE8DCF-99D7-42EA-8EE2-E13FE43170F8}" type="pres">
      <dgm:prSet presAssocID="{085AECE3-CEE0-43A8-8080-F22ACFBB293A}" presName="descendantText" presStyleLbl="alignAccFollowNode1" presStyleIdx="3" presStyleCnt="5">
        <dgm:presLayoutVars>
          <dgm:bulletEnabled/>
        </dgm:presLayoutVars>
      </dgm:prSet>
      <dgm:spPr/>
    </dgm:pt>
    <dgm:pt modelId="{9B26843A-F5C1-4B9D-9520-219C49F89E7C}" type="pres">
      <dgm:prSet presAssocID="{77734BD7-D61C-478F-9788-D3B88D4346C9}" presName="sp" presStyleCnt="0"/>
      <dgm:spPr/>
    </dgm:pt>
    <dgm:pt modelId="{BB8A3FA9-D123-4A53-9F46-E4CFB82985DE}" type="pres">
      <dgm:prSet presAssocID="{59095E87-EF89-40F0-B69C-B40979CAF7FE}" presName="linNode" presStyleCnt="0"/>
      <dgm:spPr/>
    </dgm:pt>
    <dgm:pt modelId="{DB8E59FC-DA21-41CE-872D-DDBDAAC6333E}" type="pres">
      <dgm:prSet presAssocID="{59095E87-EF89-40F0-B69C-B40979CAF7FE}" presName="parentText" presStyleLbl="alignNode1" presStyleIdx="4" presStyleCnt="5">
        <dgm:presLayoutVars>
          <dgm:chMax val="1"/>
          <dgm:bulletEnabled/>
        </dgm:presLayoutVars>
      </dgm:prSet>
      <dgm:spPr/>
    </dgm:pt>
    <dgm:pt modelId="{871E6C54-1754-4F28-81EE-3CD7C9ABACE2}" type="pres">
      <dgm:prSet presAssocID="{59095E87-EF89-40F0-B69C-B40979CAF7FE}" presName="descendantText" presStyleLbl="alignAccFollowNode1" presStyleIdx="4" presStyleCnt="5">
        <dgm:presLayoutVars>
          <dgm:bulletEnabled/>
        </dgm:presLayoutVars>
      </dgm:prSet>
      <dgm:spPr/>
    </dgm:pt>
  </dgm:ptLst>
  <dgm:cxnLst>
    <dgm:cxn modelId="{977E1D0E-86A5-4219-AB6C-C46620A05B74}" srcId="{8423FD03-AE44-4F13-B25A-368387DC7EDB}" destId="{3D64CFA0-5AFB-48C2-879B-153725DC6DA9}" srcOrd="2" destOrd="0" parTransId="{00F40CEF-CD60-43FC-9F14-979121F45CFC}" sibTransId="{09B66901-AFFB-49C3-A54F-A3BD78143729}"/>
    <dgm:cxn modelId="{C12D6C0E-8EE6-4E6A-B739-DA6641437139}" srcId="{085AECE3-CEE0-43A8-8080-F22ACFBB293A}" destId="{90188659-D44A-40FD-8F2C-8D9F53C4A60C}" srcOrd="0" destOrd="0" parTransId="{D3CB7B91-4836-40E4-B98A-090E1C7C9DCE}" sibTransId="{27BF01D5-42A2-4FF4-812D-518DD3545F84}"/>
    <dgm:cxn modelId="{D9C6D73A-EB6A-460A-A1E2-19D57DFB0817}" srcId="{93FDBDC7-0AE7-4B76-8E08-9E431EE0F5F5}" destId="{B27D2F45-9AC6-4137-B9F3-A515A79949F5}" srcOrd="0" destOrd="0" parTransId="{D10ED160-D257-458B-BFF5-50DD6073165E}" sibTransId="{4B108C39-F77C-45DD-B4ED-8C00BC725A6B}"/>
    <dgm:cxn modelId="{2E219E3C-0E33-4CA6-83B8-995852FCB95D}" type="presOf" srcId="{8423FD03-AE44-4F13-B25A-368387DC7EDB}" destId="{5C873647-4AE8-46CE-BACA-1FE71092668A}" srcOrd="0" destOrd="0" presId="urn:microsoft.com/office/officeart/2016/7/layout/VerticalSolidActionList"/>
    <dgm:cxn modelId="{C6FCFC40-52AB-47E2-B5A0-733C0F6B506C}" type="presOf" srcId="{59095E87-EF89-40F0-B69C-B40979CAF7FE}" destId="{DB8E59FC-DA21-41CE-872D-DDBDAAC6333E}" srcOrd="0" destOrd="0" presId="urn:microsoft.com/office/officeart/2016/7/layout/VerticalSolidActionList"/>
    <dgm:cxn modelId="{70C40D5E-9EBC-480C-A46D-4FB06740ECD7}" type="presOf" srcId="{5E01966A-61C5-4DEB-884E-D893287FBB40}" destId="{871E6C54-1754-4F28-81EE-3CD7C9ABACE2}" srcOrd="0" destOrd="0" presId="urn:microsoft.com/office/officeart/2016/7/layout/VerticalSolidActionList"/>
    <dgm:cxn modelId="{13358065-6BB5-4A5A-B9C7-718F1DD30E41}" type="presOf" srcId="{0FC0FA76-52E7-4E15-A534-CF93665A5F24}" destId="{E0BE6A27-C2CC-44F6-882A-47B41917EFB6}" srcOrd="0" destOrd="0" presId="urn:microsoft.com/office/officeart/2016/7/layout/VerticalSolidActionList"/>
    <dgm:cxn modelId="{4CE94467-09DC-4AF7-B960-F982C834A2A1}" srcId="{A5707217-64F1-44A2-A896-114740F201B0}" destId="{BB70F79E-EFB5-4CCF-A59D-B02DA29BE2A2}" srcOrd="0" destOrd="0" parTransId="{C88CF3D1-7C55-4B3C-AC02-BAB90DE7A5CC}" sibTransId="{24ABC65F-03E9-45AB-B9FC-C60EE0A5E927}"/>
    <dgm:cxn modelId="{8D4CA57C-4E04-4AEE-B349-3AF507FA7BA1}" srcId="{8423FD03-AE44-4F13-B25A-368387DC7EDB}" destId="{59095E87-EF89-40F0-B69C-B40979CAF7FE}" srcOrd="4" destOrd="0" parTransId="{8DABCD8D-A45F-4764-81C1-D12745E31F91}" sibTransId="{5A95C8DE-8F39-43D7-B20C-5593D138348C}"/>
    <dgm:cxn modelId="{BA161189-0808-42B5-9BA0-CFD79B2A3BC5}" srcId="{8423FD03-AE44-4F13-B25A-368387DC7EDB}" destId="{A5707217-64F1-44A2-A896-114740F201B0}" srcOrd="1" destOrd="0" parTransId="{6C527984-B06E-4B3B-93B6-E48BAE7C8220}" sibTransId="{1207D4FC-5D5C-4340-9AF8-61AD96607DBC}"/>
    <dgm:cxn modelId="{B5856197-31DD-425C-8737-BB15B8B8A874}" srcId="{8423FD03-AE44-4F13-B25A-368387DC7EDB}" destId="{085AECE3-CEE0-43A8-8080-F22ACFBB293A}" srcOrd="3" destOrd="0" parTransId="{F1D1B924-8FE1-4C91-9E61-AC34563034A5}" sibTransId="{77734BD7-D61C-478F-9788-D3B88D4346C9}"/>
    <dgm:cxn modelId="{743B86A2-9161-4C4C-B2F1-87B4741EB423}" type="presOf" srcId="{3D64CFA0-5AFB-48C2-879B-153725DC6DA9}" destId="{6B1490DD-485D-48D6-840E-6FFE7219BBB5}" srcOrd="0" destOrd="0" presId="urn:microsoft.com/office/officeart/2016/7/layout/VerticalSolidActionList"/>
    <dgm:cxn modelId="{F55E2EA8-0099-4EB9-82B4-45AA63488D66}" type="presOf" srcId="{085AECE3-CEE0-43A8-8080-F22ACFBB293A}" destId="{F019687F-DF13-4BC7-97CB-ADF0C108531C}" srcOrd="0" destOrd="0" presId="urn:microsoft.com/office/officeart/2016/7/layout/VerticalSolidActionList"/>
    <dgm:cxn modelId="{2B4222AD-8EB5-4354-8401-AD3191B941D9}" srcId="{8423FD03-AE44-4F13-B25A-368387DC7EDB}" destId="{93FDBDC7-0AE7-4B76-8E08-9E431EE0F5F5}" srcOrd="0" destOrd="0" parTransId="{F74F7776-6BD8-4932-88D5-D1C7060E0360}" sibTransId="{8BFA9ED4-DD33-4532-AA3F-1CA33576C037}"/>
    <dgm:cxn modelId="{A2C662B1-FD8C-4E84-95E9-0FED0C38D22B}" type="presOf" srcId="{B27D2F45-9AC6-4137-B9F3-A515A79949F5}" destId="{0CEDF234-5CCD-4952-B41F-E3B29EA2ED71}" srcOrd="0" destOrd="0" presId="urn:microsoft.com/office/officeart/2016/7/layout/VerticalSolidActionList"/>
    <dgm:cxn modelId="{A0B2EDCB-F908-40FA-B3A9-CA3CD80E0628}" srcId="{3D64CFA0-5AFB-48C2-879B-153725DC6DA9}" destId="{0FC0FA76-52E7-4E15-A534-CF93665A5F24}" srcOrd="0" destOrd="0" parTransId="{317BFF89-6D1C-47EF-86B4-040AB152D638}" sibTransId="{1C768C7C-6A39-4B99-A49E-4C9E6A4C3F48}"/>
    <dgm:cxn modelId="{22D3D3DB-98E9-43ED-9A80-625C86E75BCA}" type="presOf" srcId="{A5707217-64F1-44A2-A896-114740F201B0}" destId="{0BDA19C9-DB3D-4761-B56F-D1276A9F0C9A}" srcOrd="0" destOrd="0" presId="urn:microsoft.com/office/officeart/2016/7/layout/VerticalSolidActionList"/>
    <dgm:cxn modelId="{DECECCE8-A11D-4BDE-A535-6CB6EC323077}" srcId="{59095E87-EF89-40F0-B69C-B40979CAF7FE}" destId="{5E01966A-61C5-4DEB-884E-D893287FBB40}" srcOrd="0" destOrd="0" parTransId="{EE965345-A4CB-4DE8-BBA4-494A2609484B}" sibTransId="{8E949FDE-EFA2-456D-8912-022F2D36ACDD}"/>
    <dgm:cxn modelId="{12FC24EB-6C69-4217-938B-D88BAD78193D}" type="presOf" srcId="{93FDBDC7-0AE7-4B76-8E08-9E431EE0F5F5}" destId="{B68AF566-74C3-468B-A680-EA5310C2A912}" srcOrd="0" destOrd="0" presId="urn:microsoft.com/office/officeart/2016/7/layout/VerticalSolidActionList"/>
    <dgm:cxn modelId="{C3E454FC-9DE4-4A59-A491-D0FDE382D70C}" type="presOf" srcId="{BB70F79E-EFB5-4CCF-A59D-B02DA29BE2A2}" destId="{B79D9AEA-CA7F-4E1E-96AD-4E9DB8EEB371}" srcOrd="0" destOrd="0" presId="urn:microsoft.com/office/officeart/2016/7/layout/VerticalSolidActionList"/>
    <dgm:cxn modelId="{0496BDFD-31F0-47B3-9098-BCFF38936E53}" type="presOf" srcId="{90188659-D44A-40FD-8F2C-8D9F53C4A60C}" destId="{3BBE8DCF-99D7-42EA-8EE2-E13FE43170F8}" srcOrd="0" destOrd="0" presId="urn:microsoft.com/office/officeart/2016/7/layout/VerticalSolidActionList"/>
    <dgm:cxn modelId="{33ADBD1A-B349-4B0B-83AC-018F2D41B261}" type="presParOf" srcId="{5C873647-4AE8-46CE-BACA-1FE71092668A}" destId="{DA0A37DF-D36B-4A92-B426-6D52532019AF}" srcOrd="0" destOrd="0" presId="urn:microsoft.com/office/officeart/2016/7/layout/VerticalSolidActionList"/>
    <dgm:cxn modelId="{2DE46EE0-9790-4D86-BF6A-DB381311E561}" type="presParOf" srcId="{DA0A37DF-D36B-4A92-B426-6D52532019AF}" destId="{B68AF566-74C3-468B-A680-EA5310C2A912}" srcOrd="0" destOrd="0" presId="urn:microsoft.com/office/officeart/2016/7/layout/VerticalSolidActionList"/>
    <dgm:cxn modelId="{5F3F0729-5B4C-46CE-9429-1E75718FD49A}" type="presParOf" srcId="{DA0A37DF-D36B-4A92-B426-6D52532019AF}" destId="{0CEDF234-5CCD-4952-B41F-E3B29EA2ED71}" srcOrd="1" destOrd="0" presId="urn:microsoft.com/office/officeart/2016/7/layout/VerticalSolidActionList"/>
    <dgm:cxn modelId="{8C83B352-9EF8-4979-95F7-B60FDF02E278}" type="presParOf" srcId="{5C873647-4AE8-46CE-BACA-1FE71092668A}" destId="{523C116C-61C7-4A28-8241-69DA2058B031}" srcOrd="1" destOrd="0" presId="urn:microsoft.com/office/officeart/2016/7/layout/VerticalSolidActionList"/>
    <dgm:cxn modelId="{C48ACA48-D611-4644-BD49-43E150D666EA}" type="presParOf" srcId="{5C873647-4AE8-46CE-BACA-1FE71092668A}" destId="{DF00E216-556A-453A-A301-9EE8D8BBE333}" srcOrd="2" destOrd="0" presId="urn:microsoft.com/office/officeart/2016/7/layout/VerticalSolidActionList"/>
    <dgm:cxn modelId="{53FBB6E5-A365-4177-A44C-DA9352856970}" type="presParOf" srcId="{DF00E216-556A-453A-A301-9EE8D8BBE333}" destId="{0BDA19C9-DB3D-4761-B56F-D1276A9F0C9A}" srcOrd="0" destOrd="0" presId="urn:microsoft.com/office/officeart/2016/7/layout/VerticalSolidActionList"/>
    <dgm:cxn modelId="{775804C6-ECAC-4735-A2D8-F36316B08B9A}" type="presParOf" srcId="{DF00E216-556A-453A-A301-9EE8D8BBE333}" destId="{B79D9AEA-CA7F-4E1E-96AD-4E9DB8EEB371}" srcOrd="1" destOrd="0" presId="urn:microsoft.com/office/officeart/2016/7/layout/VerticalSolidActionList"/>
    <dgm:cxn modelId="{16FA06D8-A742-470B-BB89-B970CCA8499E}" type="presParOf" srcId="{5C873647-4AE8-46CE-BACA-1FE71092668A}" destId="{79A81E81-2352-40BA-8F72-EE01D4CBE74B}" srcOrd="3" destOrd="0" presId="urn:microsoft.com/office/officeart/2016/7/layout/VerticalSolidActionList"/>
    <dgm:cxn modelId="{B17B4E5F-8A67-4E0C-B926-CD8658F4F53D}" type="presParOf" srcId="{5C873647-4AE8-46CE-BACA-1FE71092668A}" destId="{B07FF442-838A-4DBF-94E8-0D718AD23F33}" srcOrd="4" destOrd="0" presId="urn:microsoft.com/office/officeart/2016/7/layout/VerticalSolidActionList"/>
    <dgm:cxn modelId="{D63897B4-D5BF-4AC2-AC7D-08433D4841C5}" type="presParOf" srcId="{B07FF442-838A-4DBF-94E8-0D718AD23F33}" destId="{6B1490DD-485D-48D6-840E-6FFE7219BBB5}" srcOrd="0" destOrd="0" presId="urn:microsoft.com/office/officeart/2016/7/layout/VerticalSolidActionList"/>
    <dgm:cxn modelId="{71D89F13-FD9E-4631-8DF6-71864AC5D78D}" type="presParOf" srcId="{B07FF442-838A-4DBF-94E8-0D718AD23F33}" destId="{E0BE6A27-C2CC-44F6-882A-47B41917EFB6}" srcOrd="1" destOrd="0" presId="urn:microsoft.com/office/officeart/2016/7/layout/VerticalSolidActionList"/>
    <dgm:cxn modelId="{FB8EA32B-F1C2-4555-B284-C7959AF7EB4B}" type="presParOf" srcId="{5C873647-4AE8-46CE-BACA-1FE71092668A}" destId="{1DDF0F0C-368A-4ADC-AB0D-C57E2053CFC9}" srcOrd="5" destOrd="0" presId="urn:microsoft.com/office/officeart/2016/7/layout/VerticalSolidActionList"/>
    <dgm:cxn modelId="{1D010FEF-F004-4950-95F4-CF39CF71AE8B}" type="presParOf" srcId="{5C873647-4AE8-46CE-BACA-1FE71092668A}" destId="{EE6C2FED-479B-4253-8453-3D7F4DC1A7D5}" srcOrd="6" destOrd="0" presId="urn:microsoft.com/office/officeart/2016/7/layout/VerticalSolidActionList"/>
    <dgm:cxn modelId="{792AC0EA-58B9-4EF4-9F5B-FB8B9B1BCEAE}" type="presParOf" srcId="{EE6C2FED-479B-4253-8453-3D7F4DC1A7D5}" destId="{F019687F-DF13-4BC7-97CB-ADF0C108531C}" srcOrd="0" destOrd="0" presId="urn:microsoft.com/office/officeart/2016/7/layout/VerticalSolidActionList"/>
    <dgm:cxn modelId="{03A823FF-5579-475D-AB74-33FC8ADBEC92}" type="presParOf" srcId="{EE6C2FED-479B-4253-8453-3D7F4DC1A7D5}" destId="{3BBE8DCF-99D7-42EA-8EE2-E13FE43170F8}" srcOrd="1" destOrd="0" presId="urn:microsoft.com/office/officeart/2016/7/layout/VerticalSolidActionList"/>
    <dgm:cxn modelId="{4AFC10A9-5C42-4510-8130-02393F55CD96}" type="presParOf" srcId="{5C873647-4AE8-46CE-BACA-1FE71092668A}" destId="{9B26843A-F5C1-4B9D-9520-219C49F89E7C}" srcOrd="7" destOrd="0" presId="urn:microsoft.com/office/officeart/2016/7/layout/VerticalSolidActionList"/>
    <dgm:cxn modelId="{D4701C96-E43D-43BC-AA44-5AD79481A847}" type="presParOf" srcId="{5C873647-4AE8-46CE-BACA-1FE71092668A}" destId="{BB8A3FA9-D123-4A53-9F46-E4CFB82985DE}" srcOrd="8" destOrd="0" presId="urn:microsoft.com/office/officeart/2016/7/layout/VerticalSolidActionList"/>
    <dgm:cxn modelId="{F3BB47DD-47AD-4920-975F-2D6F34C84572}" type="presParOf" srcId="{BB8A3FA9-D123-4A53-9F46-E4CFB82985DE}" destId="{DB8E59FC-DA21-41CE-872D-DDBDAAC6333E}" srcOrd="0" destOrd="0" presId="urn:microsoft.com/office/officeart/2016/7/layout/VerticalSolidActionList"/>
    <dgm:cxn modelId="{75BD0E6F-F61D-441C-A2AB-B136F6FA0BC6}" type="presParOf" srcId="{BB8A3FA9-D123-4A53-9F46-E4CFB82985DE}" destId="{871E6C54-1754-4F28-81EE-3CD7C9ABACE2}"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D6D1C4-B71D-4B8D-9FC8-8D98F2A2E61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D93A28C5-AF08-4947-BF29-406B8DAC94A6}">
      <dgm:prSet/>
      <dgm:spPr/>
      <dgm:t>
        <a:bodyPr/>
        <a:lstStyle/>
        <a:p>
          <a:r>
            <a:rPr lang="en-US" dirty="0"/>
            <a:t>Only Levels 1,2,3 ? BTC, ETH, ADA?</a:t>
          </a:r>
        </a:p>
      </dgm:t>
    </dgm:pt>
    <dgm:pt modelId="{0B751C00-AB25-4A41-9FE3-EDF0663A2A28}" type="parTrans" cxnId="{22045D7F-4186-415C-ABB9-A66A73FE6EC7}">
      <dgm:prSet/>
      <dgm:spPr/>
      <dgm:t>
        <a:bodyPr/>
        <a:lstStyle/>
        <a:p>
          <a:endParaRPr lang="en-US"/>
        </a:p>
      </dgm:t>
    </dgm:pt>
    <dgm:pt modelId="{7EBF3026-4DB4-463D-BB15-6AD727D91860}" type="sibTrans" cxnId="{22045D7F-4186-415C-ABB9-A66A73FE6EC7}">
      <dgm:prSet/>
      <dgm:spPr/>
      <dgm:t>
        <a:bodyPr/>
        <a:lstStyle/>
        <a:p>
          <a:endParaRPr lang="en-US"/>
        </a:p>
      </dgm:t>
    </dgm:pt>
    <dgm:pt modelId="{E6E01A97-C0F1-4826-ABF7-434EB47EC987}">
      <dgm:prSet/>
      <dgm:spPr/>
      <dgm:t>
        <a:bodyPr/>
        <a:lstStyle/>
        <a:p>
          <a:r>
            <a:rPr lang="en-US"/>
            <a:t>But are they Currencies or Securities?</a:t>
          </a:r>
        </a:p>
      </dgm:t>
    </dgm:pt>
    <dgm:pt modelId="{F7D8360B-2DB5-411A-97C1-993B3F602368}" type="parTrans" cxnId="{CBF319EF-9969-4ED4-B1B1-0985D123CFE6}">
      <dgm:prSet/>
      <dgm:spPr/>
      <dgm:t>
        <a:bodyPr/>
        <a:lstStyle/>
        <a:p>
          <a:endParaRPr lang="en-US"/>
        </a:p>
      </dgm:t>
    </dgm:pt>
    <dgm:pt modelId="{9BBE925C-4530-464B-92F9-BED47653DFE1}" type="sibTrans" cxnId="{CBF319EF-9969-4ED4-B1B1-0985D123CFE6}">
      <dgm:prSet/>
      <dgm:spPr/>
      <dgm:t>
        <a:bodyPr/>
        <a:lstStyle/>
        <a:p>
          <a:endParaRPr lang="en-US"/>
        </a:p>
      </dgm:t>
    </dgm:pt>
    <dgm:pt modelId="{1A1FE4FC-7658-408B-9F65-E45CFA43D0D6}">
      <dgm:prSet/>
      <dgm:spPr/>
      <dgm:t>
        <a:bodyPr/>
        <a:lstStyle/>
        <a:p>
          <a:r>
            <a:rPr lang="en-US" dirty="0"/>
            <a:t>New Asset Classes?</a:t>
          </a:r>
        </a:p>
      </dgm:t>
    </dgm:pt>
    <dgm:pt modelId="{4BCF4A38-B1B0-4A73-B528-B5227F9FB77A}" type="parTrans" cxnId="{AFEA9FD4-20CA-4544-8771-7BAA8EE1FE3E}">
      <dgm:prSet/>
      <dgm:spPr/>
      <dgm:t>
        <a:bodyPr/>
        <a:lstStyle/>
        <a:p>
          <a:endParaRPr lang="en-US"/>
        </a:p>
      </dgm:t>
    </dgm:pt>
    <dgm:pt modelId="{4956E618-1F13-491E-AA5C-12A69988E4F7}" type="sibTrans" cxnId="{AFEA9FD4-20CA-4544-8771-7BAA8EE1FE3E}">
      <dgm:prSet/>
      <dgm:spPr/>
      <dgm:t>
        <a:bodyPr/>
        <a:lstStyle/>
        <a:p>
          <a:endParaRPr lang="en-US"/>
        </a:p>
      </dgm:t>
    </dgm:pt>
    <dgm:pt modelId="{D9B71B95-04C2-457F-B2D7-C5385AFC4A4C}">
      <dgm:prSet/>
      <dgm:spPr/>
      <dgm:t>
        <a:bodyPr/>
        <a:lstStyle/>
        <a:p>
          <a:r>
            <a:rPr lang="en-US"/>
            <a:t>Only held for appreciation?</a:t>
          </a:r>
        </a:p>
      </dgm:t>
    </dgm:pt>
    <dgm:pt modelId="{6BD52DD0-5476-4719-AB17-6541825C68B5}" type="parTrans" cxnId="{A73977FE-E2F0-4B92-B32B-86DCB3E33551}">
      <dgm:prSet/>
      <dgm:spPr/>
      <dgm:t>
        <a:bodyPr/>
        <a:lstStyle/>
        <a:p>
          <a:endParaRPr lang="en-US"/>
        </a:p>
      </dgm:t>
    </dgm:pt>
    <dgm:pt modelId="{E90A7C28-B894-4550-80EF-FB81B2302C73}" type="sibTrans" cxnId="{A73977FE-E2F0-4B92-B32B-86DCB3E33551}">
      <dgm:prSet/>
      <dgm:spPr/>
      <dgm:t>
        <a:bodyPr/>
        <a:lstStyle/>
        <a:p>
          <a:endParaRPr lang="en-US"/>
        </a:p>
      </dgm:t>
    </dgm:pt>
    <dgm:pt modelId="{41694369-A9F6-4211-9DBF-057E6E787130}">
      <dgm:prSet/>
      <dgm:spPr/>
      <dgm:t>
        <a:bodyPr/>
        <a:lstStyle/>
        <a:p>
          <a:r>
            <a:rPr lang="en-US"/>
            <a:t>What is their liquidity? (JMK the most liquid asset is Money)</a:t>
          </a:r>
        </a:p>
      </dgm:t>
    </dgm:pt>
    <dgm:pt modelId="{C68D44E0-0A51-4DC9-A727-D0D61ED8A03A}" type="parTrans" cxnId="{DE79C04B-8D61-4AF5-AF44-7AA740F4A63F}">
      <dgm:prSet/>
      <dgm:spPr/>
      <dgm:t>
        <a:bodyPr/>
        <a:lstStyle/>
        <a:p>
          <a:endParaRPr lang="en-US"/>
        </a:p>
      </dgm:t>
    </dgm:pt>
    <dgm:pt modelId="{92148AC0-FEF6-4642-94CA-579567B1D0D8}" type="sibTrans" cxnId="{DE79C04B-8D61-4AF5-AF44-7AA740F4A63F}">
      <dgm:prSet/>
      <dgm:spPr/>
      <dgm:t>
        <a:bodyPr/>
        <a:lstStyle/>
        <a:p>
          <a:endParaRPr lang="en-US"/>
        </a:p>
      </dgm:t>
    </dgm:pt>
    <dgm:pt modelId="{EE2FA090-8D11-468E-8A89-0A36AE4B755B}">
      <dgm:prSet/>
      <dgm:spPr/>
      <dgm:t>
        <a:bodyPr/>
        <a:lstStyle/>
        <a:p>
          <a:r>
            <a:rPr lang="en-US"/>
            <a:t>The most important role of money is to provide a metric for competition by price comparison.</a:t>
          </a:r>
        </a:p>
      </dgm:t>
    </dgm:pt>
    <dgm:pt modelId="{A4C15150-9E4E-4724-9FFB-11D5D085E956}" type="parTrans" cxnId="{71673DF5-8014-4141-A7D4-2FE24875AB39}">
      <dgm:prSet/>
      <dgm:spPr/>
      <dgm:t>
        <a:bodyPr/>
        <a:lstStyle/>
        <a:p>
          <a:endParaRPr lang="en-US"/>
        </a:p>
      </dgm:t>
    </dgm:pt>
    <dgm:pt modelId="{2168C793-0CF2-43F3-AFD7-63EF31C21D40}" type="sibTrans" cxnId="{71673DF5-8014-4141-A7D4-2FE24875AB39}">
      <dgm:prSet/>
      <dgm:spPr/>
      <dgm:t>
        <a:bodyPr/>
        <a:lstStyle/>
        <a:p>
          <a:endParaRPr lang="en-US"/>
        </a:p>
      </dgm:t>
    </dgm:pt>
    <dgm:pt modelId="{E736DA86-4358-4198-9205-F6CC9E9FDDAE}">
      <dgm:prSet custT="1"/>
      <dgm:spPr/>
      <dgm:t>
        <a:bodyPr/>
        <a:lstStyle/>
        <a:p>
          <a:r>
            <a:rPr lang="en-US" sz="1600" dirty="0"/>
            <a:t>You can trade Bitcoin, but does Elon Musk price his Tesla cars in Bitcoin?</a:t>
          </a:r>
        </a:p>
      </dgm:t>
    </dgm:pt>
    <dgm:pt modelId="{C5439310-8CAB-4576-930E-491AD0D3CAE0}" type="parTrans" cxnId="{86CFF771-7AF3-4EC9-AC36-5B60A8AB90D8}">
      <dgm:prSet/>
      <dgm:spPr/>
      <dgm:t>
        <a:bodyPr/>
        <a:lstStyle/>
        <a:p>
          <a:endParaRPr lang="en-US"/>
        </a:p>
      </dgm:t>
    </dgm:pt>
    <dgm:pt modelId="{40992B99-C971-46B2-90D3-0EF74C87C842}" type="sibTrans" cxnId="{86CFF771-7AF3-4EC9-AC36-5B60A8AB90D8}">
      <dgm:prSet/>
      <dgm:spPr/>
      <dgm:t>
        <a:bodyPr/>
        <a:lstStyle/>
        <a:p>
          <a:endParaRPr lang="en-US"/>
        </a:p>
      </dgm:t>
    </dgm:pt>
    <dgm:pt modelId="{0EDAD318-2783-4B75-BFBD-9E7434164CCB}">
      <dgm:prSet/>
      <dgm:spPr/>
      <dgm:t>
        <a:bodyPr/>
        <a:lstStyle/>
        <a:p>
          <a:r>
            <a:rPr lang="en-US"/>
            <a:t>“if capped-supply BTC is sound money decreasing-supply ETH is ultrasound money”— Justin Ðrake</a:t>
          </a:r>
        </a:p>
      </dgm:t>
    </dgm:pt>
    <dgm:pt modelId="{912B8958-D38E-4BC4-B4BF-E24B4ED7FF08}" type="parTrans" cxnId="{4E2BDCD8-447F-4B6A-BD56-DCC64EA9FCD4}">
      <dgm:prSet/>
      <dgm:spPr/>
      <dgm:t>
        <a:bodyPr/>
        <a:lstStyle/>
        <a:p>
          <a:endParaRPr lang="en-US"/>
        </a:p>
      </dgm:t>
    </dgm:pt>
    <dgm:pt modelId="{558A9C34-195D-4291-B558-6579429151DC}" type="sibTrans" cxnId="{4E2BDCD8-447F-4B6A-BD56-DCC64EA9FCD4}">
      <dgm:prSet/>
      <dgm:spPr/>
      <dgm:t>
        <a:bodyPr/>
        <a:lstStyle/>
        <a:p>
          <a:endParaRPr lang="en-US"/>
        </a:p>
      </dgm:t>
    </dgm:pt>
    <dgm:pt modelId="{2F0E16D3-F651-4956-B977-D700A65E4DEC}">
      <dgm:prSet/>
      <dgm:spPr/>
      <dgm:t>
        <a:bodyPr/>
        <a:lstStyle/>
        <a:p>
          <a:r>
            <a:rPr lang="en-US"/>
            <a:t>Wouldn’t falling supply and rising quotes be a world in permanent deflation? </a:t>
          </a:r>
        </a:p>
      </dgm:t>
    </dgm:pt>
    <dgm:pt modelId="{A5EB0CF9-62AD-4D5F-BEB0-E46094CEC05B}" type="parTrans" cxnId="{1304A2BE-AE03-4C1B-B0CF-FC9F0B562EFC}">
      <dgm:prSet/>
      <dgm:spPr/>
      <dgm:t>
        <a:bodyPr/>
        <a:lstStyle/>
        <a:p>
          <a:endParaRPr lang="en-US"/>
        </a:p>
      </dgm:t>
    </dgm:pt>
    <dgm:pt modelId="{A648BD00-3383-40E0-984F-704ED593EDDB}" type="sibTrans" cxnId="{1304A2BE-AE03-4C1B-B0CF-FC9F0B562EFC}">
      <dgm:prSet/>
      <dgm:spPr/>
      <dgm:t>
        <a:bodyPr/>
        <a:lstStyle/>
        <a:p>
          <a:endParaRPr lang="en-US"/>
        </a:p>
      </dgm:t>
    </dgm:pt>
    <dgm:pt modelId="{3B031C41-C946-40C2-AE1A-0ABEC583916B}">
      <dgm:prSet/>
      <dgm:spPr/>
      <dgm:t>
        <a:bodyPr/>
        <a:lstStyle/>
        <a:p>
          <a:r>
            <a:rPr lang="en-US"/>
            <a:t>Are you a creditor or a debtor in the economy with crypto?</a:t>
          </a:r>
        </a:p>
      </dgm:t>
    </dgm:pt>
    <dgm:pt modelId="{B0D299AF-16B3-4B86-8D85-DE6A78D74B7E}" type="parTrans" cxnId="{686D4B95-3BEA-4BD7-8EC5-4B85D769FA82}">
      <dgm:prSet/>
      <dgm:spPr/>
      <dgm:t>
        <a:bodyPr/>
        <a:lstStyle/>
        <a:p>
          <a:endParaRPr lang="en-US"/>
        </a:p>
      </dgm:t>
    </dgm:pt>
    <dgm:pt modelId="{06D984D1-DCF9-41FE-9964-7E8C31E9717E}" type="sibTrans" cxnId="{686D4B95-3BEA-4BD7-8EC5-4B85D769FA82}">
      <dgm:prSet/>
      <dgm:spPr/>
      <dgm:t>
        <a:bodyPr/>
        <a:lstStyle/>
        <a:p>
          <a:endParaRPr lang="en-US"/>
        </a:p>
      </dgm:t>
    </dgm:pt>
    <dgm:pt modelId="{33CD36EE-C222-43B9-9C7B-941281DC473B}" type="pres">
      <dgm:prSet presAssocID="{C1D6D1C4-B71D-4B8D-9FC8-8D98F2A2E614}" presName="linear" presStyleCnt="0">
        <dgm:presLayoutVars>
          <dgm:dir/>
          <dgm:animLvl val="lvl"/>
          <dgm:resizeHandles val="exact"/>
        </dgm:presLayoutVars>
      </dgm:prSet>
      <dgm:spPr/>
    </dgm:pt>
    <dgm:pt modelId="{D9A36D8E-92F6-4BEB-B8B4-11C6A81AA2EA}" type="pres">
      <dgm:prSet presAssocID="{D93A28C5-AF08-4947-BF29-406B8DAC94A6}" presName="parentLin" presStyleCnt="0"/>
      <dgm:spPr/>
    </dgm:pt>
    <dgm:pt modelId="{2CE24303-25A9-4329-9614-1ED2A6ABB1E9}" type="pres">
      <dgm:prSet presAssocID="{D93A28C5-AF08-4947-BF29-406B8DAC94A6}" presName="parentLeftMargin" presStyleLbl="node1" presStyleIdx="0" presStyleCnt="7"/>
      <dgm:spPr/>
    </dgm:pt>
    <dgm:pt modelId="{C3B0AE77-B82D-4C29-A676-24CC6C6619ED}" type="pres">
      <dgm:prSet presAssocID="{D93A28C5-AF08-4947-BF29-406B8DAC94A6}" presName="parentText" presStyleLbl="node1" presStyleIdx="0" presStyleCnt="7">
        <dgm:presLayoutVars>
          <dgm:chMax val="0"/>
          <dgm:bulletEnabled val="1"/>
        </dgm:presLayoutVars>
      </dgm:prSet>
      <dgm:spPr/>
    </dgm:pt>
    <dgm:pt modelId="{D6695ACE-63BB-49ED-A7FD-62159FC90815}" type="pres">
      <dgm:prSet presAssocID="{D93A28C5-AF08-4947-BF29-406B8DAC94A6}" presName="negativeSpace" presStyleCnt="0"/>
      <dgm:spPr/>
    </dgm:pt>
    <dgm:pt modelId="{2307708C-AD74-4858-9F51-24DD1081F634}" type="pres">
      <dgm:prSet presAssocID="{D93A28C5-AF08-4947-BF29-406B8DAC94A6}" presName="childText" presStyleLbl="conFgAcc1" presStyleIdx="0" presStyleCnt="7">
        <dgm:presLayoutVars>
          <dgm:bulletEnabled val="1"/>
        </dgm:presLayoutVars>
      </dgm:prSet>
      <dgm:spPr/>
    </dgm:pt>
    <dgm:pt modelId="{2D447300-0B4C-4E9C-B1E1-5F3CA01604F4}" type="pres">
      <dgm:prSet presAssocID="{7EBF3026-4DB4-463D-BB15-6AD727D91860}" presName="spaceBetweenRectangles" presStyleCnt="0"/>
      <dgm:spPr/>
    </dgm:pt>
    <dgm:pt modelId="{A48E38F3-4E34-483C-A732-0697C33AF61F}" type="pres">
      <dgm:prSet presAssocID="{E6E01A97-C0F1-4826-ABF7-434EB47EC987}" presName="parentLin" presStyleCnt="0"/>
      <dgm:spPr/>
    </dgm:pt>
    <dgm:pt modelId="{B50D0991-B5E9-4AF2-862B-CCCB79CE5794}" type="pres">
      <dgm:prSet presAssocID="{E6E01A97-C0F1-4826-ABF7-434EB47EC987}" presName="parentLeftMargin" presStyleLbl="node1" presStyleIdx="0" presStyleCnt="7"/>
      <dgm:spPr/>
    </dgm:pt>
    <dgm:pt modelId="{A7590F64-2450-4237-83BB-33CFD3E09D5C}" type="pres">
      <dgm:prSet presAssocID="{E6E01A97-C0F1-4826-ABF7-434EB47EC987}" presName="parentText" presStyleLbl="node1" presStyleIdx="1" presStyleCnt="7">
        <dgm:presLayoutVars>
          <dgm:chMax val="0"/>
          <dgm:bulletEnabled val="1"/>
        </dgm:presLayoutVars>
      </dgm:prSet>
      <dgm:spPr/>
    </dgm:pt>
    <dgm:pt modelId="{DC58CA80-B804-4238-9B37-16C38D410F09}" type="pres">
      <dgm:prSet presAssocID="{E6E01A97-C0F1-4826-ABF7-434EB47EC987}" presName="negativeSpace" presStyleCnt="0"/>
      <dgm:spPr/>
    </dgm:pt>
    <dgm:pt modelId="{67941D2D-7521-4989-8201-677FC08C451C}" type="pres">
      <dgm:prSet presAssocID="{E6E01A97-C0F1-4826-ABF7-434EB47EC987}" presName="childText" presStyleLbl="conFgAcc1" presStyleIdx="1" presStyleCnt="7">
        <dgm:presLayoutVars>
          <dgm:bulletEnabled val="1"/>
        </dgm:presLayoutVars>
      </dgm:prSet>
      <dgm:spPr/>
    </dgm:pt>
    <dgm:pt modelId="{30080063-D87A-4C80-889C-706BC30B3C7F}" type="pres">
      <dgm:prSet presAssocID="{9BBE925C-4530-464B-92F9-BED47653DFE1}" presName="spaceBetweenRectangles" presStyleCnt="0"/>
      <dgm:spPr/>
    </dgm:pt>
    <dgm:pt modelId="{0619048F-3951-4026-B25B-C89A767923E6}" type="pres">
      <dgm:prSet presAssocID="{EE2FA090-8D11-468E-8A89-0A36AE4B755B}" presName="parentLin" presStyleCnt="0"/>
      <dgm:spPr/>
    </dgm:pt>
    <dgm:pt modelId="{E0534B51-4723-4FB9-A88B-928BB451911B}" type="pres">
      <dgm:prSet presAssocID="{EE2FA090-8D11-468E-8A89-0A36AE4B755B}" presName="parentLeftMargin" presStyleLbl="node1" presStyleIdx="1" presStyleCnt="7"/>
      <dgm:spPr/>
    </dgm:pt>
    <dgm:pt modelId="{26793138-5703-40D0-857D-95D4BCDD4623}" type="pres">
      <dgm:prSet presAssocID="{EE2FA090-8D11-468E-8A89-0A36AE4B755B}" presName="parentText" presStyleLbl="node1" presStyleIdx="2" presStyleCnt="7">
        <dgm:presLayoutVars>
          <dgm:chMax val="0"/>
          <dgm:bulletEnabled val="1"/>
        </dgm:presLayoutVars>
      </dgm:prSet>
      <dgm:spPr/>
    </dgm:pt>
    <dgm:pt modelId="{B838C9F9-91DA-448F-8594-317DC1048BB1}" type="pres">
      <dgm:prSet presAssocID="{EE2FA090-8D11-468E-8A89-0A36AE4B755B}" presName="negativeSpace" presStyleCnt="0"/>
      <dgm:spPr/>
    </dgm:pt>
    <dgm:pt modelId="{FDB4D874-44B7-4977-8932-335831ED30B1}" type="pres">
      <dgm:prSet presAssocID="{EE2FA090-8D11-468E-8A89-0A36AE4B755B}" presName="childText" presStyleLbl="conFgAcc1" presStyleIdx="2" presStyleCnt="7">
        <dgm:presLayoutVars>
          <dgm:bulletEnabled val="1"/>
        </dgm:presLayoutVars>
      </dgm:prSet>
      <dgm:spPr/>
    </dgm:pt>
    <dgm:pt modelId="{559FA86D-68A1-4D2D-8862-7FFC4E693E67}" type="pres">
      <dgm:prSet presAssocID="{2168C793-0CF2-43F3-AFD7-63EF31C21D40}" presName="spaceBetweenRectangles" presStyleCnt="0"/>
      <dgm:spPr/>
    </dgm:pt>
    <dgm:pt modelId="{7DE45BF8-DA02-4128-8C9F-1293A1270BD8}" type="pres">
      <dgm:prSet presAssocID="{E736DA86-4358-4198-9205-F6CC9E9FDDAE}" presName="parentLin" presStyleCnt="0"/>
      <dgm:spPr/>
    </dgm:pt>
    <dgm:pt modelId="{D843DA35-2836-445C-AE5D-51E5370BF256}" type="pres">
      <dgm:prSet presAssocID="{E736DA86-4358-4198-9205-F6CC9E9FDDAE}" presName="parentLeftMargin" presStyleLbl="node1" presStyleIdx="2" presStyleCnt="7"/>
      <dgm:spPr/>
    </dgm:pt>
    <dgm:pt modelId="{92CFABC3-BBF4-461F-AC82-600961E0A9B8}" type="pres">
      <dgm:prSet presAssocID="{E736DA86-4358-4198-9205-F6CC9E9FDDAE}" presName="parentText" presStyleLbl="node1" presStyleIdx="3" presStyleCnt="7" custScaleX="131010">
        <dgm:presLayoutVars>
          <dgm:chMax val="0"/>
          <dgm:bulletEnabled val="1"/>
        </dgm:presLayoutVars>
      </dgm:prSet>
      <dgm:spPr/>
    </dgm:pt>
    <dgm:pt modelId="{9A653573-2F51-4331-AA66-90B9F1720341}" type="pres">
      <dgm:prSet presAssocID="{E736DA86-4358-4198-9205-F6CC9E9FDDAE}" presName="negativeSpace" presStyleCnt="0"/>
      <dgm:spPr/>
    </dgm:pt>
    <dgm:pt modelId="{58F013EB-D51D-4999-909C-EE58669D068B}" type="pres">
      <dgm:prSet presAssocID="{E736DA86-4358-4198-9205-F6CC9E9FDDAE}" presName="childText" presStyleLbl="conFgAcc1" presStyleIdx="3" presStyleCnt="7">
        <dgm:presLayoutVars>
          <dgm:bulletEnabled val="1"/>
        </dgm:presLayoutVars>
      </dgm:prSet>
      <dgm:spPr/>
    </dgm:pt>
    <dgm:pt modelId="{2E3C9431-A563-476D-8C15-92C840F21941}" type="pres">
      <dgm:prSet presAssocID="{40992B99-C971-46B2-90D3-0EF74C87C842}" presName="spaceBetweenRectangles" presStyleCnt="0"/>
      <dgm:spPr/>
    </dgm:pt>
    <dgm:pt modelId="{EC63813F-5A18-4995-BD16-83734512B9CE}" type="pres">
      <dgm:prSet presAssocID="{0EDAD318-2783-4B75-BFBD-9E7434164CCB}" presName="parentLin" presStyleCnt="0"/>
      <dgm:spPr/>
    </dgm:pt>
    <dgm:pt modelId="{57CF5033-49CB-44AD-9877-588DFEEA4B7F}" type="pres">
      <dgm:prSet presAssocID="{0EDAD318-2783-4B75-BFBD-9E7434164CCB}" presName="parentLeftMargin" presStyleLbl="node1" presStyleIdx="3" presStyleCnt="7"/>
      <dgm:spPr/>
    </dgm:pt>
    <dgm:pt modelId="{AA52655C-3ABC-4ED2-B672-C30F8293287A}" type="pres">
      <dgm:prSet presAssocID="{0EDAD318-2783-4B75-BFBD-9E7434164CCB}" presName="parentText" presStyleLbl="node1" presStyleIdx="4" presStyleCnt="7">
        <dgm:presLayoutVars>
          <dgm:chMax val="0"/>
          <dgm:bulletEnabled val="1"/>
        </dgm:presLayoutVars>
      </dgm:prSet>
      <dgm:spPr/>
    </dgm:pt>
    <dgm:pt modelId="{48AFF6F4-4A8F-4FCC-9E9D-D325F6C2DFA7}" type="pres">
      <dgm:prSet presAssocID="{0EDAD318-2783-4B75-BFBD-9E7434164CCB}" presName="negativeSpace" presStyleCnt="0"/>
      <dgm:spPr/>
    </dgm:pt>
    <dgm:pt modelId="{A5FAB2E4-F193-4BAF-B7CF-14083B74E4E1}" type="pres">
      <dgm:prSet presAssocID="{0EDAD318-2783-4B75-BFBD-9E7434164CCB}" presName="childText" presStyleLbl="conFgAcc1" presStyleIdx="4" presStyleCnt="7">
        <dgm:presLayoutVars>
          <dgm:bulletEnabled val="1"/>
        </dgm:presLayoutVars>
      </dgm:prSet>
      <dgm:spPr/>
    </dgm:pt>
    <dgm:pt modelId="{F83927D6-F20A-4123-BE3E-FE640F36F0A8}" type="pres">
      <dgm:prSet presAssocID="{558A9C34-195D-4291-B558-6579429151DC}" presName="spaceBetweenRectangles" presStyleCnt="0"/>
      <dgm:spPr/>
    </dgm:pt>
    <dgm:pt modelId="{C9B65482-E332-4A3F-9A3D-C16AF3BCBCD4}" type="pres">
      <dgm:prSet presAssocID="{2F0E16D3-F651-4956-B977-D700A65E4DEC}" presName="parentLin" presStyleCnt="0"/>
      <dgm:spPr/>
    </dgm:pt>
    <dgm:pt modelId="{7CD68416-345A-4F45-9B8F-E2A5BD11A107}" type="pres">
      <dgm:prSet presAssocID="{2F0E16D3-F651-4956-B977-D700A65E4DEC}" presName="parentLeftMargin" presStyleLbl="node1" presStyleIdx="4" presStyleCnt="7"/>
      <dgm:spPr/>
    </dgm:pt>
    <dgm:pt modelId="{B67C439A-F21A-485A-A192-6FE00AB93B96}" type="pres">
      <dgm:prSet presAssocID="{2F0E16D3-F651-4956-B977-D700A65E4DEC}" presName="parentText" presStyleLbl="node1" presStyleIdx="5" presStyleCnt="7">
        <dgm:presLayoutVars>
          <dgm:chMax val="0"/>
          <dgm:bulletEnabled val="1"/>
        </dgm:presLayoutVars>
      </dgm:prSet>
      <dgm:spPr/>
    </dgm:pt>
    <dgm:pt modelId="{60329BFF-093F-488C-80D1-E85B187A936D}" type="pres">
      <dgm:prSet presAssocID="{2F0E16D3-F651-4956-B977-D700A65E4DEC}" presName="negativeSpace" presStyleCnt="0"/>
      <dgm:spPr/>
    </dgm:pt>
    <dgm:pt modelId="{D30726EB-0DDE-4154-B6C8-9401E1E97564}" type="pres">
      <dgm:prSet presAssocID="{2F0E16D3-F651-4956-B977-D700A65E4DEC}" presName="childText" presStyleLbl="conFgAcc1" presStyleIdx="5" presStyleCnt="7">
        <dgm:presLayoutVars>
          <dgm:bulletEnabled val="1"/>
        </dgm:presLayoutVars>
      </dgm:prSet>
      <dgm:spPr/>
    </dgm:pt>
    <dgm:pt modelId="{54152378-ADE4-4222-80EC-2B88A83C312F}" type="pres">
      <dgm:prSet presAssocID="{A648BD00-3383-40E0-984F-704ED593EDDB}" presName="spaceBetweenRectangles" presStyleCnt="0"/>
      <dgm:spPr/>
    </dgm:pt>
    <dgm:pt modelId="{A1370037-C78A-40B1-A8EE-438554356391}" type="pres">
      <dgm:prSet presAssocID="{3B031C41-C946-40C2-AE1A-0ABEC583916B}" presName="parentLin" presStyleCnt="0"/>
      <dgm:spPr/>
    </dgm:pt>
    <dgm:pt modelId="{F9676324-F233-4A79-B1A3-80725DA37C89}" type="pres">
      <dgm:prSet presAssocID="{3B031C41-C946-40C2-AE1A-0ABEC583916B}" presName="parentLeftMargin" presStyleLbl="node1" presStyleIdx="5" presStyleCnt="7"/>
      <dgm:spPr/>
    </dgm:pt>
    <dgm:pt modelId="{58F5238C-996B-465D-93B4-383F2B65EC76}" type="pres">
      <dgm:prSet presAssocID="{3B031C41-C946-40C2-AE1A-0ABEC583916B}" presName="parentText" presStyleLbl="node1" presStyleIdx="6" presStyleCnt="7">
        <dgm:presLayoutVars>
          <dgm:chMax val="0"/>
          <dgm:bulletEnabled val="1"/>
        </dgm:presLayoutVars>
      </dgm:prSet>
      <dgm:spPr/>
    </dgm:pt>
    <dgm:pt modelId="{590CC24E-9DFA-4C82-8A41-3FDE6007110F}" type="pres">
      <dgm:prSet presAssocID="{3B031C41-C946-40C2-AE1A-0ABEC583916B}" presName="negativeSpace" presStyleCnt="0"/>
      <dgm:spPr/>
    </dgm:pt>
    <dgm:pt modelId="{A0E199CA-CBC7-4A6E-803F-D677A371F0FE}" type="pres">
      <dgm:prSet presAssocID="{3B031C41-C946-40C2-AE1A-0ABEC583916B}" presName="childText" presStyleLbl="conFgAcc1" presStyleIdx="6" presStyleCnt="7">
        <dgm:presLayoutVars>
          <dgm:bulletEnabled val="1"/>
        </dgm:presLayoutVars>
      </dgm:prSet>
      <dgm:spPr/>
    </dgm:pt>
  </dgm:ptLst>
  <dgm:cxnLst>
    <dgm:cxn modelId="{BD746612-6261-4ED7-BA1C-FD972538B9D2}" type="presOf" srcId="{0EDAD318-2783-4B75-BFBD-9E7434164CCB}" destId="{AA52655C-3ABC-4ED2-B672-C30F8293287A}" srcOrd="1" destOrd="0" presId="urn:microsoft.com/office/officeart/2005/8/layout/list1"/>
    <dgm:cxn modelId="{05CF8914-031D-490C-91CB-43B75A4F9499}" type="presOf" srcId="{2F0E16D3-F651-4956-B977-D700A65E4DEC}" destId="{7CD68416-345A-4F45-9B8F-E2A5BD11A107}" srcOrd="0" destOrd="0" presId="urn:microsoft.com/office/officeart/2005/8/layout/list1"/>
    <dgm:cxn modelId="{22064A1B-490A-4AC2-9A60-DF4F06A5E026}" type="presOf" srcId="{E736DA86-4358-4198-9205-F6CC9E9FDDAE}" destId="{D843DA35-2836-445C-AE5D-51E5370BF256}" srcOrd="0" destOrd="0" presId="urn:microsoft.com/office/officeart/2005/8/layout/list1"/>
    <dgm:cxn modelId="{F10DFE37-1F3F-485E-A21D-1589EA74ABE0}" type="presOf" srcId="{D93A28C5-AF08-4947-BF29-406B8DAC94A6}" destId="{C3B0AE77-B82D-4C29-A676-24CC6C6619ED}" srcOrd="1" destOrd="0" presId="urn:microsoft.com/office/officeart/2005/8/layout/list1"/>
    <dgm:cxn modelId="{B363273D-D659-4D5E-ABF5-D1C116075B2D}" type="presOf" srcId="{EE2FA090-8D11-468E-8A89-0A36AE4B755B}" destId="{E0534B51-4723-4FB9-A88B-928BB451911B}" srcOrd="0" destOrd="0" presId="urn:microsoft.com/office/officeart/2005/8/layout/list1"/>
    <dgm:cxn modelId="{74E90F5C-12BE-4BA6-9335-FCC89DD371A0}" type="presOf" srcId="{3B031C41-C946-40C2-AE1A-0ABEC583916B}" destId="{58F5238C-996B-465D-93B4-383F2B65EC76}" srcOrd="1" destOrd="0" presId="urn:microsoft.com/office/officeart/2005/8/layout/list1"/>
    <dgm:cxn modelId="{DE79C04B-8D61-4AF5-AF44-7AA740F4A63F}" srcId="{E6E01A97-C0F1-4826-ABF7-434EB47EC987}" destId="{41694369-A9F6-4211-9DBF-057E6E787130}" srcOrd="2" destOrd="0" parTransId="{C68D44E0-0A51-4DC9-A727-D0D61ED8A03A}" sibTransId="{92148AC0-FEF6-4642-94CA-579567B1D0D8}"/>
    <dgm:cxn modelId="{86CFF771-7AF3-4EC9-AC36-5B60A8AB90D8}" srcId="{C1D6D1C4-B71D-4B8D-9FC8-8D98F2A2E614}" destId="{E736DA86-4358-4198-9205-F6CC9E9FDDAE}" srcOrd="3" destOrd="0" parTransId="{C5439310-8CAB-4576-930E-491AD0D3CAE0}" sibTransId="{40992B99-C971-46B2-90D3-0EF74C87C842}"/>
    <dgm:cxn modelId="{D9BB8D72-B038-49DC-A552-88B39B44CD42}" type="presOf" srcId="{EE2FA090-8D11-468E-8A89-0A36AE4B755B}" destId="{26793138-5703-40D0-857D-95D4BCDD4623}" srcOrd="1" destOrd="0" presId="urn:microsoft.com/office/officeart/2005/8/layout/list1"/>
    <dgm:cxn modelId="{FE4B5674-9014-4F04-B799-F647D4DC1B4B}" type="presOf" srcId="{1A1FE4FC-7658-408B-9F65-E45CFA43D0D6}" destId="{67941D2D-7521-4989-8201-677FC08C451C}" srcOrd="0" destOrd="0" presId="urn:microsoft.com/office/officeart/2005/8/layout/list1"/>
    <dgm:cxn modelId="{D462AF75-97B1-4328-8A54-B7259A234461}" type="presOf" srcId="{D93A28C5-AF08-4947-BF29-406B8DAC94A6}" destId="{2CE24303-25A9-4329-9614-1ED2A6ABB1E9}" srcOrd="0" destOrd="0" presId="urn:microsoft.com/office/officeart/2005/8/layout/list1"/>
    <dgm:cxn modelId="{C9598E78-33F9-4480-AC41-A64042C5C544}" type="presOf" srcId="{0EDAD318-2783-4B75-BFBD-9E7434164CCB}" destId="{57CF5033-49CB-44AD-9877-588DFEEA4B7F}" srcOrd="0" destOrd="0" presId="urn:microsoft.com/office/officeart/2005/8/layout/list1"/>
    <dgm:cxn modelId="{DF51F759-DCBB-4FD7-8CB2-9C5F8FA5A56E}" type="presOf" srcId="{E6E01A97-C0F1-4826-ABF7-434EB47EC987}" destId="{B50D0991-B5E9-4AF2-862B-CCCB79CE5794}" srcOrd="0" destOrd="0" presId="urn:microsoft.com/office/officeart/2005/8/layout/list1"/>
    <dgm:cxn modelId="{22045D7F-4186-415C-ABB9-A66A73FE6EC7}" srcId="{C1D6D1C4-B71D-4B8D-9FC8-8D98F2A2E614}" destId="{D93A28C5-AF08-4947-BF29-406B8DAC94A6}" srcOrd="0" destOrd="0" parTransId="{0B751C00-AB25-4A41-9FE3-EDF0663A2A28}" sibTransId="{7EBF3026-4DB4-463D-BB15-6AD727D91860}"/>
    <dgm:cxn modelId="{4D001885-DE81-402B-8648-9C2BC3236D35}" type="presOf" srcId="{E6E01A97-C0F1-4826-ABF7-434EB47EC987}" destId="{A7590F64-2450-4237-83BB-33CFD3E09D5C}" srcOrd="1" destOrd="0" presId="urn:microsoft.com/office/officeart/2005/8/layout/list1"/>
    <dgm:cxn modelId="{B68F7294-1CA1-4CE0-A7C3-156CEC5BA8F7}" type="presOf" srcId="{E736DA86-4358-4198-9205-F6CC9E9FDDAE}" destId="{92CFABC3-BBF4-461F-AC82-600961E0A9B8}" srcOrd="1" destOrd="0" presId="urn:microsoft.com/office/officeart/2005/8/layout/list1"/>
    <dgm:cxn modelId="{686D4B95-3BEA-4BD7-8EC5-4B85D769FA82}" srcId="{C1D6D1C4-B71D-4B8D-9FC8-8D98F2A2E614}" destId="{3B031C41-C946-40C2-AE1A-0ABEC583916B}" srcOrd="6" destOrd="0" parTransId="{B0D299AF-16B3-4B86-8D85-DE6A78D74B7E}" sibTransId="{06D984D1-DCF9-41FE-9964-7E8C31E9717E}"/>
    <dgm:cxn modelId="{DB0E92B6-66D6-496D-91AA-126B2B056E76}" type="presOf" srcId="{D9B71B95-04C2-457F-B2D7-C5385AFC4A4C}" destId="{67941D2D-7521-4989-8201-677FC08C451C}" srcOrd="0" destOrd="1" presId="urn:microsoft.com/office/officeart/2005/8/layout/list1"/>
    <dgm:cxn modelId="{1304A2BE-AE03-4C1B-B0CF-FC9F0B562EFC}" srcId="{C1D6D1C4-B71D-4B8D-9FC8-8D98F2A2E614}" destId="{2F0E16D3-F651-4956-B977-D700A65E4DEC}" srcOrd="5" destOrd="0" parTransId="{A5EB0CF9-62AD-4D5F-BEB0-E46094CEC05B}" sibTransId="{A648BD00-3383-40E0-984F-704ED593EDDB}"/>
    <dgm:cxn modelId="{A80DFEBF-4FD3-48F2-95BD-C3F814D46593}" type="presOf" srcId="{C1D6D1C4-B71D-4B8D-9FC8-8D98F2A2E614}" destId="{33CD36EE-C222-43B9-9C7B-941281DC473B}" srcOrd="0" destOrd="0" presId="urn:microsoft.com/office/officeart/2005/8/layout/list1"/>
    <dgm:cxn modelId="{DC1DA9CF-277C-45F5-95EA-34BFF83655C6}" type="presOf" srcId="{2F0E16D3-F651-4956-B977-D700A65E4DEC}" destId="{B67C439A-F21A-485A-A192-6FE00AB93B96}" srcOrd="1" destOrd="0" presId="urn:microsoft.com/office/officeart/2005/8/layout/list1"/>
    <dgm:cxn modelId="{AFEA9FD4-20CA-4544-8771-7BAA8EE1FE3E}" srcId="{E6E01A97-C0F1-4826-ABF7-434EB47EC987}" destId="{1A1FE4FC-7658-408B-9F65-E45CFA43D0D6}" srcOrd="0" destOrd="0" parTransId="{4BCF4A38-B1B0-4A73-B528-B5227F9FB77A}" sibTransId="{4956E618-1F13-491E-AA5C-12A69988E4F7}"/>
    <dgm:cxn modelId="{4E2BDCD8-447F-4B6A-BD56-DCC64EA9FCD4}" srcId="{C1D6D1C4-B71D-4B8D-9FC8-8D98F2A2E614}" destId="{0EDAD318-2783-4B75-BFBD-9E7434164CCB}" srcOrd="4" destOrd="0" parTransId="{912B8958-D38E-4BC4-B4BF-E24B4ED7FF08}" sibTransId="{558A9C34-195D-4291-B558-6579429151DC}"/>
    <dgm:cxn modelId="{406DAADF-2DA9-4D45-89BC-094044BEB731}" type="presOf" srcId="{3B031C41-C946-40C2-AE1A-0ABEC583916B}" destId="{F9676324-F233-4A79-B1A3-80725DA37C89}" srcOrd="0" destOrd="0" presId="urn:microsoft.com/office/officeart/2005/8/layout/list1"/>
    <dgm:cxn modelId="{CBF319EF-9969-4ED4-B1B1-0985D123CFE6}" srcId="{C1D6D1C4-B71D-4B8D-9FC8-8D98F2A2E614}" destId="{E6E01A97-C0F1-4826-ABF7-434EB47EC987}" srcOrd="1" destOrd="0" parTransId="{F7D8360B-2DB5-411A-97C1-993B3F602368}" sibTransId="{9BBE925C-4530-464B-92F9-BED47653DFE1}"/>
    <dgm:cxn modelId="{71673DF5-8014-4141-A7D4-2FE24875AB39}" srcId="{C1D6D1C4-B71D-4B8D-9FC8-8D98F2A2E614}" destId="{EE2FA090-8D11-468E-8A89-0A36AE4B755B}" srcOrd="2" destOrd="0" parTransId="{A4C15150-9E4E-4724-9FFB-11D5D085E956}" sibTransId="{2168C793-0CF2-43F3-AFD7-63EF31C21D40}"/>
    <dgm:cxn modelId="{98DFB6FA-9E8C-4CEA-A5A7-DF16B1F7FDFB}" type="presOf" srcId="{41694369-A9F6-4211-9DBF-057E6E787130}" destId="{67941D2D-7521-4989-8201-677FC08C451C}" srcOrd="0" destOrd="2" presId="urn:microsoft.com/office/officeart/2005/8/layout/list1"/>
    <dgm:cxn modelId="{A73977FE-E2F0-4B92-B32B-86DCB3E33551}" srcId="{E6E01A97-C0F1-4826-ABF7-434EB47EC987}" destId="{D9B71B95-04C2-457F-B2D7-C5385AFC4A4C}" srcOrd="1" destOrd="0" parTransId="{6BD52DD0-5476-4719-AB17-6541825C68B5}" sibTransId="{E90A7C28-B894-4550-80EF-FB81B2302C73}"/>
    <dgm:cxn modelId="{F5ECC223-8CBD-476B-8B49-B477D4293792}" type="presParOf" srcId="{33CD36EE-C222-43B9-9C7B-941281DC473B}" destId="{D9A36D8E-92F6-4BEB-B8B4-11C6A81AA2EA}" srcOrd="0" destOrd="0" presId="urn:microsoft.com/office/officeart/2005/8/layout/list1"/>
    <dgm:cxn modelId="{3A577820-FE55-4C60-A1A0-DDD1222FB11C}" type="presParOf" srcId="{D9A36D8E-92F6-4BEB-B8B4-11C6A81AA2EA}" destId="{2CE24303-25A9-4329-9614-1ED2A6ABB1E9}" srcOrd="0" destOrd="0" presId="urn:microsoft.com/office/officeart/2005/8/layout/list1"/>
    <dgm:cxn modelId="{4845A22F-2902-4110-97A2-E39A4C617166}" type="presParOf" srcId="{D9A36D8E-92F6-4BEB-B8B4-11C6A81AA2EA}" destId="{C3B0AE77-B82D-4C29-A676-24CC6C6619ED}" srcOrd="1" destOrd="0" presId="urn:microsoft.com/office/officeart/2005/8/layout/list1"/>
    <dgm:cxn modelId="{9C9D4B8C-86D1-4CB3-86DF-1C3C316190D7}" type="presParOf" srcId="{33CD36EE-C222-43B9-9C7B-941281DC473B}" destId="{D6695ACE-63BB-49ED-A7FD-62159FC90815}" srcOrd="1" destOrd="0" presId="urn:microsoft.com/office/officeart/2005/8/layout/list1"/>
    <dgm:cxn modelId="{DE04B4FC-DD7E-4C85-AB52-308AAB5D0683}" type="presParOf" srcId="{33CD36EE-C222-43B9-9C7B-941281DC473B}" destId="{2307708C-AD74-4858-9F51-24DD1081F634}" srcOrd="2" destOrd="0" presId="urn:microsoft.com/office/officeart/2005/8/layout/list1"/>
    <dgm:cxn modelId="{B5295B41-37F2-4922-974A-B57137C52F54}" type="presParOf" srcId="{33CD36EE-C222-43B9-9C7B-941281DC473B}" destId="{2D447300-0B4C-4E9C-B1E1-5F3CA01604F4}" srcOrd="3" destOrd="0" presId="urn:microsoft.com/office/officeart/2005/8/layout/list1"/>
    <dgm:cxn modelId="{1F26D840-5F4B-49C1-BDFD-7C0D47E7A243}" type="presParOf" srcId="{33CD36EE-C222-43B9-9C7B-941281DC473B}" destId="{A48E38F3-4E34-483C-A732-0697C33AF61F}" srcOrd="4" destOrd="0" presId="urn:microsoft.com/office/officeart/2005/8/layout/list1"/>
    <dgm:cxn modelId="{C012BD5D-2A5D-4A4F-8EFA-685004B74D1A}" type="presParOf" srcId="{A48E38F3-4E34-483C-A732-0697C33AF61F}" destId="{B50D0991-B5E9-4AF2-862B-CCCB79CE5794}" srcOrd="0" destOrd="0" presId="urn:microsoft.com/office/officeart/2005/8/layout/list1"/>
    <dgm:cxn modelId="{0EF2A11B-5EC4-4A13-820D-FF3E202B7FD3}" type="presParOf" srcId="{A48E38F3-4E34-483C-A732-0697C33AF61F}" destId="{A7590F64-2450-4237-83BB-33CFD3E09D5C}" srcOrd="1" destOrd="0" presId="urn:microsoft.com/office/officeart/2005/8/layout/list1"/>
    <dgm:cxn modelId="{1D7E7BFB-27C1-487D-B3CC-955EBC76C860}" type="presParOf" srcId="{33CD36EE-C222-43B9-9C7B-941281DC473B}" destId="{DC58CA80-B804-4238-9B37-16C38D410F09}" srcOrd="5" destOrd="0" presId="urn:microsoft.com/office/officeart/2005/8/layout/list1"/>
    <dgm:cxn modelId="{78FB4679-D23F-471D-A253-423F365EB758}" type="presParOf" srcId="{33CD36EE-C222-43B9-9C7B-941281DC473B}" destId="{67941D2D-7521-4989-8201-677FC08C451C}" srcOrd="6" destOrd="0" presId="urn:microsoft.com/office/officeart/2005/8/layout/list1"/>
    <dgm:cxn modelId="{053817E2-53BF-40D8-B95E-57B53355D6AE}" type="presParOf" srcId="{33CD36EE-C222-43B9-9C7B-941281DC473B}" destId="{30080063-D87A-4C80-889C-706BC30B3C7F}" srcOrd="7" destOrd="0" presId="urn:microsoft.com/office/officeart/2005/8/layout/list1"/>
    <dgm:cxn modelId="{A3565971-C3A2-4358-8C47-BA01EFF8C091}" type="presParOf" srcId="{33CD36EE-C222-43B9-9C7B-941281DC473B}" destId="{0619048F-3951-4026-B25B-C89A767923E6}" srcOrd="8" destOrd="0" presId="urn:microsoft.com/office/officeart/2005/8/layout/list1"/>
    <dgm:cxn modelId="{BB98FF10-9DB8-4C2B-9929-F8ACC439F4B6}" type="presParOf" srcId="{0619048F-3951-4026-B25B-C89A767923E6}" destId="{E0534B51-4723-4FB9-A88B-928BB451911B}" srcOrd="0" destOrd="0" presId="urn:microsoft.com/office/officeart/2005/8/layout/list1"/>
    <dgm:cxn modelId="{6669B3CB-CAF4-4565-9400-A1A9E2E21566}" type="presParOf" srcId="{0619048F-3951-4026-B25B-C89A767923E6}" destId="{26793138-5703-40D0-857D-95D4BCDD4623}" srcOrd="1" destOrd="0" presId="urn:microsoft.com/office/officeart/2005/8/layout/list1"/>
    <dgm:cxn modelId="{1680CED2-EACE-4845-A9C1-E9F7452B6478}" type="presParOf" srcId="{33CD36EE-C222-43B9-9C7B-941281DC473B}" destId="{B838C9F9-91DA-448F-8594-317DC1048BB1}" srcOrd="9" destOrd="0" presId="urn:microsoft.com/office/officeart/2005/8/layout/list1"/>
    <dgm:cxn modelId="{CC2BB1AE-338D-4BD0-9B44-29EF845BD4A7}" type="presParOf" srcId="{33CD36EE-C222-43B9-9C7B-941281DC473B}" destId="{FDB4D874-44B7-4977-8932-335831ED30B1}" srcOrd="10" destOrd="0" presId="urn:microsoft.com/office/officeart/2005/8/layout/list1"/>
    <dgm:cxn modelId="{95E56EBE-9E67-4E86-AD3E-0D6FD4C8F71D}" type="presParOf" srcId="{33CD36EE-C222-43B9-9C7B-941281DC473B}" destId="{559FA86D-68A1-4D2D-8862-7FFC4E693E67}" srcOrd="11" destOrd="0" presId="urn:microsoft.com/office/officeart/2005/8/layout/list1"/>
    <dgm:cxn modelId="{7A4C3C73-2993-4EE6-8051-34202DF01F61}" type="presParOf" srcId="{33CD36EE-C222-43B9-9C7B-941281DC473B}" destId="{7DE45BF8-DA02-4128-8C9F-1293A1270BD8}" srcOrd="12" destOrd="0" presId="urn:microsoft.com/office/officeart/2005/8/layout/list1"/>
    <dgm:cxn modelId="{1443925C-895C-4AFF-B1AC-958A11883584}" type="presParOf" srcId="{7DE45BF8-DA02-4128-8C9F-1293A1270BD8}" destId="{D843DA35-2836-445C-AE5D-51E5370BF256}" srcOrd="0" destOrd="0" presId="urn:microsoft.com/office/officeart/2005/8/layout/list1"/>
    <dgm:cxn modelId="{1E7F4D0E-932C-4433-94FD-64EABC76574A}" type="presParOf" srcId="{7DE45BF8-DA02-4128-8C9F-1293A1270BD8}" destId="{92CFABC3-BBF4-461F-AC82-600961E0A9B8}" srcOrd="1" destOrd="0" presId="urn:microsoft.com/office/officeart/2005/8/layout/list1"/>
    <dgm:cxn modelId="{F64C1777-5F77-4F61-BF5C-0BEFFD310905}" type="presParOf" srcId="{33CD36EE-C222-43B9-9C7B-941281DC473B}" destId="{9A653573-2F51-4331-AA66-90B9F1720341}" srcOrd="13" destOrd="0" presId="urn:microsoft.com/office/officeart/2005/8/layout/list1"/>
    <dgm:cxn modelId="{09746C86-9A82-43FE-BACC-5EFD98A418BD}" type="presParOf" srcId="{33CD36EE-C222-43B9-9C7B-941281DC473B}" destId="{58F013EB-D51D-4999-909C-EE58669D068B}" srcOrd="14" destOrd="0" presId="urn:microsoft.com/office/officeart/2005/8/layout/list1"/>
    <dgm:cxn modelId="{749307E7-5527-4D6F-9057-1C3289965457}" type="presParOf" srcId="{33CD36EE-C222-43B9-9C7B-941281DC473B}" destId="{2E3C9431-A563-476D-8C15-92C840F21941}" srcOrd="15" destOrd="0" presId="urn:microsoft.com/office/officeart/2005/8/layout/list1"/>
    <dgm:cxn modelId="{D8ACB9F7-6928-48F9-8C57-ED6628781835}" type="presParOf" srcId="{33CD36EE-C222-43B9-9C7B-941281DC473B}" destId="{EC63813F-5A18-4995-BD16-83734512B9CE}" srcOrd="16" destOrd="0" presId="urn:microsoft.com/office/officeart/2005/8/layout/list1"/>
    <dgm:cxn modelId="{0E934762-0FCA-410E-AC64-DB41CCC799AA}" type="presParOf" srcId="{EC63813F-5A18-4995-BD16-83734512B9CE}" destId="{57CF5033-49CB-44AD-9877-588DFEEA4B7F}" srcOrd="0" destOrd="0" presId="urn:microsoft.com/office/officeart/2005/8/layout/list1"/>
    <dgm:cxn modelId="{60B0DF56-5A76-4C68-8CBC-085430993FB7}" type="presParOf" srcId="{EC63813F-5A18-4995-BD16-83734512B9CE}" destId="{AA52655C-3ABC-4ED2-B672-C30F8293287A}" srcOrd="1" destOrd="0" presId="urn:microsoft.com/office/officeart/2005/8/layout/list1"/>
    <dgm:cxn modelId="{D8D174A2-9FC3-4F1F-B33B-F13F0571FC45}" type="presParOf" srcId="{33CD36EE-C222-43B9-9C7B-941281DC473B}" destId="{48AFF6F4-4A8F-4FCC-9E9D-D325F6C2DFA7}" srcOrd="17" destOrd="0" presId="urn:microsoft.com/office/officeart/2005/8/layout/list1"/>
    <dgm:cxn modelId="{890A3079-5A23-451A-85A3-C4DE13693ABB}" type="presParOf" srcId="{33CD36EE-C222-43B9-9C7B-941281DC473B}" destId="{A5FAB2E4-F193-4BAF-B7CF-14083B74E4E1}" srcOrd="18" destOrd="0" presId="urn:microsoft.com/office/officeart/2005/8/layout/list1"/>
    <dgm:cxn modelId="{7467F0E2-9B8B-47C8-AA19-70932D1B5856}" type="presParOf" srcId="{33CD36EE-C222-43B9-9C7B-941281DC473B}" destId="{F83927D6-F20A-4123-BE3E-FE640F36F0A8}" srcOrd="19" destOrd="0" presId="urn:microsoft.com/office/officeart/2005/8/layout/list1"/>
    <dgm:cxn modelId="{54D13BA1-0AA6-4DCD-97DF-00E73CA0A7C6}" type="presParOf" srcId="{33CD36EE-C222-43B9-9C7B-941281DC473B}" destId="{C9B65482-E332-4A3F-9A3D-C16AF3BCBCD4}" srcOrd="20" destOrd="0" presId="urn:microsoft.com/office/officeart/2005/8/layout/list1"/>
    <dgm:cxn modelId="{36DFEBEC-5E3B-41E7-97A7-FE290E560796}" type="presParOf" srcId="{C9B65482-E332-4A3F-9A3D-C16AF3BCBCD4}" destId="{7CD68416-345A-4F45-9B8F-E2A5BD11A107}" srcOrd="0" destOrd="0" presId="urn:microsoft.com/office/officeart/2005/8/layout/list1"/>
    <dgm:cxn modelId="{2A2B0327-8D6A-4028-A6C9-C5C51935DE8A}" type="presParOf" srcId="{C9B65482-E332-4A3F-9A3D-C16AF3BCBCD4}" destId="{B67C439A-F21A-485A-A192-6FE00AB93B96}" srcOrd="1" destOrd="0" presId="urn:microsoft.com/office/officeart/2005/8/layout/list1"/>
    <dgm:cxn modelId="{21189277-9664-4F0B-855B-F50F922A50B5}" type="presParOf" srcId="{33CD36EE-C222-43B9-9C7B-941281DC473B}" destId="{60329BFF-093F-488C-80D1-E85B187A936D}" srcOrd="21" destOrd="0" presId="urn:microsoft.com/office/officeart/2005/8/layout/list1"/>
    <dgm:cxn modelId="{9149AA91-415B-4272-8EEE-1B9B523F681C}" type="presParOf" srcId="{33CD36EE-C222-43B9-9C7B-941281DC473B}" destId="{D30726EB-0DDE-4154-B6C8-9401E1E97564}" srcOrd="22" destOrd="0" presId="urn:microsoft.com/office/officeart/2005/8/layout/list1"/>
    <dgm:cxn modelId="{A57A8898-3850-4D00-B162-EDBBDF414626}" type="presParOf" srcId="{33CD36EE-C222-43B9-9C7B-941281DC473B}" destId="{54152378-ADE4-4222-80EC-2B88A83C312F}" srcOrd="23" destOrd="0" presId="urn:microsoft.com/office/officeart/2005/8/layout/list1"/>
    <dgm:cxn modelId="{B83C7C8F-ADB1-4935-BB37-5578986C0269}" type="presParOf" srcId="{33CD36EE-C222-43B9-9C7B-941281DC473B}" destId="{A1370037-C78A-40B1-A8EE-438554356391}" srcOrd="24" destOrd="0" presId="urn:microsoft.com/office/officeart/2005/8/layout/list1"/>
    <dgm:cxn modelId="{95A6F42B-9CCD-4F97-BAA2-337B358AB252}" type="presParOf" srcId="{A1370037-C78A-40B1-A8EE-438554356391}" destId="{F9676324-F233-4A79-B1A3-80725DA37C89}" srcOrd="0" destOrd="0" presId="urn:microsoft.com/office/officeart/2005/8/layout/list1"/>
    <dgm:cxn modelId="{F3AC5920-F0CF-4BCD-9A92-6AA6C847D05C}" type="presParOf" srcId="{A1370037-C78A-40B1-A8EE-438554356391}" destId="{58F5238C-996B-465D-93B4-383F2B65EC76}" srcOrd="1" destOrd="0" presId="urn:microsoft.com/office/officeart/2005/8/layout/list1"/>
    <dgm:cxn modelId="{2F6EB64D-9959-4980-BFA1-72769C0F957A}" type="presParOf" srcId="{33CD36EE-C222-43B9-9C7B-941281DC473B}" destId="{590CC24E-9DFA-4C82-8A41-3FDE6007110F}" srcOrd="25" destOrd="0" presId="urn:microsoft.com/office/officeart/2005/8/layout/list1"/>
    <dgm:cxn modelId="{4A8360DE-EFF8-456B-912D-1AC8B0198EDE}" type="presParOf" srcId="{33CD36EE-C222-43B9-9C7B-941281DC473B}" destId="{A0E199CA-CBC7-4A6E-803F-D677A371F0FE}"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D9D0A-8407-46B8-8C96-F5A68BC75D5D}">
      <dsp:nvSpPr>
        <dsp:cNvPr id="0" name=""/>
        <dsp:cNvSpPr/>
      </dsp:nvSpPr>
      <dsp:spPr>
        <a:xfrm>
          <a:off x="0" y="100625"/>
          <a:ext cx="10515600" cy="5036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Adam Smith: On Paper Money – (it’s a good thing)</a:t>
          </a:r>
        </a:p>
      </dsp:txBody>
      <dsp:txXfrm>
        <a:off x="24588" y="125213"/>
        <a:ext cx="10466424" cy="454509"/>
      </dsp:txXfrm>
    </dsp:sp>
    <dsp:sp modelId="{905532E3-18B5-42A6-8277-52AAA8B9350E}">
      <dsp:nvSpPr>
        <dsp:cNvPr id="0" name=""/>
        <dsp:cNvSpPr/>
      </dsp:nvSpPr>
      <dsp:spPr>
        <a:xfrm>
          <a:off x="0" y="604310"/>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By substituting for businesses’ gold liquidity reserves it frees up capital to use in productive enterprise</a:t>
          </a:r>
        </a:p>
      </dsp:txBody>
      <dsp:txXfrm>
        <a:off x="0" y="604310"/>
        <a:ext cx="10515600" cy="347760"/>
      </dsp:txXfrm>
    </dsp:sp>
    <dsp:sp modelId="{8DFCDFC0-79A6-4012-9F49-BE2C79687AF0}">
      <dsp:nvSpPr>
        <dsp:cNvPr id="0" name=""/>
        <dsp:cNvSpPr/>
      </dsp:nvSpPr>
      <dsp:spPr>
        <a:xfrm>
          <a:off x="0" y="952070"/>
          <a:ext cx="10515600" cy="503685"/>
        </a:xfrm>
        <a:prstGeom prst="round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David Ricardo: Proposals for an Economical and Secure Currency</a:t>
          </a:r>
        </a:p>
      </dsp:txBody>
      <dsp:txXfrm>
        <a:off x="24588" y="976658"/>
        <a:ext cx="10466424" cy="454509"/>
      </dsp:txXfrm>
    </dsp:sp>
    <dsp:sp modelId="{79C12C6B-7DC8-4B25-B0FA-E9786B59FAF6}">
      <dsp:nvSpPr>
        <dsp:cNvPr id="0" name=""/>
        <dsp:cNvSpPr/>
      </dsp:nvSpPr>
      <dsp:spPr>
        <a:xfrm>
          <a:off x="0" y="1455755"/>
          <a:ext cx="10515600"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“payments […] made by checks on bankers; by means of which money is merely written off one account and added to another, and that to the amount of millions daily, with few or no bank notes or coin passing” </a:t>
          </a:r>
        </a:p>
      </dsp:txBody>
      <dsp:txXfrm>
        <a:off x="0" y="1455755"/>
        <a:ext cx="10515600" cy="499904"/>
      </dsp:txXfrm>
    </dsp:sp>
    <dsp:sp modelId="{BCBE9FBF-4344-4C2E-836F-2F2625CE0E1B}">
      <dsp:nvSpPr>
        <dsp:cNvPr id="0" name=""/>
        <dsp:cNvSpPr/>
      </dsp:nvSpPr>
      <dsp:spPr>
        <a:xfrm>
          <a:off x="0" y="1955660"/>
          <a:ext cx="10515600" cy="50368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Schumpeter: Ephors of capitalism: Bankers have the power:</a:t>
          </a:r>
        </a:p>
      </dsp:txBody>
      <dsp:txXfrm>
        <a:off x="24588" y="1980248"/>
        <a:ext cx="10466424" cy="454509"/>
      </dsp:txXfrm>
    </dsp:sp>
    <dsp:sp modelId="{51686A26-BDB0-4951-94BD-16DB0214715F}">
      <dsp:nvSpPr>
        <dsp:cNvPr id="0" name=""/>
        <dsp:cNvSpPr/>
      </dsp:nvSpPr>
      <dsp:spPr>
        <a:xfrm>
          <a:off x="0" y="2459345"/>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“of the creation of new purchasing power out of nothing – out of nothing.” </a:t>
          </a:r>
        </a:p>
      </dsp:txBody>
      <dsp:txXfrm>
        <a:off x="0" y="2459345"/>
        <a:ext cx="10515600" cy="347760"/>
      </dsp:txXfrm>
    </dsp:sp>
    <dsp:sp modelId="{5B9D3995-5C60-417D-8754-D3FE8D9FDC81}">
      <dsp:nvSpPr>
        <dsp:cNvPr id="0" name=""/>
        <dsp:cNvSpPr/>
      </dsp:nvSpPr>
      <dsp:spPr>
        <a:xfrm>
          <a:off x="0" y="2807105"/>
          <a:ext cx="10515600" cy="50368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Phillips: Bank issued Paper money: </a:t>
          </a:r>
        </a:p>
      </dsp:txBody>
      <dsp:txXfrm>
        <a:off x="24588" y="2831693"/>
        <a:ext cx="10466424" cy="454509"/>
      </dsp:txXfrm>
    </dsp:sp>
    <dsp:sp modelId="{E1F6255E-B21C-47DF-9429-61091648E87E}">
      <dsp:nvSpPr>
        <dsp:cNvPr id="0" name=""/>
        <dsp:cNvSpPr/>
      </dsp:nvSpPr>
      <dsp:spPr>
        <a:xfrm>
          <a:off x="0" y="3310790"/>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Credit multiplier relation between reserves and loans</a:t>
          </a:r>
        </a:p>
      </dsp:txBody>
      <dsp:txXfrm>
        <a:off x="0" y="3310790"/>
        <a:ext cx="10515600" cy="347760"/>
      </dsp:txXfrm>
    </dsp:sp>
    <dsp:sp modelId="{9770F0A8-966F-4887-A032-EEC69225CEAA}">
      <dsp:nvSpPr>
        <dsp:cNvPr id="0" name=""/>
        <dsp:cNvSpPr/>
      </dsp:nvSpPr>
      <dsp:spPr>
        <a:xfrm>
          <a:off x="0" y="3658550"/>
          <a:ext cx="10515600" cy="50368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Gresham/Irving Fisher: Bimetallism won’t work. </a:t>
          </a:r>
        </a:p>
      </dsp:txBody>
      <dsp:txXfrm>
        <a:off x="24588" y="3683138"/>
        <a:ext cx="10466424" cy="454509"/>
      </dsp:txXfrm>
    </dsp:sp>
    <dsp:sp modelId="{839D5EEB-0A1B-49AD-9C48-FC9213FC68CD}">
      <dsp:nvSpPr>
        <dsp:cNvPr id="0" name=""/>
        <dsp:cNvSpPr/>
      </dsp:nvSpPr>
      <dsp:spPr>
        <a:xfrm>
          <a:off x="0" y="4222715"/>
          <a:ext cx="10515600" cy="503685"/>
        </a:xfrm>
        <a:prstGeom prst="round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J.M. Keynes: Income multiplier (Kahn: employment multiplier)</a:t>
          </a:r>
        </a:p>
      </dsp:txBody>
      <dsp:txXfrm>
        <a:off x="24588" y="4247303"/>
        <a:ext cx="10466424" cy="454509"/>
      </dsp:txXfrm>
    </dsp:sp>
    <dsp:sp modelId="{D77B22BB-0A8D-41E2-B406-422E29D45C78}">
      <dsp:nvSpPr>
        <dsp:cNvPr id="0" name=""/>
        <dsp:cNvSpPr/>
      </dsp:nvSpPr>
      <dsp:spPr>
        <a:xfrm>
          <a:off x="0" y="4786880"/>
          <a:ext cx="10515600" cy="50368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Keynes/Schumacher: International Clearing Union: </a:t>
          </a:r>
        </a:p>
      </dsp:txBody>
      <dsp:txXfrm>
        <a:off x="24588" y="4811468"/>
        <a:ext cx="10466424" cy="454509"/>
      </dsp:txXfrm>
    </dsp:sp>
    <dsp:sp modelId="{DA24D319-7087-45C1-BACB-F74D62DEE3E0}">
      <dsp:nvSpPr>
        <dsp:cNvPr id="0" name=""/>
        <dsp:cNvSpPr/>
      </dsp:nvSpPr>
      <dsp:spPr>
        <a:xfrm>
          <a:off x="0" y="5290565"/>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We don’t need an International money </a:t>
          </a:r>
        </a:p>
      </dsp:txBody>
      <dsp:txXfrm>
        <a:off x="0" y="5290565"/>
        <a:ext cx="10515600" cy="347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1F12C-723B-4527-A5AB-03E9302CAD5B}">
      <dsp:nvSpPr>
        <dsp:cNvPr id="0" name=""/>
        <dsp:cNvSpPr/>
      </dsp:nvSpPr>
      <dsp:spPr>
        <a:xfrm>
          <a:off x="0" y="249058"/>
          <a:ext cx="11382924" cy="93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3441" tIns="333248" rIns="88344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Based on investment function</a:t>
          </a:r>
        </a:p>
        <a:p>
          <a:pPr marL="171450" lvl="1" indent="-171450" algn="l" defTabSz="711200">
            <a:lnSpc>
              <a:spcPct val="90000"/>
            </a:lnSpc>
            <a:spcBef>
              <a:spcPct val="0"/>
            </a:spcBef>
            <a:spcAft>
              <a:spcPct val="15000"/>
            </a:spcAft>
            <a:buChar char="•"/>
          </a:pPr>
          <a:r>
            <a:rPr lang="en-US" sz="1600" kern="1200"/>
            <a:t>Investment not limited by voluntary saving</a:t>
          </a:r>
        </a:p>
      </dsp:txBody>
      <dsp:txXfrm>
        <a:off x="0" y="249058"/>
        <a:ext cx="11382924" cy="932400"/>
      </dsp:txXfrm>
    </dsp:sp>
    <dsp:sp modelId="{9AE3E57B-A37C-4BBC-AB6C-4EC3CEF425F8}">
      <dsp:nvSpPr>
        <dsp:cNvPr id="0" name=""/>
        <dsp:cNvSpPr/>
      </dsp:nvSpPr>
      <dsp:spPr>
        <a:xfrm>
          <a:off x="569146" y="12898"/>
          <a:ext cx="7968046"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173" tIns="0" rIns="301173" bIns="0" numCol="1" spcCol="1270" anchor="ctr" anchorCtr="0">
          <a:noAutofit/>
        </a:bodyPr>
        <a:lstStyle/>
        <a:p>
          <a:pPr marL="0" lvl="0" indent="0" algn="l" defTabSz="711200">
            <a:lnSpc>
              <a:spcPct val="90000"/>
            </a:lnSpc>
            <a:spcBef>
              <a:spcPct val="0"/>
            </a:spcBef>
            <a:spcAft>
              <a:spcPct val="35000"/>
            </a:spcAft>
            <a:buNone/>
          </a:pPr>
          <a:r>
            <a:rPr lang="en-US" sz="1600" kern="1200"/>
            <a:t>Income multiplier</a:t>
          </a:r>
        </a:p>
      </dsp:txBody>
      <dsp:txXfrm>
        <a:off x="592203" y="35955"/>
        <a:ext cx="7921932" cy="426206"/>
      </dsp:txXfrm>
    </dsp:sp>
    <dsp:sp modelId="{B9D88765-6133-4531-BEB6-BADF986B8216}">
      <dsp:nvSpPr>
        <dsp:cNvPr id="0" name=""/>
        <dsp:cNvSpPr/>
      </dsp:nvSpPr>
      <dsp:spPr>
        <a:xfrm>
          <a:off x="0" y="1504018"/>
          <a:ext cx="11382924" cy="9324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3441" tIns="333248" rIns="88344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Management/Control of banks’ reserves</a:t>
          </a:r>
        </a:p>
        <a:p>
          <a:pPr marL="171450" lvl="1" indent="-171450" algn="l" defTabSz="711200">
            <a:lnSpc>
              <a:spcPct val="90000"/>
            </a:lnSpc>
            <a:spcBef>
              <a:spcPct val="0"/>
            </a:spcBef>
            <a:spcAft>
              <a:spcPct val="15000"/>
            </a:spcAft>
            <a:buChar char="•"/>
          </a:pPr>
          <a:r>
            <a:rPr lang="en-US" sz="1600" kern="1200"/>
            <a:t>Loans create deposits</a:t>
          </a:r>
        </a:p>
      </dsp:txBody>
      <dsp:txXfrm>
        <a:off x="0" y="1504018"/>
        <a:ext cx="11382924" cy="932400"/>
      </dsp:txXfrm>
    </dsp:sp>
    <dsp:sp modelId="{25F88ADF-3383-48ED-A1E8-DFA6E692F21F}">
      <dsp:nvSpPr>
        <dsp:cNvPr id="0" name=""/>
        <dsp:cNvSpPr/>
      </dsp:nvSpPr>
      <dsp:spPr>
        <a:xfrm>
          <a:off x="569146" y="1267858"/>
          <a:ext cx="7968046" cy="4723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173" tIns="0" rIns="301173" bIns="0" numCol="1" spcCol="1270" anchor="ctr" anchorCtr="0">
          <a:noAutofit/>
        </a:bodyPr>
        <a:lstStyle/>
        <a:p>
          <a:pPr marL="0" lvl="0" indent="0" algn="l" defTabSz="711200">
            <a:lnSpc>
              <a:spcPct val="90000"/>
            </a:lnSpc>
            <a:spcBef>
              <a:spcPct val="0"/>
            </a:spcBef>
            <a:spcAft>
              <a:spcPct val="35000"/>
            </a:spcAft>
            <a:buNone/>
          </a:pPr>
          <a:r>
            <a:rPr lang="en-US" sz="1600" kern="1200"/>
            <a:t>Credit multiplier</a:t>
          </a:r>
        </a:p>
      </dsp:txBody>
      <dsp:txXfrm>
        <a:off x="592203" y="1290915"/>
        <a:ext cx="7921932" cy="426206"/>
      </dsp:txXfrm>
    </dsp:sp>
    <dsp:sp modelId="{1D4039CA-67E4-4727-9F26-FB510394C7CE}">
      <dsp:nvSpPr>
        <dsp:cNvPr id="0" name=""/>
        <dsp:cNvSpPr/>
      </dsp:nvSpPr>
      <dsp:spPr>
        <a:xfrm>
          <a:off x="0" y="2758978"/>
          <a:ext cx="11382924" cy="12096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3441" tIns="333248" rIns="88344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Trade multiplier </a:t>
          </a:r>
        </a:p>
        <a:p>
          <a:pPr marL="171450" lvl="1" indent="-171450" algn="l" defTabSz="711200">
            <a:lnSpc>
              <a:spcPct val="90000"/>
            </a:lnSpc>
            <a:spcBef>
              <a:spcPct val="0"/>
            </a:spcBef>
            <a:spcAft>
              <a:spcPct val="15000"/>
            </a:spcAft>
            <a:buChar char="•"/>
          </a:pPr>
          <a:r>
            <a:rPr lang="en-US" sz="1600" kern="1200"/>
            <a:t>Control of Capital flows</a:t>
          </a:r>
        </a:p>
        <a:p>
          <a:pPr marL="171450" lvl="1" indent="-171450" algn="l" defTabSz="711200">
            <a:lnSpc>
              <a:spcPct val="90000"/>
            </a:lnSpc>
            <a:spcBef>
              <a:spcPct val="0"/>
            </a:spcBef>
            <a:spcAft>
              <a:spcPct val="15000"/>
            </a:spcAft>
            <a:buChar char="•"/>
          </a:pPr>
          <a:r>
            <a:rPr lang="en-US" sz="1600" kern="1200"/>
            <a:t>International imbalances</a:t>
          </a:r>
        </a:p>
      </dsp:txBody>
      <dsp:txXfrm>
        <a:off x="0" y="2758978"/>
        <a:ext cx="11382924" cy="1209600"/>
      </dsp:txXfrm>
    </dsp:sp>
    <dsp:sp modelId="{A8ED52DA-F0D7-4CD1-8C37-B838FAC5D599}">
      <dsp:nvSpPr>
        <dsp:cNvPr id="0" name=""/>
        <dsp:cNvSpPr/>
      </dsp:nvSpPr>
      <dsp:spPr>
        <a:xfrm>
          <a:off x="569146" y="2522818"/>
          <a:ext cx="7968046" cy="4723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173" tIns="0" rIns="301173" bIns="0" numCol="1" spcCol="1270" anchor="ctr" anchorCtr="0">
          <a:noAutofit/>
        </a:bodyPr>
        <a:lstStyle/>
        <a:p>
          <a:pPr marL="0" lvl="0" indent="0" algn="l" defTabSz="711200">
            <a:lnSpc>
              <a:spcPct val="90000"/>
            </a:lnSpc>
            <a:spcBef>
              <a:spcPct val="0"/>
            </a:spcBef>
            <a:spcAft>
              <a:spcPct val="35000"/>
            </a:spcAft>
            <a:buNone/>
          </a:pPr>
          <a:r>
            <a:rPr lang="en-US" sz="1600" kern="1200"/>
            <a:t>International (Floating) Exchange Rate System </a:t>
          </a:r>
        </a:p>
      </dsp:txBody>
      <dsp:txXfrm>
        <a:off x="592203" y="2545875"/>
        <a:ext cx="7921932" cy="426206"/>
      </dsp:txXfrm>
    </dsp:sp>
    <dsp:sp modelId="{C73CA753-4A99-4AF0-8D42-356AEC5669CD}">
      <dsp:nvSpPr>
        <dsp:cNvPr id="0" name=""/>
        <dsp:cNvSpPr/>
      </dsp:nvSpPr>
      <dsp:spPr>
        <a:xfrm>
          <a:off x="0" y="4291138"/>
          <a:ext cx="11382924" cy="932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3441" tIns="333248" rIns="88344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Functional Finance/Employment</a:t>
          </a:r>
        </a:p>
        <a:p>
          <a:pPr marL="171450" lvl="1" indent="-171450" algn="l" defTabSz="711200">
            <a:lnSpc>
              <a:spcPct val="90000"/>
            </a:lnSpc>
            <a:spcBef>
              <a:spcPct val="0"/>
            </a:spcBef>
            <a:spcAft>
              <a:spcPct val="15000"/>
            </a:spcAft>
            <a:buChar char="•"/>
          </a:pPr>
          <a:r>
            <a:rPr lang="en-US" sz="1600" kern="1200"/>
            <a:t>Modern Monetary Theory</a:t>
          </a:r>
        </a:p>
      </dsp:txBody>
      <dsp:txXfrm>
        <a:off x="0" y="4291138"/>
        <a:ext cx="11382924" cy="932400"/>
      </dsp:txXfrm>
    </dsp:sp>
    <dsp:sp modelId="{E76D73D9-5A54-4223-B2D6-B4DD75AB6FD2}">
      <dsp:nvSpPr>
        <dsp:cNvPr id="0" name=""/>
        <dsp:cNvSpPr/>
      </dsp:nvSpPr>
      <dsp:spPr>
        <a:xfrm>
          <a:off x="569146" y="4054978"/>
          <a:ext cx="7968046"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173" tIns="0" rIns="301173" bIns="0" numCol="1" spcCol="1270" anchor="ctr" anchorCtr="0">
          <a:noAutofit/>
        </a:bodyPr>
        <a:lstStyle/>
        <a:p>
          <a:pPr marL="0" lvl="0" indent="0" algn="l" defTabSz="711200">
            <a:lnSpc>
              <a:spcPct val="90000"/>
            </a:lnSpc>
            <a:spcBef>
              <a:spcPct val="0"/>
            </a:spcBef>
            <a:spcAft>
              <a:spcPct val="35000"/>
            </a:spcAft>
            <a:buNone/>
          </a:pPr>
          <a:r>
            <a:rPr lang="en-US" sz="1600" kern="1200"/>
            <a:t>Active Fiscal Policy  </a:t>
          </a:r>
        </a:p>
      </dsp:txBody>
      <dsp:txXfrm>
        <a:off x="592203" y="4078035"/>
        <a:ext cx="7921932"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DF234-5CCD-4952-B41F-E3B29EA2ED71}">
      <dsp:nvSpPr>
        <dsp:cNvPr id="0" name=""/>
        <dsp:cNvSpPr/>
      </dsp:nvSpPr>
      <dsp:spPr>
        <a:xfrm>
          <a:off x="2181013" y="2203"/>
          <a:ext cx="8724052" cy="96683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245577" rIns="169271" bIns="245577" numCol="1" spcCol="1270" anchor="ctr" anchorCtr="0">
          <a:noAutofit/>
        </a:bodyPr>
        <a:lstStyle/>
        <a:p>
          <a:pPr marL="0" lvl="0" indent="0" algn="l" defTabSz="755650">
            <a:lnSpc>
              <a:spcPct val="90000"/>
            </a:lnSpc>
            <a:spcBef>
              <a:spcPct val="0"/>
            </a:spcBef>
            <a:spcAft>
              <a:spcPct val="35000"/>
            </a:spcAft>
            <a:buNone/>
          </a:pPr>
          <a:r>
            <a:rPr lang="en-US" sz="1700" kern="1200"/>
            <a:t>Impact on income multiplier of exogenous creation of purchasing power (created by «miners»)</a:t>
          </a:r>
        </a:p>
      </dsp:txBody>
      <dsp:txXfrm>
        <a:off x="2181013" y="2203"/>
        <a:ext cx="8724052" cy="966837"/>
      </dsp:txXfrm>
    </dsp:sp>
    <dsp:sp modelId="{B68AF566-74C3-468B-A680-EA5310C2A912}">
      <dsp:nvSpPr>
        <dsp:cNvPr id="0" name=""/>
        <dsp:cNvSpPr/>
      </dsp:nvSpPr>
      <dsp:spPr>
        <a:xfrm>
          <a:off x="0" y="2203"/>
          <a:ext cx="2181013" cy="96683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95502" rIns="115412" bIns="95502" numCol="1" spcCol="1270" anchor="ctr" anchorCtr="0">
          <a:noAutofit/>
        </a:bodyPr>
        <a:lstStyle/>
        <a:p>
          <a:pPr marL="0" lvl="0" indent="0" algn="ctr" defTabSz="933450">
            <a:lnSpc>
              <a:spcPct val="90000"/>
            </a:lnSpc>
            <a:spcBef>
              <a:spcPct val="0"/>
            </a:spcBef>
            <a:spcAft>
              <a:spcPct val="35000"/>
            </a:spcAft>
            <a:buNone/>
          </a:pPr>
          <a:r>
            <a:rPr lang="en-US" sz="2100" kern="1200"/>
            <a:t>Impact on</a:t>
          </a:r>
        </a:p>
      </dsp:txBody>
      <dsp:txXfrm>
        <a:off x="0" y="2203"/>
        <a:ext cx="2181013" cy="966837"/>
      </dsp:txXfrm>
    </dsp:sp>
    <dsp:sp modelId="{B79D9AEA-CA7F-4E1E-96AD-4E9DB8EEB371}">
      <dsp:nvSpPr>
        <dsp:cNvPr id="0" name=""/>
        <dsp:cNvSpPr/>
      </dsp:nvSpPr>
      <dsp:spPr>
        <a:xfrm>
          <a:off x="2181013" y="1027051"/>
          <a:ext cx="8724052" cy="966837"/>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245577" rIns="169271" bIns="245577" numCol="1" spcCol="1270" anchor="ctr" anchorCtr="0">
          <a:noAutofit/>
        </a:bodyPr>
        <a:lstStyle/>
        <a:p>
          <a:pPr marL="0" lvl="0" indent="0" algn="l" defTabSz="755650">
            <a:lnSpc>
              <a:spcPct val="90000"/>
            </a:lnSpc>
            <a:spcBef>
              <a:spcPct val="0"/>
            </a:spcBef>
            <a:spcAft>
              <a:spcPct val="35000"/>
            </a:spcAft>
            <a:buNone/>
          </a:pPr>
          <a:r>
            <a:rPr lang="en-US" sz="1700" kern="1200"/>
            <a:t>Impact on investment function of exogenous crypto finance/liquidity</a:t>
          </a:r>
        </a:p>
      </dsp:txBody>
      <dsp:txXfrm>
        <a:off x="2181013" y="1027051"/>
        <a:ext cx="8724052" cy="966837"/>
      </dsp:txXfrm>
    </dsp:sp>
    <dsp:sp modelId="{0BDA19C9-DB3D-4761-B56F-D1276A9F0C9A}">
      <dsp:nvSpPr>
        <dsp:cNvPr id="0" name=""/>
        <dsp:cNvSpPr/>
      </dsp:nvSpPr>
      <dsp:spPr>
        <a:xfrm>
          <a:off x="0" y="1027051"/>
          <a:ext cx="2181013" cy="966837"/>
        </a:xfrm>
        <a:prstGeom prst="rect">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95502" rIns="115412" bIns="95502" numCol="1" spcCol="1270" anchor="ctr" anchorCtr="0">
          <a:noAutofit/>
        </a:bodyPr>
        <a:lstStyle/>
        <a:p>
          <a:pPr marL="0" lvl="0" indent="0" algn="ctr" defTabSz="933450">
            <a:lnSpc>
              <a:spcPct val="90000"/>
            </a:lnSpc>
            <a:spcBef>
              <a:spcPct val="0"/>
            </a:spcBef>
            <a:spcAft>
              <a:spcPct val="35000"/>
            </a:spcAft>
            <a:buNone/>
          </a:pPr>
          <a:r>
            <a:rPr lang="en-US" sz="2100" kern="1200"/>
            <a:t>Impact on</a:t>
          </a:r>
        </a:p>
      </dsp:txBody>
      <dsp:txXfrm>
        <a:off x="0" y="1027051"/>
        <a:ext cx="2181013" cy="966837"/>
      </dsp:txXfrm>
    </dsp:sp>
    <dsp:sp modelId="{E0BE6A27-C2CC-44F6-882A-47B41917EFB6}">
      <dsp:nvSpPr>
        <dsp:cNvPr id="0" name=""/>
        <dsp:cNvSpPr/>
      </dsp:nvSpPr>
      <dsp:spPr>
        <a:xfrm>
          <a:off x="2181013" y="2051899"/>
          <a:ext cx="8724052" cy="966837"/>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245577" rIns="169271" bIns="245577" numCol="1" spcCol="1270" anchor="ctr" anchorCtr="0">
          <a:noAutofit/>
        </a:bodyPr>
        <a:lstStyle/>
        <a:p>
          <a:pPr marL="0" lvl="0" indent="0" algn="l" defTabSz="755650">
            <a:lnSpc>
              <a:spcPct val="90000"/>
            </a:lnSpc>
            <a:spcBef>
              <a:spcPct val="0"/>
            </a:spcBef>
            <a:spcAft>
              <a:spcPct val="35000"/>
            </a:spcAft>
            <a:buNone/>
          </a:pPr>
          <a:r>
            <a:rPr lang="en-US" sz="1700" kern="1200" dirty="0"/>
            <a:t>Impact on money multiplier of regulated and non-regulated creation of crypto;</a:t>
          </a:r>
        </a:p>
      </dsp:txBody>
      <dsp:txXfrm>
        <a:off x="2181013" y="2051899"/>
        <a:ext cx="8724052" cy="966837"/>
      </dsp:txXfrm>
    </dsp:sp>
    <dsp:sp modelId="{6B1490DD-485D-48D6-840E-6FFE7219BBB5}">
      <dsp:nvSpPr>
        <dsp:cNvPr id="0" name=""/>
        <dsp:cNvSpPr/>
      </dsp:nvSpPr>
      <dsp:spPr>
        <a:xfrm>
          <a:off x="0" y="2051899"/>
          <a:ext cx="2181013" cy="966837"/>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95502" rIns="115412" bIns="95502" numCol="1" spcCol="1270" anchor="ctr" anchorCtr="0">
          <a:noAutofit/>
        </a:bodyPr>
        <a:lstStyle/>
        <a:p>
          <a:pPr marL="0" lvl="0" indent="0" algn="ctr" defTabSz="933450">
            <a:lnSpc>
              <a:spcPct val="90000"/>
            </a:lnSpc>
            <a:spcBef>
              <a:spcPct val="0"/>
            </a:spcBef>
            <a:spcAft>
              <a:spcPct val="35000"/>
            </a:spcAft>
            <a:buNone/>
          </a:pPr>
          <a:r>
            <a:rPr lang="en-US" sz="2100" kern="1200"/>
            <a:t>Impact on</a:t>
          </a:r>
        </a:p>
      </dsp:txBody>
      <dsp:txXfrm>
        <a:off x="0" y="2051899"/>
        <a:ext cx="2181013" cy="966837"/>
      </dsp:txXfrm>
    </dsp:sp>
    <dsp:sp modelId="{3BBE8DCF-99D7-42EA-8EE2-E13FE43170F8}">
      <dsp:nvSpPr>
        <dsp:cNvPr id="0" name=""/>
        <dsp:cNvSpPr/>
      </dsp:nvSpPr>
      <dsp:spPr>
        <a:xfrm>
          <a:off x="2181013" y="3076747"/>
          <a:ext cx="8724052" cy="966837"/>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245577" rIns="169271" bIns="245577" numCol="1" spcCol="1270" anchor="ctr" anchorCtr="0">
          <a:noAutofit/>
        </a:bodyPr>
        <a:lstStyle/>
        <a:p>
          <a:pPr marL="0" lvl="0" indent="0" algn="l" defTabSz="755650">
            <a:lnSpc>
              <a:spcPct val="90000"/>
            </a:lnSpc>
            <a:spcBef>
              <a:spcPct val="0"/>
            </a:spcBef>
            <a:spcAft>
              <a:spcPct val="35000"/>
            </a:spcAft>
            <a:buNone/>
          </a:pPr>
          <a:r>
            <a:rPr lang="en-US" sz="1700" kern="1200"/>
            <a:t>Impact of crypto on international real and monetary flows;</a:t>
          </a:r>
        </a:p>
      </dsp:txBody>
      <dsp:txXfrm>
        <a:off x="2181013" y="3076747"/>
        <a:ext cx="8724052" cy="966837"/>
      </dsp:txXfrm>
    </dsp:sp>
    <dsp:sp modelId="{F019687F-DF13-4BC7-97CB-ADF0C108531C}">
      <dsp:nvSpPr>
        <dsp:cNvPr id="0" name=""/>
        <dsp:cNvSpPr/>
      </dsp:nvSpPr>
      <dsp:spPr>
        <a:xfrm>
          <a:off x="0" y="3076747"/>
          <a:ext cx="2181013" cy="966837"/>
        </a:xfrm>
        <a:prstGeom prst="rect">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95502" rIns="115412" bIns="95502" numCol="1" spcCol="1270" anchor="ctr" anchorCtr="0">
          <a:noAutofit/>
        </a:bodyPr>
        <a:lstStyle/>
        <a:p>
          <a:pPr marL="0" lvl="0" indent="0" algn="ctr" defTabSz="933450">
            <a:lnSpc>
              <a:spcPct val="90000"/>
            </a:lnSpc>
            <a:spcBef>
              <a:spcPct val="0"/>
            </a:spcBef>
            <a:spcAft>
              <a:spcPct val="35000"/>
            </a:spcAft>
            <a:buNone/>
          </a:pPr>
          <a:r>
            <a:rPr lang="en-US" sz="2100" kern="1200"/>
            <a:t>Impact</a:t>
          </a:r>
        </a:p>
      </dsp:txBody>
      <dsp:txXfrm>
        <a:off x="0" y="3076747"/>
        <a:ext cx="2181013" cy="966837"/>
      </dsp:txXfrm>
    </dsp:sp>
    <dsp:sp modelId="{871E6C54-1754-4F28-81EE-3CD7C9ABACE2}">
      <dsp:nvSpPr>
        <dsp:cNvPr id="0" name=""/>
        <dsp:cNvSpPr/>
      </dsp:nvSpPr>
      <dsp:spPr>
        <a:xfrm>
          <a:off x="2181013" y="4101594"/>
          <a:ext cx="8724052" cy="96683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245577" rIns="169271" bIns="245577" numCol="1" spcCol="1270" anchor="ctr" anchorCtr="0">
          <a:noAutofit/>
        </a:bodyPr>
        <a:lstStyle/>
        <a:p>
          <a:pPr marL="0" lvl="0" indent="0" algn="l" defTabSz="755650">
            <a:lnSpc>
              <a:spcPct val="90000"/>
            </a:lnSpc>
            <a:spcBef>
              <a:spcPct val="0"/>
            </a:spcBef>
            <a:spcAft>
              <a:spcPct val="35000"/>
            </a:spcAft>
            <a:buNone/>
          </a:pPr>
          <a:r>
            <a:rPr lang="en-US" sz="1700" kern="1200" dirty="0"/>
            <a:t>Impact of crypto financial innovations on the objectives of fiscal policy</a:t>
          </a:r>
        </a:p>
      </dsp:txBody>
      <dsp:txXfrm>
        <a:off x="2181013" y="4101594"/>
        <a:ext cx="8724052" cy="966837"/>
      </dsp:txXfrm>
    </dsp:sp>
    <dsp:sp modelId="{DB8E59FC-DA21-41CE-872D-DDBDAAC6333E}">
      <dsp:nvSpPr>
        <dsp:cNvPr id="0" name=""/>
        <dsp:cNvSpPr/>
      </dsp:nvSpPr>
      <dsp:spPr>
        <a:xfrm>
          <a:off x="0" y="4101594"/>
          <a:ext cx="2181013" cy="96683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95502" rIns="115412" bIns="95502" numCol="1" spcCol="1270" anchor="ctr" anchorCtr="0">
          <a:noAutofit/>
        </a:bodyPr>
        <a:lstStyle/>
        <a:p>
          <a:pPr marL="0" lvl="0" indent="0" algn="ctr" defTabSz="933450">
            <a:lnSpc>
              <a:spcPct val="90000"/>
            </a:lnSpc>
            <a:spcBef>
              <a:spcPct val="0"/>
            </a:spcBef>
            <a:spcAft>
              <a:spcPct val="35000"/>
            </a:spcAft>
            <a:buNone/>
          </a:pPr>
          <a:r>
            <a:rPr lang="en-US" sz="2100" kern="1200"/>
            <a:t>Impact</a:t>
          </a:r>
        </a:p>
      </dsp:txBody>
      <dsp:txXfrm>
        <a:off x="0" y="4101594"/>
        <a:ext cx="2181013" cy="9668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7708C-AD74-4858-9F51-24DD1081F634}">
      <dsp:nvSpPr>
        <dsp:cNvPr id="0" name=""/>
        <dsp:cNvSpPr/>
      </dsp:nvSpPr>
      <dsp:spPr>
        <a:xfrm>
          <a:off x="0" y="621205"/>
          <a:ext cx="11188190"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B0AE77-B82D-4C29-A676-24CC6C6619ED}">
      <dsp:nvSpPr>
        <dsp:cNvPr id="0" name=""/>
        <dsp:cNvSpPr/>
      </dsp:nvSpPr>
      <dsp:spPr>
        <a:xfrm>
          <a:off x="559409" y="414565"/>
          <a:ext cx="7831733"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21" tIns="0" rIns="296021" bIns="0" numCol="1" spcCol="1270" anchor="ctr" anchorCtr="0">
          <a:noAutofit/>
        </a:bodyPr>
        <a:lstStyle/>
        <a:p>
          <a:pPr marL="0" lvl="0" indent="0" algn="l" defTabSz="622300">
            <a:lnSpc>
              <a:spcPct val="90000"/>
            </a:lnSpc>
            <a:spcBef>
              <a:spcPct val="0"/>
            </a:spcBef>
            <a:spcAft>
              <a:spcPct val="35000"/>
            </a:spcAft>
            <a:buNone/>
          </a:pPr>
          <a:r>
            <a:rPr lang="en-US" sz="1400" kern="1200" dirty="0"/>
            <a:t>Only Levels 1,2,3 ? BTC, ETH, ADA?</a:t>
          </a:r>
        </a:p>
      </dsp:txBody>
      <dsp:txXfrm>
        <a:off x="579584" y="434740"/>
        <a:ext cx="7791383" cy="372930"/>
      </dsp:txXfrm>
    </dsp:sp>
    <dsp:sp modelId="{67941D2D-7521-4989-8201-677FC08C451C}">
      <dsp:nvSpPr>
        <dsp:cNvPr id="0" name=""/>
        <dsp:cNvSpPr/>
      </dsp:nvSpPr>
      <dsp:spPr>
        <a:xfrm>
          <a:off x="0" y="1256245"/>
          <a:ext cx="11188190" cy="1058400"/>
        </a:xfrm>
        <a:prstGeom prst="rect">
          <a:avLst/>
        </a:prstGeom>
        <a:solidFill>
          <a:schemeClr val="lt1">
            <a:alpha val="90000"/>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8328" tIns="291592" rIns="86832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New Asset Classes?</a:t>
          </a:r>
        </a:p>
        <a:p>
          <a:pPr marL="114300" lvl="1" indent="-114300" algn="l" defTabSz="622300">
            <a:lnSpc>
              <a:spcPct val="90000"/>
            </a:lnSpc>
            <a:spcBef>
              <a:spcPct val="0"/>
            </a:spcBef>
            <a:spcAft>
              <a:spcPct val="15000"/>
            </a:spcAft>
            <a:buChar char="•"/>
          </a:pPr>
          <a:r>
            <a:rPr lang="en-US" sz="1400" kern="1200"/>
            <a:t>Only held for appreciation?</a:t>
          </a:r>
        </a:p>
        <a:p>
          <a:pPr marL="114300" lvl="1" indent="-114300" algn="l" defTabSz="622300">
            <a:lnSpc>
              <a:spcPct val="90000"/>
            </a:lnSpc>
            <a:spcBef>
              <a:spcPct val="0"/>
            </a:spcBef>
            <a:spcAft>
              <a:spcPct val="15000"/>
            </a:spcAft>
            <a:buChar char="•"/>
          </a:pPr>
          <a:r>
            <a:rPr lang="en-US" sz="1400" kern="1200"/>
            <a:t>What is their liquidity? (JMK the most liquid asset is Money)</a:t>
          </a:r>
        </a:p>
      </dsp:txBody>
      <dsp:txXfrm>
        <a:off x="0" y="1256245"/>
        <a:ext cx="11188190" cy="1058400"/>
      </dsp:txXfrm>
    </dsp:sp>
    <dsp:sp modelId="{A7590F64-2450-4237-83BB-33CFD3E09D5C}">
      <dsp:nvSpPr>
        <dsp:cNvPr id="0" name=""/>
        <dsp:cNvSpPr/>
      </dsp:nvSpPr>
      <dsp:spPr>
        <a:xfrm>
          <a:off x="559409" y="1049605"/>
          <a:ext cx="7831733" cy="41328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21" tIns="0" rIns="296021" bIns="0" numCol="1" spcCol="1270" anchor="ctr" anchorCtr="0">
          <a:noAutofit/>
        </a:bodyPr>
        <a:lstStyle/>
        <a:p>
          <a:pPr marL="0" lvl="0" indent="0" algn="l" defTabSz="622300">
            <a:lnSpc>
              <a:spcPct val="90000"/>
            </a:lnSpc>
            <a:spcBef>
              <a:spcPct val="0"/>
            </a:spcBef>
            <a:spcAft>
              <a:spcPct val="35000"/>
            </a:spcAft>
            <a:buNone/>
          </a:pPr>
          <a:r>
            <a:rPr lang="en-US" sz="1400" kern="1200"/>
            <a:t>But are they Currencies or Securities?</a:t>
          </a:r>
        </a:p>
      </dsp:txBody>
      <dsp:txXfrm>
        <a:off x="579584" y="1069780"/>
        <a:ext cx="7791383" cy="372930"/>
      </dsp:txXfrm>
    </dsp:sp>
    <dsp:sp modelId="{FDB4D874-44B7-4977-8932-335831ED30B1}">
      <dsp:nvSpPr>
        <dsp:cNvPr id="0" name=""/>
        <dsp:cNvSpPr/>
      </dsp:nvSpPr>
      <dsp:spPr>
        <a:xfrm>
          <a:off x="0" y="2596885"/>
          <a:ext cx="11188190" cy="3528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793138-5703-40D0-857D-95D4BCDD4623}">
      <dsp:nvSpPr>
        <dsp:cNvPr id="0" name=""/>
        <dsp:cNvSpPr/>
      </dsp:nvSpPr>
      <dsp:spPr>
        <a:xfrm>
          <a:off x="559409" y="2390245"/>
          <a:ext cx="7831733" cy="4132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21" tIns="0" rIns="296021" bIns="0" numCol="1" spcCol="1270" anchor="ctr" anchorCtr="0">
          <a:noAutofit/>
        </a:bodyPr>
        <a:lstStyle/>
        <a:p>
          <a:pPr marL="0" lvl="0" indent="0" algn="l" defTabSz="622300">
            <a:lnSpc>
              <a:spcPct val="90000"/>
            </a:lnSpc>
            <a:spcBef>
              <a:spcPct val="0"/>
            </a:spcBef>
            <a:spcAft>
              <a:spcPct val="35000"/>
            </a:spcAft>
            <a:buNone/>
          </a:pPr>
          <a:r>
            <a:rPr lang="en-US" sz="1400" kern="1200"/>
            <a:t>The most important role of money is to provide a metric for competition by price comparison.</a:t>
          </a:r>
        </a:p>
      </dsp:txBody>
      <dsp:txXfrm>
        <a:off x="579584" y="2410420"/>
        <a:ext cx="7791383" cy="372930"/>
      </dsp:txXfrm>
    </dsp:sp>
    <dsp:sp modelId="{58F013EB-D51D-4999-909C-EE58669D068B}">
      <dsp:nvSpPr>
        <dsp:cNvPr id="0" name=""/>
        <dsp:cNvSpPr/>
      </dsp:nvSpPr>
      <dsp:spPr>
        <a:xfrm>
          <a:off x="0" y="3231925"/>
          <a:ext cx="11188190" cy="3528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CFABC3-BBF4-461F-AC82-600961E0A9B8}">
      <dsp:nvSpPr>
        <dsp:cNvPr id="0" name=""/>
        <dsp:cNvSpPr/>
      </dsp:nvSpPr>
      <dsp:spPr>
        <a:xfrm>
          <a:off x="559409" y="3025285"/>
          <a:ext cx="10260354" cy="4132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21" tIns="0" rIns="296021" bIns="0" numCol="1" spcCol="1270" anchor="ctr" anchorCtr="0">
          <a:noAutofit/>
        </a:bodyPr>
        <a:lstStyle/>
        <a:p>
          <a:pPr marL="0" lvl="0" indent="0" algn="l" defTabSz="711200">
            <a:lnSpc>
              <a:spcPct val="90000"/>
            </a:lnSpc>
            <a:spcBef>
              <a:spcPct val="0"/>
            </a:spcBef>
            <a:spcAft>
              <a:spcPct val="35000"/>
            </a:spcAft>
            <a:buNone/>
          </a:pPr>
          <a:r>
            <a:rPr lang="en-US" sz="1600" kern="1200" dirty="0"/>
            <a:t>You can trade Bitcoin, but does Elon Musk price his Tesla cars in Bitcoin?</a:t>
          </a:r>
        </a:p>
      </dsp:txBody>
      <dsp:txXfrm>
        <a:off x="579584" y="3045460"/>
        <a:ext cx="10220004" cy="372930"/>
      </dsp:txXfrm>
    </dsp:sp>
    <dsp:sp modelId="{A5FAB2E4-F193-4BAF-B7CF-14083B74E4E1}">
      <dsp:nvSpPr>
        <dsp:cNvPr id="0" name=""/>
        <dsp:cNvSpPr/>
      </dsp:nvSpPr>
      <dsp:spPr>
        <a:xfrm>
          <a:off x="0" y="3866965"/>
          <a:ext cx="11188190" cy="3528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52655C-3ABC-4ED2-B672-C30F8293287A}">
      <dsp:nvSpPr>
        <dsp:cNvPr id="0" name=""/>
        <dsp:cNvSpPr/>
      </dsp:nvSpPr>
      <dsp:spPr>
        <a:xfrm>
          <a:off x="559409" y="3660325"/>
          <a:ext cx="7831733" cy="4132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21" tIns="0" rIns="296021" bIns="0" numCol="1" spcCol="1270" anchor="ctr" anchorCtr="0">
          <a:noAutofit/>
        </a:bodyPr>
        <a:lstStyle/>
        <a:p>
          <a:pPr marL="0" lvl="0" indent="0" algn="l" defTabSz="622300">
            <a:lnSpc>
              <a:spcPct val="90000"/>
            </a:lnSpc>
            <a:spcBef>
              <a:spcPct val="0"/>
            </a:spcBef>
            <a:spcAft>
              <a:spcPct val="35000"/>
            </a:spcAft>
            <a:buNone/>
          </a:pPr>
          <a:r>
            <a:rPr lang="en-US" sz="1400" kern="1200"/>
            <a:t>“if capped-supply BTC is sound money decreasing-supply ETH is ultrasound money”— Justin Ðrake</a:t>
          </a:r>
        </a:p>
      </dsp:txBody>
      <dsp:txXfrm>
        <a:off x="579584" y="3680500"/>
        <a:ext cx="7791383" cy="372930"/>
      </dsp:txXfrm>
    </dsp:sp>
    <dsp:sp modelId="{D30726EB-0DDE-4154-B6C8-9401E1E97564}">
      <dsp:nvSpPr>
        <dsp:cNvPr id="0" name=""/>
        <dsp:cNvSpPr/>
      </dsp:nvSpPr>
      <dsp:spPr>
        <a:xfrm>
          <a:off x="0" y="4502005"/>
          <a:ext cx="11188190" cy="352800"/>
        </a:xfrm>
        <a:prstGeom prst="rect">
          <a:avLst/>
        </a:prstGeom>
        <a:solidFill>
          <a:schemeClr val="lt1">
            <a:alpha val="90000"/>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7C439A-F21A-485A-A192-6FE00AB93B96}">
      <dsp:nvSpPr>
        <dsp:cNvPr id="0" name=""/>
        <dsp:cNvSpPr/>
      </dsp:nvSpPr>
      <dsp:spPr>
        <a:xfrm>
          <a:off x="559409" y="4295365"/>
          <a:ext cx="7831733" cy="41328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21" tIns="0" rIns="296021" bIns="0" numCol="1" spcCol="1270" anchor="ctr" anchorCtr="0">
          <a:noAutofit/>
        </a:bodyPr>
        <a:lstStyle/>
        <a:p>
          <a:pPr marL="0" lvl="0" indent="0" algn="l" defTabSz="622300">
            <a:lnSpc>
              <a:spcPct val="90000"/>
            </a:lnSpc>
            <a:spcBef>
              <a:spcPct val="0"/>
            </a:spcBef>
            <a:spcAft>
              <a:spcPct val="35000"/>
            </a:spcAft>
            <a:buNone/>
          </a:pPr>
          <a:r>
            <a:rPr lang="en-US" sz="1400" kern="1200"/>
            <a:t>Wouldn’t falling supply and rising quotes be a world in permanent deflation? </a:t>
          </a:r>
        </a:p>
      </dsp:txBody>
      <dsp:txXfrm>
        <a:off x="579584" y="4315540"/>
        <a:ext cx="7791383" cy="372930"/>
      </dsp:txXfrm>
    </dsp:sp>
    <dsp:sp modelId="{A0E199CA-CBC7-4A6E-803F-D677A371F0FE}">
      <dsp:nvSpPr>
        <dsp:cNvPr id="0" name=""/>
        <dsp:cNvSpPr/>
      </dsp:nvSpPr>
      <dsp:spPr>
        <a:xfrm>
          <a:off x="0" y="5137045"/>
          <a:ext cx="11188190" cy="352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F5238C-996B-465D-93B4-383F2B65EC76}">
      <dsp:nvSpPr>
        <dsp:cNvPr id="0" name=""/>
        <dsp:cNvSpPr/>
      </dsp:nvSpPr>
      <dsp:spPr>
        <a:xfrm>
          <a:off x="559409" y="4930405"/>
          <a:ext cx="7831733" cy="413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21" tIns="0" rIns="296021" bIns="0" numCol="1" spcCol="1270" anchor="ctr" anchorCtr="0">
          <a:noAutofit/>
        </a:bodyPr>
        <a:lstStyle/>
        <a:p>
          <a:pPr marL="0" lvl="0" indent="0" algn="l" defTabSz="622300">
            <a:lnSpc>
              <a:spcPct val="90000"/>
            </a:lnSpc>
            <a:spcBef>
              <a:spcPct val="0"/>
            </a:spcBef>
            <a:spcAft>
              <a:spcPct val="35000"/>
            </a:spcAft>
            <a:buNone/>
          </a:pPr>
          <a:r>
            <a:rPr lang="en-US" sz="1400" kern="1200"/>
            <a:t>Are you a creditor or a debtor in the economy with crypto?</a:t>
          </a:r>
        </a:p>
      </dsp:txBody>
      <dsp:txXfrm>
        <a:off x="579584" y="4950580"/>
        <a:ext cx="7791383"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D1FC-6629-4DE3-97C9-1BB8017FAC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37AFA4-9F57-44EC-AF8F-AEFB42401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36C3E-25F2-40A8-B522-01675AA54513}"/>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5" name="Footer Placeholder 4">
            <a:extLst>
              <a:ext uri="{FF2B5EF4-FFF2-40B4-BE49-F238E27FC236}">
                <a16:creationId xmlns:a16="http://schemas.microsoft.com/office/drawing/2014/main" id="{B2E172FD-9288-4484-B9E6-54315BE76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C26BF-52DA-4499-99EE-085D34D72429}"/>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142123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CF28-2144-4195-89F6-8642ABD52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80F4B-0D27-4079-A9BE-E311D706C8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E73FC-63D7-4D99-82EA-73F9391503D2}"/>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5" name="Footer Placeholder 4">
            <a:extLst>
              <a:ext uri="{FF2B5EF4-FFF2-40B4-BE49-F238E27FC236}">
                <a16:creationId xmlns:a16="http://schemas.microsoft.com/office/drawing/2014/main" id="{9821E254-661B-4742-AC3F-F708D5801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BD1A2-E672-40D6-92AD-B9B6B7F71869}"/>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215259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9E39A-1540-4C82-B6CD-A8896C4546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3CD5D-5295-4B34-A48E-57C27904D0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FC98F-D94C-4C8D-AA0E-093027C9E3A7}"/>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5" name="Footer Placeholder 4">
            <a:extLst>
              <a:ext uri="{FF2B5EF4-FFF2-40B4-BE49-F238E27FC236}">
                <a16:creationId xmlns:a16="http://schemas.microsoft.com/office/drawing/2014/main" id="{4DC8C110-497F-4546-B1FC-88B3A1160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3D272-21B2-4BC9-B271-D499D3C0E533}"/>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3962301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F110-802C-43AA-BCF2-4D39BAB68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AED65-9F25-4E53-9EE1-26D8511A4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E71AE-F4F5-49A0-A8C2-76BE91D20EC8}"/>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5" name="Footer Placeholder 4">
            <a:extLst>
              <a:ext uri="{FF2B5EF4-FFF2-40B4-BE49-F238E27FC236}">
                <a16:creationId xmlns:a16="http://schemas.microsoft.com/office/drawing/2014/main" id="{EFEF4DCD-0B26-41EF-BB43-C98E8DE5E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930D7-6BC5-407F-9871-638E1ACFBF3D}"/>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257467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426F-5105-46F3-A81B-55E66543C3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4623E6-8613-4B5A-8E34-F97605C554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B2D957-DF59-4D50-8619-D1462D090740}"/>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5" name="Footer Placeholder 4">
            <a:extLst>
              <a:ext uri="{FF2B5EF4-FFF2-40B4-BE49-F238E27FC236}">
                <a16:creationId xmlns:a16="http://schemas.microsoft.com/office/drawing/2014/main" id="{9EFE96AB-0B43-4A1A-91F3-CE6725B2A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84FEA-236C-419F-B14B-2461300308A3}"/>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75275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2DFE-89D5-4BF6-8EE2-082DADB9D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908AA-19A1-43AB-A752-186C3719E2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5DB5A-CAB7-4B52-9ACF-F60D238E4A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5E348-7716-4C2D-90F5-1A80C4451C30}"/>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6" name="Footer Placeholder 5">
            <a:extLst>
              <a:ext uri="{FF2B5EF4-FFF2-40B4-BE49-F238E27FC236}">
                <a16:creationId xmlns:a16="http://schemas.microsoft.com/office/drawing/2014/main" id="{DB00D6CF-802F-4098-802D-263C1488E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21902-FAFD-4A12-815A-62243F7BBDF2}"/>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4092187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92F6-DA69-4860-9FCB-594AEADD5C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1CAA46-D43D-45C1-9596-0FD6F0F7B4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63711-2B02-4D7A-851D-5C6B3D00A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7EAD74-AD80-44B0-8446-782412E8E6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3E4AA0-8416-4881-919E-D8E5B331C2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983027-FD6C-4C39-9413-F61A02103413}"/>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8" name="Footer Placeholder 7">
            <a:extLst>
              <a:ext uri="{FF2B5EF4-FFF2-40B4-BE49-F238E27FC236}">
                <a16:creationId xmlns:a16="http://schemas.microsoft.com/office/drawing/2014/main" id="{D56931F3-0724-4D11-ABE6-2ACB5DF88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1FFCE6-DE4D-428B-AFA4-CD62DC4F407B}"/>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332893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591D4-2D33-441D-AAD4-F7C03B8863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03D1D2-A8D8-4EA1-B8F2-1E9D5E9B60A4}"/>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4" name="Footer Placeholder 3">
            <a:extLst>
              <a:ext uri="{FF2B5EF4-FFF2-40B4-BE49-F238E27FC236}">
                <a16:creationId xmlns:a16="http://schemas.microsoft.com/office/drawing/2014/main" id="{C24CB8F7-DC0E-4D48-8C1C-E553B44BF3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DC800F-B288-4F40-909B-B83AF59A198B}"/>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334375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4139E1-6C55-467C-9871-D7CE960D5ABE}"/>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3" name="Footer Placeholder 2">
            <a:extLst>
              <a:ext uri="{FF2B5EF4-FFF2-40B4-BE49-F238E27FC236}">
                <a16:creationId xmlns:a16="http://schemas.microsoft.com/office/drawing/2014/main" id="{3DDBC353-438C-4D9C-8F36-832967AA36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064C95-1DC5-4933-939E-54C0B37EF0B3}"/>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1706576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7688-F320-4CBB-9158-122CF6A61B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F2816-3FA1-46F3-A670-2ED5249EA7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3E4B3E-DBF2-4AA1-9EE6-DF891FB95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64CEEF-0A6D-4CCD-ADA4-4BBEB3DFD097}"/>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6" name="Footer Placeholder 5">
            <a:extLst>
              <a:ext uri="{FF2B5EF4-FFF2-40B4-BE49-F238E27FC236}">
                <a16:creationId xmlns:a16="http://schemas.microsoft.com/office/drawing/2014/main" id="{3309B1F8-E59A-4BF2-B216-A612FDD7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58311-15AD-4C85-AE45-9C02F6875A6A}"/>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556541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4B99-E4F8-457B-AD15-A0329C3A1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BFB3BF-7A39-4369-9F61-3D2062D39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12B96A-ADFF-42EE-AC47-F8DD90BA2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00FA7-C970-4F71-B973-A9B15BB7680F}"/>
              </a:ext>
            </a:extLst>
          </p:cNvPr>
          <p:cNvSpPr>
            <a:spLocks noGrp="1"/>
          </p:cNvSpPr>
          <p:nvPr>
            <p:ph type="dt" sz="half" idx="10"/>
          </p:nvPr>
        </p:nvSpPr>
        <p:spPr/>
        <p:txBody>
          <a:bodyPr/>
          <a:lstStyle/>
          <a:p>
            <a:fld id="{2E64DF11-13BD-4D40-82FF-D414EEEC3DDC}" type="datetimeFigureOut">
              <a:rPr lang="en-US" smtClean="0"/>
              <a:t>12/21/2022</a:t>
            </a:fld>
            <a:endParaRPr lang="en-US"/>
          </a:p>
        </p:txBody>
      </p:sp>
      <p:sp>
        <p:nvSpPr>
          <p:cNvPr id="6" name="Footer Placeholder 5">
            <a:extLst>
              <a:ext uri="{FF2B5EF4-FFF2-40B4-BE49-F238E27FC236}">
                <a16:creationId xmlns:a16="http://schemas.microsoft.com/office/drawing/2014/main" id="{C0921862-D1FB-4EB1-9315-4E377E43D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620A4-22AF-4A20-A9A0-C59310712AC6}"/>
              </a:ext>
            </a:extLst>
          </p:cNvPr>
          <p:cNvSpPr>
            <a:spLocks noGrp="1"/>
          </p:cNvSpPr>
          <p:nvPr>
            <p:ph type="sldNum" sz="quarter" idx="12"/>
          </p:nvPr>
        </p:nvSpPr>
        <p:spPr/>
        <p:txBody>
          <a:bodyPr/>
          <a:lstStyle/>
          <a:p>
            <a:fld id="{3982552A-95A2-4EED-A072-AD231E8D2BC6}" type="slidenum">
              <a:rPr lang="en-US" smtClean="0"/>
              <a:t>‹#›</a:t>
            </a:fld>
            <a:endParaRPr lang="en-US"/>
          </a:p>
        </p:txBody>
      </p:sp>
    </p:spTree>
    <p:extLst>
      <p:ext uri="{BB962C8B-B14F-4D97-AF65-F5344CB8AC3E}">
        <p14:creationId xmlns:p14="http://schemas.microsoft.com/office/powerpoint/2010/main" val="415101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B0CF9-44D1-4EA4-BB03-4293EB4B2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621507-4837-4D36-BF42-14378CCECC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FBC99-726D-4E58-AF1E-1744BD2430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4DF11-13BD-4D40-82FF-D414EEEC3DDC}" type="datetimeFigureOut">
              <a:rPr lang="en-US" smtClean="0"/>
              <a:t>12/21/2022</a:t>
            </a:fld>
            <a:endParaRPr lang="en-US"/>
          </a:p>
        </p:txBody>
      </p:sp>
      <p:sp>
        <p:nvSpPr>
          <p:cNvPr id="5" name="Footer Placeholder 4">
            <a:extLst>
              <a:ext uri="{FF2B5EF4-FFF2-40B4-BE49-F238E27FC236}">
                <a16:creationId xmlns:a16="http://schemas.microsoft.com/office/drawing/2014/main" id="{463B9B3E-AC6E-4DE8-89C2-10F52A09CC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CE2F17-76BF-4977-8EB4-75B04A15D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2552A-95A2-4EED-A072-AD231E8D2BC6}" type="slidenum">
              <a:rPr lang="en-US" smtClean="0"/>
              <a:t>‹#›</a:t>
            </a:fld>
            <a:endParaRPr lang="en-US"/>
          </a:p>
        </p:txBody>
      </p:sp>
    </p:spTree>
    <p:extLst>
      <p:ext uri="{BB962C8B-B14F-4D97-AF65-F5344CB8AC3E}">
        <p14:creationId xmlns:p14="http://schemas.microsoft.com/office/powerpoint/2010/main" val="30303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82CD7F5E-D8A5-4384-B1EA-C415F4592F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D42C6-3A15-45F0-AC5D-9A1B2910B64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Crypto: Brave New World or “Déjà vu” all over again?</a:t>
            </a:r>
          </a:p>
        </p:txBody>
      </p:sp>
      <p:sp>
        <p:nvSpPr>
          <p:cNvPr id="3" name="Subtitle 2">
            <a:extLst>
              <a:ext uri="{FF2B5EF4-FFF2-40B4-BE49-F238E27FC236}">
                <a16:creationId xmlns:a16="http://schemas.microsoft.com/office/drawing/2014/main" id="{15962C03-83DF-47C9-82DD-B6E2BDC8E19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Comments on </a:t>
            </a:r>
          </a:p>
          <a:p>
            <a:r>
              <a:rPr lang="it-IT" sz="2200" i="1" dirty="0">
                <a:solidFill>
                  <a:srgbClr val="FFFFFF"/>
                </a:solidFill>
                <a:effectLst/>
                <a:latin typeface="Copperplate Gothic Bold" panose="020E0705020206020404" pitchFamily="34" charset="0"/>
                <a:ea typeface="Calibri" panose="020F0502020204030204" pitchFamily="34" charset="0"/>
                <a:cs typeface="Times New Roman" panose="02020603050405020304" pitchFamily="18" charset="0"/>
              </a:rPr>
              <a:t>Paolo Savona’s «economics with cryptocurrency»</a:t>
            </a:r>
          </a:p>
          <a:p>
            <a:r>
              <a:rPr lang="it-IT" sz="2200" dirty="0">
                <a:solidFill>
                  <a:srgbClr val="FFFFFF"/>
                </a:solidFill>
                <a:latin typeface="Amasis MT Pro Black" panose="020B0604020202020204" pitchFamily="18" charset="0"/>
                <a:cs typeface="Times New Roman" panose="02020603050405020304" pitchFamily="18" charset="0"/>
              </a:rPr>
              <a:t>Jan Kregel</a:t>
            </a:r>
          </a:p>
          <a:p>
            <a:endParaRPr lang="en-US" sz="2200" dirty="0">
              <a:solidFill>
                <a:srgbClr val="FFFFFF"/>
              </a:solidFill>
              <a:latin typeface="Amasis MT Pro Black" panose="020B0604020202020204" pitchFamily="18" charset="0"/>
            </a:endParaRPr>
          </a:p>
        </p:txBody>
      </p:sp>
    </p:spTree>
    <p:extLst>
      <p:ext uri="{BB962C8B-B14F-4D97-AF65-F5344CB8AC3E}">
        <p14:creationId xmlns:p14="http://schemas.microsoft.com/office/powerpoint/2010/main" val="6522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FE6E7-C68C-4361-BB12-BEDB4B7C6B89}"/>
              </a:ext>
            </a:extLst>
          </p:cNvPr>
          <p:cNvSpPr>
            <a:spLocks noGrp="1"/>
          </p:cNvSpPr>
          <p:nvPr>
            <p:ph type="title"/>
          </p:nvPr>
        </p:nvSpPr>
        <p:spPr>
          <a:xfrm>
            <a:off x="643467" y="169980"/>
            <a:ext cx="10905066" cy="511057"/>
          </a:xfrm>
        </p:spPr>
        <p:txBody>
          <a:bodyPr>
            <a:normAutofit fontScale="90000"/>
          </a:bodyPr>
          <a:lstStyle/>
          <a:p>
            <a:r>
              <a:rPr lang="en-US" sz="3600" dirty="0"/>
              <a:t>Financial Innovation: Replacing Gold </a:t>
            </a:r>
          </a:p>
        </p:txBody>
      </p:sp>
      <p:sp>
        <p:nvSpPr>
          <p:cNvPr id="30"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BB84CB82-BC28-4B03-BDEF-272AE44D5971}"/>
              </a:ext>
            </a:extLst>
          </p:cNvPr>
          <p:cNvGraphicFramePr>
            <a:graphicFrameLocks noGrp="1"/>
          </p:cNvGraphicFramePr>
          <p:nvPr>
            <p:ph idx="1"/>
            <p:extLst>
              <p:ext uri="{D42A27DB-BD31-4B8C-83A1-F6EECF244321}">
                <p14:modId xmlns:p14="http://schemas.microsoft.com/office/powerpoint/2010/main" val="3888514716"/>
              </p:ext>
            </p:extLst>
          </p:nvPr>
        </p:nvGraphicFramePr>
        <p:xfrm>
          <a:off x="507030" y="949068"/>
          <a:ext cx="10515600" cy="5738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08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59307D-8493-4EF3-A95B-28FD12CAD178}"/>
              </a:ext>
            </a:extLst>
          </p:cNvPr>
          <p:cNvSpPr>
            <a:spLocks noGrp="1"/>
          </p:cNvSpPr>
          <p:nvPr>
            <p:ph type="title"/>
          </p:nvPr>
        </p:nvSpPr>
        <p:spPr>
          <a:xfrm>
            <a:off x="643467" y="238923"/>
            <a:ext cx="10905066" cy="576467"/>
          </a:xfrm>
        </p:spPr>
        <p:txBody>
          <a:bodyPr>
            <a:normAutofit fontScale="90000"/>
          </a:bodyPr>
          <a:lstStyle/>
          <a:p>
            <a:r>
              <a:rPr lang="en-US" sz="3600" dirty="0"/>
              <a:t>Analysis of Gold to Fiat Produced</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B8385E0A-E459-4920-9253-0854AC61A293}"/>
              </a:ext>
            </a:extLst>
          </p:cNvPr>
          <p:cNvGraphicFramePr>
            <a:graphicFrameLocks noGrp="1"/>
          </p:cNvGraphicFramePr>
          <p:nvPr>
            <p:ph idx="1"/>
            <p:extLst>
              <p:ext uri="{D42A27DB-BD31-4B8C-83A1-F6EECF244321}">
                <p14:modId xmlns:p14="http://schemas.microsoft.com/office/powerpoint/2010/main" val="75346127"/>
              </p:ext>
            </p:extLst>
          </p:nvPr>
        </p:nvGraphicFramePr>
        <p:xfrm>
          <a:off x="448734" y="940526"/>
          <a:ext cx="11382924" cy="5236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9933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BCC83E-9153-4952-86C6-15C6992988A4}"/>
              </a:ext>
            </a:extLst>
          </p:cNvPr>
          <p:cNvSpPr>
            <a:spLocks noGrp="1"/>
          </p:cNvSpPr>
          <p:nvPr>
            <p:ph type="title"/>
          </p:nvPr>
        </p:nvSpPr>
        <p:spPr>
          <a:xfrm>
            <a:off x="643467" y="321734"/>
            <a:ext cx="10905066" cy="1135737"/>
          </a:xfrm>
        </p:spPr>
        <p:txBody>
          <a:bodyPr>
            <a:normAutofit/>
          </a:bodyPr>
          <a:lstStyle/>
          <a:p>
            <a:r>
              <a:rPr lang="it-IT" sz="3600">
                <a:effectLst/>
                <a:latin typeface="Calibri" panose="020F0502020204030204" pitchFamily="34" charset="0"/>
                <a:ea typeface="Calibri" panose="020F0502020204030204" pitchFamily="34" charset="0"/>
                <a:cs typeface="Times New Roman" panose="02020603050405020304" pitchFamily="18" charset="0"/>
              </a:rPr>
              <a:t>Defintion of an ’</a:t>
            </a:r>
            <a:r>
              <a:rPr lang="it-IT" sz="3600" i="1">
                <a:effectLst/>
                <a:latin typeface="Calibri" panose="020F0502020204030204" pitchFamily="34" charset="0"/>
                <a:ea typeface="Calibri" panose="020F0502020204030204" pitchFamily="34" charset="0"/>
                <a:cs typeface="Times New Roman" panose="02020603050405020304" pitchFamily="18" charset="0"/>
              </a:rPr>
              <a:t>economics with cryptocurrency’ </a:t>
            </a:r>
            <a:r>
              <a:rPr lang="it-IT" sz="3600">
                <a:effectLst/>
                <a:latin typeface="Calibri" panose="020F0502020204030204" pitchFamily="34" charset="0"/>
                <a:ea typeface="Calibri" panose="020F0502020204030204" pitchFamily="34" charset="0"/>
                <a:cs typeface="Times New Roman" panose="02020603050405020304" pitchFamily="18" charset="0"/>
              </a:rPr>
              <a:t>requires analysis of:</a:t>
            </a:r>
            <a:endParaRPr lang="en-US" sz="3600"/>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2D1B664F-0630-4D4A-8DCA-90AFF61060CA}"/>
              </a:ext>
            </a:extLst>
          </p:cNvPr>
          <p:cNvGraphicFramePr>
            <a:graphicFrameLocks noGrp="1"/>
          </p:cNvGraphicFramePr>
          <p:nvPr>
            <p:ph idx="1"/>
            <p:extLst>
              <p:ext uri="{D42A27DB-BD31-4B8C-83A1-F6EECF244321}">
                <p14:modId xmlns:p14="http://schemas.microsoft.com/office/powerpoint/2010/main" val="1567149662"/>
              </p:ext>
            </p:extLst>
          </p:nvPr>
        </p:nvGraphicFramePr>
        <p:xfrm>
          <a:off x="448734" y="1319349"/>
          <a:ext cx="10905066" cy="5070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91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A5CF486-D9E5-4A66-898A-F3D62B81B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5"/>
            <a:ext cx="12193149" cy="2200064"/>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 name="connsiteX0" fmla="*/ 1148 w 12193149"/>
              <a:gd name="connsiteY0" fmla="*/ 818782 h 3163521"/>
              <a:gd name="connsiteX1" fmla="*/ 12181789 w 12193149"/>
              <a:gd name="connsiteY1" fmla="*/ 0 h 3163521"/>
              <a:gd name="connsiteX2" fmla="*/ 12193149 w 12193149"/>
              <a:gd name="connsiteY2" fmla="*/ 1398521 h 3163521"/>
              <a:gd name="connsiteX3" fmla="*/ 12185986 w 12193149"/>
              <a:gd name="connsiteY3" fmla="*/ 1402971 h 3163521"/>
              <a:gd name="connsiteX4" fmla="*/ 12156363 w 12193149"/>
              <a:gd name="connsiteY4" fmla="*/ 1416148 h 3163521"/>
              <a:gd name="connsiteX5" fmla="*/ 12139215 w 12193149"/>
              <a:gd name="connsiteY5" fmla="*/ 1441961 h 3163521"/>
              <a:gd name="connsiteX6" fmla="*/ 12126327 w 12193149"/>
              <a:gd name="connsiteY6" fmla="*/ 1443472 h 3163521"/>
              <a:gd name="connsiteX7" fmla="*/ 12124007 w 12193149"/>
              <a:gd name="connsiteY7" fmla="*/ 1443576 h 3163521"/>
              <a:gd name="connsiteX8" fmla="*/ 12116854 w 12193149"/>
              <a:gd name="connsiteY8" fmla="*/ 1447390 h 3163521"/>
              <a:gd name="connsiteX9" fmla="*/ 12099497 w 12193149"/>
              <a:gd name="connsiteY9" fmla="*/ 1446921 h 3163521"/>
              <a:gd name="connsiteX10" fmla="*/ 12087073 w 12193149"/>
              <a:gd name="connsiteY10" fmla="*/ 1455123 h 3163521"/>
              <a:gd name="connsiteX11" fmla="*/ 12031073 w 12193149"/>
              <a:gd name="connsiteY11" fmla="*/ 1498791 h 3163521"/>
              <a:gd name="connsiteX12" fmla="*/ 11995833 w 12193149"/>
              <a:gd name="connsiteY12" fmla="*/ 1522240 h 3163521"/>
              <a:gd name="connsiteX13" fmla="*/ 11979717 w 12193149"/>
              <a:gd name="connsiteY13" fmla="*/ 1526943 h 3163521"/>
              <a:gd name="connsiteX14" fmla="*/ 11959046 w 12193149"/>
              <a:gd name="connsiteY14" fmla="*/ 1536340 h 3163521"/>
              <a:gd name="connsiteX15" fmla="*/ 11920454 w 12193149"/>
              <a:gd name="connsiteY15" fmla="*/ 1549665 h 3163521"/>
              <a:gd name="connsiteX16" fmla="*/ 11903656 w 12193149"/>
              <a:gd name="connsiteY16" fmla="*/ 1561208 h 3163521"/>
              <a:gd name="connsiteX17" fmla="*/ 11895048 w 12193149"/>
              <a:gd name="connsiteY17" fmla="*/ 1563573 h 3163521"/>
              <a:gd name="connsiteX18" fmla="*/ 11891968 w 12193149"/>
              <a:gd name="connsiteY18" fmla="*/ 1574511 h 3163521"/>
              <a:gd name="connsiteX19" fmla="*/ 11870776 w 12193149"/>
              <a:gd name="connsiteY19" fmla="*/ 1596598 h 3163521"/>
              <a:gd name="connsiteX20" fmla="*/ 11813376 w 12193149"/>
              <a:gd name="connsiteY20" fmla="*/ 1616441 h 3163521"/>
              <a:gd name="connsiteX21" fmla="*/ 11590693 w 12193149"/>
              <a:gd name="connsiteY21" fmla="*/ 1782559 h 3163521"/>
              <a:gd name="connsiteX22" fmla="*/ 11506817 w 12193149"/>
              <a:gd name="connsiteY22" fmla="*/ 1852405 h 3163521"/>
              <a:gd name="connsiteX23" fmla="*/ 11280332 w 12193149"/>
              <a:gd name="connsiteY23" fmla="*/ 2042353 h 3163521"/>
              <a:gd name="connsiteX24" fmla="*/ 11228309 w 12193149"/>
              <a:gd name="connsiteY24" fmla="*/ 2095018 h 3163521"/>
              <a:gd name="connsiteX25" fmla="*/ 11218087 w 12193149"/>
              <a:gd name="connsiteY25" fmla="*/ 2094743 h 3163521"/>
              <a:gd name="connsiteX26" fmla="*/ 11217184 w 12193149"/>
              <a:gd name="connsiteY26" fmla="*/ 2093800 h 3163521"/>
              <a:gd name="connsiteX27" fmla="*/ 11188885 w 12193149"/>
              <a:gd name="connsiteY27" fmla="*/ 2111165 h 3163521"/>
              <a:gd name="connsiteX28" fmla="*/ 11184501 w 12193149"/>
              <a:gd name="connsiteY28" fmla="*/ 2111307 h 3163521"/>
              <a:gd name="connsiteX29" fmla="*/ 11166854 w 12193149"/>
              <a:gd name="connsiteY29" fmla="*/ 2125394 h 3163521"/>
              <a:gd name="connsiteX30" fmla="*/ 11157311 w 12193149"/>
              <a:gd name="connsiteY30" fmla="*/ 2131196 h 3163521"/>
              <a:gd name="connsiteX31" fmla="*/ 11155496 w 12193149"/>
              <a:gd name="connsiteY31" fmla="*/ 2135879 h 3163521"/>
              <a:gd name="connsiteX32" fmla="*/ 11140961 w 12193149"/>
              <a:gd name="connsiteY32" fmla="*/ 2142897 h 3163521"/>
              <a:gd name="connsiteX33" fmla="*/ 11138961 w 12193149"/>
              <a:gd name="connsiteY33" fmla="*/ 2142554 h 3163521"/>
              <a:gd name="connsiteX34" fmla="*/ 11128208 w 12193149"/>
              <a:gd name="connsiteY34" fmla="*/ 2152614 h 3163521"/>
              <a:gd name="connsiteX35" fmla="*/ 11120691 w 12193149"/>
              <a:gd name="connsiteY35" fmla="*/ 2166206 h 3163521"/>
              <a:gd name="connsiteX36" fmla="*/ 10894683 w 12193149"/>
              <a:gd name="connsiteY36" fmla="*/ 2292181 h 3163521"/>
              <a:gd name="connsiteX37" fmla="*/ 10773300 w 12193149"/>
              <a:gd name="connsiteY37" fmla="*/ 2341973 h 3163521"/>
              <a:gd name="connsiteX38" fmla="*/ 10627668 w 12193149"/>
              <a:gd name="connsiteY38" fmla="*/ 2378011 h 3163521"/>
              <a:gd name="connsiteX39" fmla="*/ 10581895 w 12193149"/>
              <a:gd name="connsiteY39" fmla="*/ 2387471 h 3163521"/>
              <a:gd name="connsiteX40" fmla="*/ 10547790 w 12193149"/>
              <a:gd name="connsiteY40" fmla="*/ 2417205 h 3163521"/>
              <a:gd name="connsiteX41" fmla="*/ 10529643 w 12193149"/>
              <a:gd name="connsiteY41" fmla="*/ 2415689 h 3163521"/>
              <a:gd name="connsiteX42" fmla="*/ 10526446 w 12193149"/>
              <a:gd name="connsiteY42" fmla="*/ 2415193 h 3163521"/>
              <a:gd name="connsiteX43" fmla="*/ 10515129 w 12193149"/>
              <a:gd name="connsiteY43" fmla="*/ 2418319 h 3163521"/>
              <a:gd name="connsiteX44" fmla="*/ 10491735 w 12193149"/>
              <a:gd name="connsiteY44" fmla="*/ 2412938 h 3163521"/>
              <a:gd name="connsiteX45" fmla="*/ 10471418 w 12193149"/>
              <a:gd name="connsiteY45" fmla="*/ 2420475 h 3163521"/>
              <a:gd name="connsiteX46" fmla="*/ 10377042 w 12193149"/>
              <a:gd name="connsiteY46" fmla="*/ 2463380 h 3163521"/>
              <a:gd name="connsiteX47" fmla="*/ 10319338 w 12193149"/>
              <a:gd name="connsiteY47" fmla="*/ 2485003 h 3163521"/>
              <a:gd name="connsiteX48" fmla="*/ 10295467 w 12193149"/>
              <a:gd name="connsiteY48" fmla="*/ 2486861 h 3163521"/>
              <a:gd name="connsiteX49" fmla="*/ 10263443 w 12193149"/>
              <a:gd name="connsiteY49" fmla="*/ 2493730 h 3163521"/>
              <a:gd name="connsiteX50" fmla="*/ 10205418 w 12193149"/>
              <a:gd name="connsiteY50" fmla="*/ 2500931 h 3163521"/>
              <a:gd name="connsiteX51" fmla="*/ 10177759 w 12193149"/>
              <a:gd name="connsiteY51" fmla="*/ 2511725 h 3163521"/>
              <a:gd name="connsiteX52" fmla="*/ 10165070 w 12193149"/>
              <a:gd name="connsiteY52" fmla="*/ 2512521 h 3163521"/>
              <a:gd name="connsiteX53" fmla="*/ 10156308 w 12193149"/>
              <a:gd name="connsiteY53" fmla="*/ 2526269 h 3163521"/>
              <a:gd name="connsiteX54" fmla="*/ 10118267 w 12193149"/>
              <a:gd name="connsiteY54" fmla="*/ 2549924 h 3163521"/>
              <a:gd name="connsiteX55" fmla="*/ 10083317 w 12193149"/>
              <a:gd name="connsiteY55" fmla="*/ 2562078 h 3163521"/>
              <a:gd name="connsiteX56" fmla="*/ 10040388 w 12193149"/>
              <a:gd name="connsiteY56" fmla="*/ 2560414 h 3163521"/>
              <a:gd name="connsiteX57" fmla="*/ 9961167 w 12193149"/>
              <a:gd name="connsiteY57" fmla="*/ 2575929 h 3163521"/>
              <a:gd name="connsiteX58" fmla="*/ 9848940 w 12193149"/>
              <a:gd name="connsiteY58" fmla="*/ 2582697 h 3163521"/>
              <a:gd name="connsiteX59" fmla="*/ 9729457 w 12193149"/>
              <a:gd name="connsiteY59" fmla="*/ 2602904 h 3163521"/>
              <a:gd name="connsiteX60" fmla="*/ 9613704 w 12193149"/>
              <a:gd name="connsiteY60" fmla="*/ 2631153 h 3163521"/>
              <a:gd name="connsiteX61" fmla="*/ 9338590 w 12193149"/>
              <a:gd name="connsiteY61" fmla="*/ 2688075 h 3163521"/>
              <a:gd name="connsiteX62" fmla="*/ 9232518 w 12193149"/>
              <a:gd name="connsiteY62" fmla="*/ 2711931 h 3163521"/>
              <a:gd name="connsiteX63" fmla="*/ 9156690 w 12193149"/>
              <a:gd name="connsiteY63" fmla="*/ 2722010 h 3163521"/>
              <a:gd name="connsiteX64" fmla="*/ 9054601 w 12193149"/>
              <a:gd name="connsiteY64" fmla="*/ 2729537 h 3163521"/>
              <a:gd name="connsiteX65" fmla="*/ 9006634 w 12193149"/>
              <a:gd name="connsiteY65" fmla="*/ 2732822 h 3163521"/>
              <a:gd name="connsiteX66" fmla="*/ 9006349 w 12193149"/>
              <a:gd name="connsiteY66" fmla="*/ 2732582 h 3163521"/>
              <a:gd name="connsiteX67" fmla="*/ 8997380 w 12193149"/>
              <a:gd name="connsiteY67" fmla="*/ 2733793 h 3163521"/>
              <a:gd name="connsiteX68" fmla="*/ 8991542 w 12193149"/>
              <a:gd name="connsiteY68" fmla="*/ 2735854 h 3163521"/>
              <a:gd name="connsiteX69" fmla="*/ 8975485 w 12193149"/>
              <a:gd name="connsiteY69" fmla="*/ 2739080 h 3163521"/>
              <a:gd name="connsiteX70" fmla="*/ 8969159 w 12193149"/>
              <a:gd name="connsiteY70" fmla="*/ 2738380 h 3163521"/>
              <a:gd name="connsiteX71" fmla="*/ 8964196 w 12193149"/>
              <a:gd name="connsiteY71" fmla="*/ 2736155 h 3163521"/>
              <a:gd name="connsiteX72" fmla="*/ 8930136 w 12193149"/>
              <a:gd name="connsiteY72" fmla="*/ 2732967 h 3163521"/>
              <a:gd name="connsiteX73" fmla="*/ 8753592 w 12193149"/>
              <a:gd name="connsiteY73" fmla="*/ 2752199 h 3163521"/>
              <a:gd name="connsiteX74" fmla="*/ 8708995 w 12193149"/>
              <a:gd name="connsiteY74" fmla="*/ 2754300 h 3163521"/>
              <a:gd name="connsiteX75" fmla="*/ 8597219 w 12193149"/>
              <a:gd name="connsiteY75" fmla="*/ 2762872 h 3163521"/>
              <a:gd name="connsiteX76" fmla="*/ 8526378 w 12193149"/>
              <a:gd name="connsiteY76" fmla="*/ 2748030 h 3163521"/>
              <a:gd name="connsiteX77" fmla="*/ 8512131 w 12193149"/>
              <a:gd name="connsiteY77" fmla="*/ 2753945 h 3163521"/>
              <a:gd name="connsiteX78" fmla="*/ 8507315 w 12193149"/>
              <a:gd name="connsiteY78" fmla="*/ 2756946 h 3163521"/>
              <a:gd name="connsiteX79" fmla="*/ 8499116 w 12193149"/>
              <a:gd name="connsiteY79" fmla="*/ 2759684 h 3163521"/>
              <a:gd name="connsiteX80" fmla="*/ 8498742 w 12193149"/>
              <a:gd name="connsiteY80" fmla="*/ 2759505 h 3163521"/>
              <a:gd name="connsiteX81" fmla="*/ 8491397 w 12193149"/>
              <a:gd name="connsiteY81" fmla="*/ 2762555 h 3163521"/>
              <a:gd name="connsiteX82" fmla="*/ 8368330 w 12193149"/>
              <a:gd name="connsiteY82" fmla="*/ 2776597 h 3163521"/>
              <a:gd name="connsiteX83" fmla="*/ 8354947 w 12193149"/>
              <a:gd name="connsiteY83" fmla="*/ 2776791 h 3163521"/>
              <a:gd name="connsiteX84" fmla="*/ 8321252 w 12193149"/>
              <a:gd name="connsiteY84" fmla="*/ 2793369 h 3163521"/>
              <a:gd name="connsiteX85" fmla="*/ 8315581 w 12193149"/>
              <a:gd name="connsiteY85" fmla="*/ 2793695 h 3163521"/>
              <a:gd name="connsiteX86" fmla="*/ 8296322 w 12193149"/>
              <a:gd name="connsiteY86" fmla="*/ 2807590 h 3163521"/>
              <a:gd name="connsiteX87" fmla="*/ 8285424 w 12193149"/>
              <a:gd name="connsiteY87" fmla="*/ 2813413 h 3163521"/>
              <a:gd name="connsiteX88" fmla="*/ 8284298 w 12193149"/>
              <a:gd name="connsiteY88" fmla="*/ 2817856 h 3163521"/>
              <a:gd name="connsiteX89" fmla="*/ 8267224 w 12193149"/>
              <a:gd name="connsiteY89" fmla="*/ 2825031 h 3163521"/>
              <a:gd name="connsiteX90" fmla="*/ 8264525 w 12193149"/>
              <a:gd name="connsiteY90" fmla="*/ 2824801 h 3163521"/>
              <a:gd name="connsiteX91" fmla="*/ 8253181 w 12193149"/>
              <a:gd name="connsiteY91" fmla="*/ 2834644 h 3163521"/>
              <a:gd name="connsiteX92" fmla="*/ 8246982 w 12193149"/>
              <a:gd name="connsiteY92" fmla="*/ 2847636 h 3163521"/>
              <a:gd name="connsiteX93" fmla="*/ 8091420 w 12193149"/>
              <a:gd name="connsiteY93" fmla="*/ 2893797 h 3163521"/>
              <a:gd name="connsiteX94" fmla="*/ 7906555 w 12193149"/>
              <a:gd name="connsiteY94" fmla="*/ 2935770 h 3163521"/>
              <a:gd name="connsiteX95" fmla="*/ 7719893 w 12193149"/>
              <a:gd name="connsiteY95" fmla="*/ 2961485 h 3163521"/>
              <a:gd name="connsiteX96" fmla="*/ 7615495 w 12193149"/>
              <a:gd name="connsiteY96" fmla="*/ 2958014 h 3163521"/>
              <a:gd name="connsiteX97" fmla="*/ 7528691 w 12193149"/>
              <a:gd name="connsiteY97" fmla="*/ 2963842 h 3163521"/>
              <a:gd name="connsiteX98" fmla="*/ 7520719 w 12193149"/>
              <a:gd name="connsiteY98" fmla="*/ 2966395 h 3163521"/>
              <a:gd name="connsiteX99" fmla="*/ 7508559 w 12193149"/>
              <a:gd name="connsiteY99" fmla="*/ 2967730 h 3163521"/>
              <a:gd name="connsiteX100" fmla="*/ 7508188 w 12193149"/>
              <a:gd name="connsiteY100" fmla="*/ 2967403 h 3163521"/>
              <a:gd name="connsiteX101" fmla="*/ 7496943 w 12193149"/>
              <a:gd name="connsiteY101" fmla="*/ 2969355 h 3163521"/>
              <a:gd name="connsiteX102" fmla="*/ 7219707 w 12193149"/>
              <a:gd name="connsiteY102" fmla="*/ 2975462 h 3163521"/>
              <a:gd name="connsiteX103" fmla="*/ 7202249 w 12193149"/>
              <a:gd name="connsiteY103" fmla="*/ 2980012 h 3163521"/>
              <a:gd name="connsiteX104" fmla="*/ 7198152 w 12193149"/>
              <a:gd name="connsiteY104" fmla="*/ 2985370 h 3163521"/>
              <a:gd name="connsiteX105" fmla="*/ 7171956 w 12193149"/>
              <a:gd name="connsiteY105" fmla="*/ 2990018 h 3163521"/>
              <a:gd name="connsiteX106" fmla="*/ 7098136 w 12193149"/>
              <a:gd name="connsiteY106" fmla="*/ 3002246 h 3163521"/>
              <a:gd name="connsiteX107" fmla="*/ 7019644 w 12193149"/>
              <a:gd name="connsiteY107" fmla="*/ 3001872 h 3163521"/>
              <a:gd name="connsiteX108" fmla="*/ 6905294 w 12193149"/>
              <a:gd name="connsiteY108" fmla="*/ 3031378 h 3163521"/>
              <a:gd name="connsiteX109" fmla="*/ 6709370 w 12193149"/>
              <a:gd name="connsiteY109" fmla="*/ 3059333 h 3163521"/>
              <a:gd name="connsiteX110" fmla="*/ 6550602 w 12193149"/>
              <a:gd name="connsiteY110" fmla="*/ 3088109 h 3163521"/>
              <a:gd name="connsiteX111" fmla="*/ 6318708 w 12193149"/>
              <a:gd name="connsiteY111" fmla="*/ 3134909 h 3163521"/>
              <a:gd name="connsiteX112" fmla="*/ 6169822 w 12193149"/>
              <a:gd name="connsiteY112" fmla="*/ 3136996 h 3163521"/>
              <a:gd name="connsiteX113" fmla="*/ 6074996 w 12193149"/>
              <a:gd name="connsiteY113" fmla="*/ 3157458 h 3163521"/>
              <a:gd name="connsiteX114" fmla="*/ 6069677 w 12193149"/>
              <a:gd name="connsiteY114" fmla="*/ 3155921 h 3163521"/>
              <a:gd name="connsiteX115" fmla="*/ 6049786 w 12193149"/>
              <a:gd name="connsiteY115" fmla="*/ 3156604 h 3163521"/>
              <a:gd name="connsiteX116" fmla="*/ 6042433 w 12193149"/>
              <a:gd name="connsiteY116" fmla="*/ 3148255 h 3163521"/>
              <a:gd name="connsiteX117" fmla="*/ 6011238 w 12193149"/>
              <a:gd name="connsiteY117" fmla="*/ 3143162 h 3163521"/>
              <a:gd name="connsiteX118" fmla="*/ 5958523 w 12193149"/>
              <a:gd name="connsiteY118" fmla="*/ 3146806 h 3163521"/>
              <a:gd name="connsiteX119" fmla="*/ 5760067 w 12193149"/>
              <a:gd name="connsiteY119" fmla="*/ 3162498 h 3163521"/>
              <a:gd name="connsiteX120" fmla="*/ 5628108 w 12193149"/>
              <a:gd name="connsiteY120" fmla="*/ 3163521 h 3163521"/>
              <a:gd name="connsiteX121" fmla="*/ 5472054 w 12193149"/>
              <a:gd name="connsiteY121" fmla="*/ 3149501 h 3163521"/>
              <a:gd name="connsiteX122" fmla="*/ 5433909 w 12193149"/>
              <a:gd name="connsiteY122" fmla="*/ 3138248 h 3163521"/>
              <a:gd name="connsiteX123" fmla="*/ 5382817 w 12193149"/>
              <a:gd name="connsiteY123" fmla="*/ 3120546 h 3163521"/>
              <a:gd name="connsiteX124" fmla="*/ 5262912 w 12193149"/>
              <a:gd name="connsiteY124" fmla="*/ 3100129 h 3163521"/>
              <a:gd name="connsiteX125" fmla="*/ 5224109 w 12193149"/>
              <a:gd name="connsiteY125" fmla="*/ 3089005 h 3163521"/>
              <a:gd name="connsiteX126" fmla="*/ 5175808 w 12193149"/>
              <a:gd name="connsiteY126" fmla="*/ 3086015 h 3163521"/>
              <a:gd name="connsiteX127" fmla="*/ 5157702 w 12193149"/>
              <a:gd name="connsiteY127" fmla="*/ 3078792 h 3163521"/>
              <a:gd name="connsiteX128" fmla="*/ 5143747 w 12193149"/>
              <a:gd name="connsiteY128" fmla="*/ 3075392 h 3163521"/>
              <a:gd name="connsiteX129" fmla="*/ 5140744 w 12193149"/>
              <a:gd name="connsiteY129" fmla="*/ 3073291 h 3163521"/>
              <a:gd name="connsiteX130" fmla="*/ 5122807 w 12193149"/>
              <a:gd name="connsiteY130" fmla="*/ 3062438 h 3163521"/>
              <a:gd name="connsiteX131" fmla="*/ 5066938 w 12193149"/>
              <a:gd name="connsiteY131" fmla="*/ 3069009 h 3163521"/>
              <a:gd name="connsiteX132" fmla="*/ 5012662 w 12193149"/>
              <a:gd name="connsiteY132" fmla="*/ 3052628 h 3163521"/>
              <a:gd name="connsiteX133" fmla="*/ 4841589 w 12193149"/>
              <a:gd name="connsiteY133" fmla="*/ 3028611 h 3163521"/>
              <a:gd name="connsiteX134" fmla="*/ 4763595 w 12193149"/>
              <a:gd name="connsiteY134" fmla="*/ 3000843 h 3163521"/>
              <a:gd name="connsiteX135" fmla="*/ 4724334 w 12193149"/>
              <a:gd name="connsiteY135" fmla="*/ 2991829 h 3163521"/>
              <a:gd name="connsiteX136" fmla="*/ 4722324 w 12193149"/>
              <a:gd name="connsiteY136" fmla="*/ 2991080 h 3163521"/>
              <a:gd name="connsiteX137" fmla="*/ 4723259 w 12193149"/>
              <a:gd name="connsiteY137" fmla="*/ 2990869 h 3163521"/>
              <a:gd name="connsiteX138" fmla="*/ 4718350 w 12193149"/>
              <a:gd name="connsiteY138" fmla="*/ 2989599 h 3163521"/>
              <a:gd name="connsiteX139" fmla="*/ 4722324 w 12193149"/>
              <a:gd name="connsiteY139" fmla="*/ 2991080 h 3163521"/>
              <a:gd name="connsiteX140" fmla="*/ 4716674 w 12193149"/>
              <a:gd name="connsiteY140" fmla="*/ 2992355 h 3163521"/>
              <a:gd name="connsiteX141" fmla="*/ 4516962 w 12193149"/>
              <a:gd name="connsiteY141" fmla="*/ 2982453 h 3163521"/>
              <a:gd name="connsiteX142" fmla="*/ 4429691 w 12193149"/>
              <a:gd name="connsiteY142" fmla="*/ 2971802 h 3163521"/>
              <a:gd name="connsiteX143" fmla="*/ 4364023 w 12193149"/>
              <a:gd name="connsiteY143" fmla="*/ 2970456 h 3163521"/>
              <a:gd name="connsiteX144" fmla="*/ 4318114 w 12193149"/>
              <a:gd name="connsiteY144" fmla="*/ 2977071 h 3163521"/>
              <a:gd name="connsiteX145" fmla="*/ 4316258 w 12193149"/>
              <a:gd name="connsiteY145" fmla="*/ 2975730 h 3163521"/>
              <a:gd name="connsiteX146" fmla="*/ 4296292 w 12193149"/>
              <a:gd name="connsiteY146" fmla="*/ 2973851 h 3163521"/>
              <a:gd name="connsiteX147" fmla="*/ 4291212 w 12193149"/>
              <a:gd name="connsiteY147" fmla="*/ 2976768 h 3163521"/>
              <a:gd name="connsiteX148" fmla="*/ 4277290 w 12193149"/>
              <a:gd name="connsiteY148" fmla="*/ 2976522 h 3163521"/>
              <a:gd name="connsiteX149" fmla="*/ 4249265 w 12193149"/>
              <a:gd name="connsiteY149" fmla="*/ 2978846 h 3163521"/>
              <a:gd name="connsiteX150" fmla="*/ 4203199 w 12193149"/>
              <a:gd name="connsiteY150" fmla="*/ 2976051 h 3163521"/>
              <a:gd name="connsiteX151" fmla="*/ 4202893 w 12193149"/>
              <a:gd name="connsiteY151" fmla="*/ 2974792 h 3163521"/>
              <a:gd name="connsiteX152" fmla="*/ 4192396 w 12193149"/>
              <a:gd name="connsiteY152" fmla="*/ 2969158 h 3163521"/>
              <a:gd name="connsiteX153" fmla="*/ 4143893 w 12193149"/>
              <a:gd name="connsiteY153" fmla="*/ 2953293 h 3163521"/>
              <a:gd name="connsiteX154" fmla="*/ 4084245 w 12193149"/>
              <a:gd name="connsiteY154" fmla="*/ 2926760 h 3163521"/>
              <a:gd name="connsiteX155" fmla="*/ 4075694 w 12193149"/>
              <a:gd name="connsiteY155" fmla="*/ 2925925 h 3163521"/>
              <a:gd name="connsiteX156" fmla="*/ 4075575 w 12193149"/>
              <a:gd name="connsiteY156" fmla="*/ 2925626 h 3163521"/>
              <a:gd name="connsiteX157" fmla="*/ 4066658 w 12193149"/>
              <a:gd name="connsiteY157" fmla="*/ 2924182 h 3163521"/>
              <a:gd name="connsiteX158" fmla="*/ 4060102 w 12193149"/>
              <a:gd name="connsiteY158" fmla="*/ 2924400 h 3163521"/>
              <a:gd name="connsiteX159" fmla="*/ 4043512 w 12193149"/>
              <a:gd name="connsiteY159" fmla="*/ 2922779 h 3163521"/>
              <a:gd name="connsiteX160" fmla="*/ 4038145 w 12193149"/>
              <a:gd name="connsiteY160" fmla="*/ 2920345 h 3163521"/>
              <a:gd name="connsiteX161" fmla="*/ 4036511 w 12193149"/>
              <a:gd name="connsiteY161" fmla="*/ 2916678 h 3163521"/>
              <a:gd name="connsiteX162" fmla="*/ 4034926 w 12193149"/>
              <a:gd name="connsiteY162" fmla="*/ 2916913 h 3163521"/>
              <a:gd name="connsiteX163" fmla="*/ 4005686 w 12193149"/>
              <a:gd name="connsiteY163" fmla="*/ 2904345 h 3163521"/>
              <a:gd name="connsiteX164" fmla="*/ 3937994 w 12193149"/>
              <a:gd name="connsiteY164" fmla="*/ 2886888 h 3163521"/>
              <a:gd name="connsiteX165" fmla="*/ 3898423 w 12193149"/>
              <a:gd name="connsiteY165" fmla="*/ 2881233 h 3163521"/>
              <a:gd name="connsiteX166" fmla="*/ 3790908 w 12193149"/>
              <a:gd name="connsiteY166" fmla="*/ 2860995 h 3163521"/>
              <a:gd name="connsiteX167" fmla="*/ 3683661 w 12193149"/>
              <a:gd name="connsiteY167" fmla="*/ 2837072 h 3163521"/>
              <a:gd name="connsiteX168" fmla="*/ 3611183 w 12193149"/>
              <a:gd name="connsiteY168" fmla="*/ 2804801 h 3163521"/>
              <a:gd name="connsiteX169" fmla="*/ 3605003 w 12193149"/>
              <a:gd name="connsiteY169" fmla="*/ 2806163 h 3163521"/>
              <a:gd name="connsiteX170" fmla="*/ 3595884 w 12193149"/>
              <a:gd name="connsiteY170" fmla="*/ 2806327 h 3163521"/>
              <a:gd name="connsiteX171" fmla="*/ 3595649 w 12193149"/>
              <a:gd name="connsiteY171" fmla="*/ 2806058 h 3163521"/>
              <a:gd name="connsiteX172" fmla="*/ 3587126 w 12193149"/>
              <a:gd name="connsiteY172" fmla="*/ 2806748 h 3163521"/>
              <a:gd name="connsiteX173" fmla="*/ 3537283 w 12193149"/>
              <a:gd name="connsiteY173" fmla="*/ 2797049 h 3163521"/>
              <a:gd name="connsiteX174" fmla="*/ 3474371 w 12193149"/>
              <a:gd name="connsiteY174" fmla="*/ 2793388 h 3163521"/>
              <a:gd name="connsiteX175" fmla="*/ 3401876 w 12193149"/>
              <a:gd name="connsiteY175" fmla="*/ 2781340 h 3163521"/>
              <a:gd name="connsiteX176" fmla="*/ 3365036 w 12193149"/>
              <a:gd name="connsiteY176" fmla="*/ 2798292 h 3163521"/>
              <a:gd name="connsiteX177" fmla="*/ 3345174 w 12193149"/>
              <a:gd name="connsiteY177" fmla="*/ 2799974 h 3163521"/>
              <a:gd name="connsiteX178" fmla="*/ 3342846 w 12193149"/>
              <a:gd name="connsiteY178" fmla="*/ 2798999 h 3163521"/>
              <a:gd name="connsiteX179" fmla="*/ 3263504 w 12193149"/>
              <a:gd name="connsiteY179" fmla="*/ 2804876 h 3163521"/>
              <a:gd name="connsiteX180" fmla="*/ 3143704 w 12193149"/>
              <a:gd name="connsiteY180" fmla="*/ 2812651 h 3163521"/>
              <a:gd name="connsiteX181" fmla="*/ 3031439 w 12193149"/>
              <a:gd name="connsiteY181" fmla="*/ 2815294 h 3163521"/>
              <a:gd name="connsiteX182" fmla="*/ 2782717 w 12193149"/>
              <a:gd name="connsiteY182" fmla="*/ 2837115 h 3163521"/>
              <a:gd name="connsiteX183" fmla="*/ 2647675 w 12193149"/>
              <a:gd name="connsiteY183" fmla="*/ 2847651 h 3163521"/>
              <a:gd name="connsiteX184" fmla="*/ 2569176 w 12193149"/>
              <a:gd name="connsiteY184" fmla="*/ 2821410 h 3163521"/>
              <a:gd name="connsiteX185" fmla="*/ 2444403 w 12193149"/>
              <a:gd name="connsiteY185" fmla="*/ 2835311 h 3163521"/>
              <a:gd name="connsiteX186" fmla="*/ 2316260 w 12193149"/>
              <a:gd name="connsiteY186" fmla="*/ 2843778 h 3163521"/>
              <a:gd name="connsiteX187" fmla="*/ 2209726 w 12193149"/>
              <a:gd name="connsiteY187" fmla="*/ 2838545 h 3163521"/>
              <a:gd name="connsiteX188" fmla="*/ 2095813 w 12193149"/>
              <a:gd name="connsiteY188" fmla="*/ 2821834 h 3163521"/>
              <a:gd name="connsiteX189" fmla="*/ 1998504 w 12193149"/>
              <a:gd name="connsiteY189" fmla="*/ 2813814 h 3163521"/>
              <a:gd name="connsiteX190" fmla="*/ 1929320 w 12193149"/>
              <a:gd name="connsiteY190" fmla="*/ 2835759 h 3163521"/>
              <a:gd name="connsiteX191" fmla="*/ 1922798 w 12193149"/>
              <a:gd name="connsiteY191" fmla="*/ 2830928 h 3163521"/>
              <a:gd name="connsiteX192" fmla="*/ 1874228 w 12193149"/>
              <a:gd name="connsiteY192" fmla="*/ 2832523 h 3163521"/>
              <a:gd name="connsiteX193" fmla="*/ 1787803 w 12193149"/>
              <a:gd name="connsiteY193" fmla="*/ 2860145 h 3163521"/>
              <a:gd name="connsiteX194" fmla="*/ 1739352 w 12193149"/>
              <a:gd name="connsiteY194" fmla="*/ 2855094 h 3163521"/>
              <a:gd name="connsiteX195" fmla="*/ 1676219 w 12193149"/>
              <a:gd name="connsiteY195" fmla="*/ 2838745 h 3163521"/>
              <a:gd name="connsiteX196" fmla="*/ 1609817 w 12193149"/>
              <a:gd name="connsiteY196" fmla="*/ 2831848 h 3163521"/>
              <a:gd name="connsiteX197" fmla="*/ 1497258 w 12193149"/>
              <a:gd name="connsiteY197" fmla="*/ 2806258 h 3163521"/>
              <a:gd name="connsiteX198" fmla="*/ 1151127 w 12193149"/>
              <a:gd name="connsiteY198" fmla="*/ 2756823 h 3163521"/>
              <a:gd name="connsiteX199" fmla="*/ 859417 w 12193149"/>
              <a:gd name="connsiteY199" fmla="*/ 2747390 h 3163521"/>
              <a:gd name="connsiteX200" fmla="*/ 838688 w 12193149"/>
              <a:gd name="connsiteY200" fmla="*/ 2748603 h 3163521"/>
              <a:gd name="connsiteX201" fmla="*/ 817957 w 12193149"/>
              <a:gd name="connsiteY201" fmla="*/ 2746639 h 3163521"/>
              <a:gd name="connsiteX202" fmla="*/ 812654 w 12193149"/>
              <a:gd name="connsiteY202" fmla="*/ 2749533 h 3163521"/>
              <a:gd name="connsiteX203" fmla="*/ 721195 w 12193149"/>
              <a:gd name="connsiteY203" fmla="*/ 2748443 h 3163521"/>
              <a:gd name="connsiteX204" fmla="*/ 720890 w 12193149"/>
              <a:gd name="connsiteY204" fmla="*/ 2747181 h 3163521"/>
              <a:gd name="connsiteX205" fmla="*/ 710023 w 12193149"/>
              <a:gd name="connsiteY205" fmla="*/ 2741504 h 3163521"/>
              <a:gd name="connsiteX206" fmla="*/ 597940 w 12193149"/>
              <a:gd name="connsiteY206" fmla="*/ 2698646 h 3163521"/>
              <a:gd name="connsiteX207" fmla="*/ 579683 w 12193149"/>
              <a:gd name="connsiteY207" fmla="*/ 2695994 h 3163521"/>
              <a:gd name="connsiteX208" fmla="*/ 572865 w 12193149"/>
              <a:gd name="connsiteY208" fmla="*/ 2696183 h 3163521"/>
              <a:gd name="connsiteX209" fmla="*/ 446247 w 12193149"/>
              <a:gd name="connsiteY209" fmla="*/ 2658153 h 3163521"/>
              <a:gd name="connsiteX210" fmla="*/ 405163 w 12193149"/>
              <a:gd name="connsiteY210" fmla="*/ 2652330 h 3163521"/>
              <a:gd name="connsiteX211" fmla="*/ 293583 w 12193149"/>
              <a:gd name="connsiteY211" fmla="*/ 2631634 h 3163521"/>
              <a:gd name="connsiteX212" fmla="*/ 119529 w 12193149"/>
              <a:gd name="connsiteY212" fmla="*/ 2579829 h 3163521"/>
              <a:gd name="connsiteX213" fmla="*/ 16674 w 12193149"/>
              <a:gd name="connsiteY213" fmla="*/ 2576973 h 3163521"/>
              <a:gd name="connsiteX214" fmla="*/ 1150 w 12193149"/>
              <a:gd name="connsiteY214" fmla="*/ 2571504 h 3163521"/>
              <a:gd name="connsiteX215" fmla="*/ 1148 w 12193149"/>
              <a:gd name="connsiteY215" fmla="*/ 1040995 h 3163521"/>
              <a:gd name="connsiteX216" fmla="*/ 1148 w 12193149"/>
              <a:gd name="connsiteY216" fmla="*/ 818782 h 3163521"/>
              <a:gd name="connsiteX0" fmla="*/ 1148 w 12193149"/>
              <a:gd name="connsiteY0" fmla="*/ 0 h 3171710"/>
              <a:gd name="connsiteX1" fmla="*/ 12181789 w 12193149"/>
              <a:gd name="connsiteY1" fmla="*/ 8189 h 3171710"/>
              <a:gd name="connsiteX2" fmla="*/ 12193149 w 12193149"/>
              <a:gd name="connsiteY2" fmla="*/ 1406710 h 3171710"/>
              <a:gd name="connsiteX3" fmla="*/ 12185986 w 12193149"/>
              <a:gd name="connsiteY3" fmla="*/ 1411160 h 3171710"/>
              <a:gd name="connsiteX4" fmla="*/ 12156363 w 12193149"/>
              <a:gd name="connsiteY4" fmla="*/ 1424337 h 3171710"/>
              <a:gd name="connsiteX5" fmla="*/ 12139215 w 12193149"/>
              <a:gd name="connsiteY5" fmla="*/ 1450150 h 3171710"/>
              <a:gd name="connsiteX6" fmla="*/ 12126327 w 12193149"/>
              <a:gd name="connsiteY6" fmla="*/ 1451661 h 3171710"/>
              <a:gd name="connsiteX7" fmla="*/ 12124007 w 12193149"/>
              <a:gd name="connsiteY7" fmla="*/ 1451765 h 3171710"/>
              <a:gd name="connsiteX8" fmla="*/ 12116854 w 12193149"/>
              <a:gd name="connsiteY8" fmla="*/ 1455579 h 3171710"/>
              <a:gd name="connsiteX9" fmla="*/ 12099497 w 12193149"/>
              <a:gd name="connsiteY9" fmla="*/ 1455110 h 3171710"/>
              <a:gd name="connsiteX10" fmla="*/ 12087073 w 12193149"/>
              <a:gd name="connsiteY10" fmla="*/ 1463312 h 3171710"/>
              <a:gd name="connsiteX11" fmla="*/ 12031073 w 12193149"/>
              <a:gd name="connsiteY11" fmla="*/ 1506980 h 3171710"/>
              <a:gd name="connsiteX12" fmla="*/ 11995833 w 12193149"/>
              <a:gd name="connsiteY12" fmla="*/ 1530429 h 3171710"/>
              <a:gd name="connsiteX13" fmla="*/ 11979717 w 12193149"/>
              <a:gd name="connsiteY13" fmla="*/ 1535132 h 3171710"/>
              <a:gd name="connsiteX14" fmla="*/ 11959046 w 12193149"/>
              <a:gd name="connsiteY14" fmla="*/ 1544529 h 3171710"/>
              <a:gd name="connsiteX15" fmla="*/ 11920454 w 12193149"/>
              <a:gd name="connsiteY15" fmla="*/ 1557854 h 3171710"/>
              <a:gd name="connsiteX16" fmla="*/ 11903656 w 12193149"/>
              <a:gd name="connsiteY16" fmla="*/ 1569397 h 3171710"/>
              <a:gd name="connsiteX17" fmla="*/ 11895048 w 12193149"/>
              <a:gd name="connsiteY17" fmla="*/ 1571762 h 3171710"/>
              <a:gd name="connsiteX18" fmla="*/ 11891968 w 12193149"/>
              <a:gd name="connsiteY18" fmla="*/ 1582700 h 3171710"/>
              <a:gd name="connsiteX19" fmla="*/ 11870776 w 12193149"/>
              <a:gd name="connsiteY19" fmla="*/ 1604787 h 3171710"/>
              <a:gd name="connsiteX20" fmla="*/ 11813376 w 12193149"/>
              <a:gd name="connsiteY20" fmla="*/ 1624630 h 3171710"/>
              <a:gd name="connsiteX21" fmla="*/ 11590693 w 12193149"/>
              <a:gd name="connsiteY21" fmla="*/ 1790748 h 3171710"/>
              <a:gd name="connsiteX22" fmla="*/ 11506817 w 12193149"/>
              <a:gd name="connsiteY22" fmla="*/ 1860594 h 3171710"/>
              <a:gd name="connsiteX23" fmla="*/ 11280332 w 12193149"/>
              <a:gd name="connsiteY23" fmla="*/ 2050542 h 3171710"/>
              <a:gd name="connsiteX24" fmla="*/ 11228309 w 12193149"/>
              <a:gd name="connsiteY24" fmla="*/ 2103207 h 3171710"/>
              <a:gd name="connsiteX25" fmla="*/ 11218087 w 12193149"/>
              <a:gd name="connsiteY25" fmla="*/ 2102932 h 3171710"/>
              <a:gd name="connsiteX26" fmla="*/ 11217184 w 12193149"/>
              <a:gd name="connsiteY26" fmla="*/ 2101989 h 3171710"/>
              <a:gd name="connsiteX27" fmla="*/ 11188885 w 12193149"/>
              <a:gd name="connsiteY27" fmla="*/ 2119354 h 3171710"/>
              <a:gd name="connsiteX28" fmla="*/ 11184501 w 12193149"/>
              <a:gd name="connsiteY28" fmla="*/ 2119496 h 3171710"/>
              <a:gd name="connsiteX29" fmla="*/ 11166854 w 12193149"/>
              <a:gd name="connsiteY29" fmla="*/ 2133583 h 3171710"/>
              <a:gd name="connsiteX30" fmla="*/ 11157311 w 12193149"/>
              <a:gd name="connsiteY30" fmla="*/ 2139385 h 3171710"/>
              <a:gd name="connsiteX31" fmla="*/ 11155496 w 12193149"/>
              <a:gd name="connsiteY31" fmla="*/ 2144068 h 3171710"/>
              <a:gd name="connsiteX32" fmla="*/ 11140961 w 12193149"/>
              <a:gd name="connsiteY32" fmla="*/ 2151086 h 3171710"/>
              <a:gd name="connsiteX33" fmla="*/ 11138961 w 12193149"/>
              <a:gd name="connsiteY33" fmla="*/ 2150743 h 3171710"/>
              <a:gd name="connsiteX34" fmla="*/ 11128208 w 12193149"/>
              <a:gd name="connsiteY34" fmla="*/ 2160803 h 3171710"/>
              <a:gd name="connsiteX35" fmla="*/ 11120691 w 12193149"/>
              <a:gd name="connsiteY35" fmla="*/ 2174395 h 3171710"/>
              <a:gd name="connsiteX36" fmla="*/ 10894683 w 12193149"/>
              <a:gd name="connsiteY36" fmla="*/ 2300370 h 3171710"/>
              <a:gd name="connsiteX37" fmla="*/ 10773300 w 12193149"/>
              <a:gd name="connsiteY37" fmla="*/ 2350162 h 3171710"/>
              <a:gd name="connsiteX38" fmla="*/ 10627668 w 12193149"/>
              <a:gd name="connsiteY38" fmla="*/ 2386200 h 3171710"/>
              <a:gd name="connsiteX39" fmla="*/ 10581895 w 12193149"/>
              <a:gd name="connsiteY39" fmla="*/ 2395660 h 3171710"/>
              <a:gd name="connsiteX40" fmla="*/ 10547790 w 12193149"/>
              <a:gd name="connsiteY40" fmla="*/ 2425394 h 3171710"/>
              <a:gd name="connsiteX41" fmla="*/ 10529643 w 12193149"/>
              <a:gd name="connsiteY41" fmla="*/ 2423878 h 3171710"/>
              <a:gd name="connsiteX42" fmla="*/ 10526446 w 12193149"/>
              <a:gd name="connsiteY42" fmla="*/ 2423382 h 3171710"/>
              <a:gd name="connsiteX43" fmla="*/ 10515129 w 12193149"/>
              <a:gd name="connsiteY43" fmla="*/ 2426508 h 3171710"/>
              <a:gd name="connsiteX44" fmla="*/ 10491735 w 12193149"/>
              <a:gd name="connsiteY44" fmla="*/ 2421127 h 3171710"/>
              <a:gd name="connsiteX45" fmla="*/ 10471418 w 12193149"/>
              <a:gd name="connsiteY45" fmla="*/ 2428664 h 3171710"/>
              <a:gd name="connsiteX46" fmla="*/ 10377042 w 12193149"/>
              <a:gd name="connsiteY46" fmla="*/ 2471569 h 3171710"/>
              <a:gd name="connsiteX47" fmla="*/ 10319338 w 12193149"/>
              <a:gd name="connsiteY47" fmla="*/ 2493192 h 3171710"/>
              <a:gd name="connsiteX48" fmla="*/ 10295467 w 12193149"/>
              <a:gd name="connsiteY48" fmla="*/ 2495050 h 3171710"/>
              <a:gd name="connsiteX49" fmla="*/ 10263443 w 12193149"/>
              <a:gd name="connsiteY49" fmla="*/ 2501919 h 3171710"/>
              <a:gd name="connsiteX50" fmla="*/ 10205418 w 12193149"/>
              <a:gd name="connsiteY50" fmla="*/ 2509120 h 3171710"/>
              <a:gd name="connsiteX51" fmla="*/ 10177759 w 12193149"/>
              <a:gd name="connsiteY51" fmla="*/ 2519914 h 3171710"/>
              <a:gd name="connsiteX52" fmla="*/ 10165070 w 12193149"/>
              <a:gd name="connsiteY52" fmla="*/ 2520710 h 3171710"/>
              <a:gd name="connsiteX53" fmla="*/ 10156308 w 12193149"/>
              <a:gd name="connsiteY53" fmla="*/ 2534458 h 3171710"/>
              <a:gd name="connsiteX54" fmla="*/ 10118267 w 12193149"/>
              <a:gd name="connsiteY54" fmla="*/ 2558113 h 3171710"/>
              <a:gd name="connsiteX55" fmla="*/ 10083317 w 12193149"/>
              <a:gd name="connsiteY55" fmla="*/ 2570267 h 3171710"/>
              <a:gd name="connsiteX56" fmla="*/ 10040388 w 12193149"/>
              <a:gd name="connsiteY56" fmla="*/ 2568603 h 3171710"/>
              <a:gd name="connsiteX57" fmla="*/ 9961167 w 12193149"/>
              <a:gd name="connsiteY57" fmla="*/ 2584118 h 3171710"/>
              <a:gd name="connsiteX58" fmla="*/ 9848940 w 12193149"/>
              <a:gd name="connsiteY58" fmla="*/ 2590886 h 3171710"/>
              <a:gd name="connsiteX59" fmla="*/ 9729457 w 12193149"/>
              <a:gd name="connsiteY59" fmla="*/ 2611093 h 3171710"/>
              <a:gd name="connsiteX60" fmla="*/ 9613704 w 12193149"/>
              <a:gd name="connsiteY60" fmla="*/ 2639342 h 3171710"/>
              <a:gd name="connsiteX61" fmla="*/ 9338590 w 12193149"/>
              <a:gd name="connsiteY61" fmla="*/ 2696264 h 3171710"/>
              <a:gd name="connsiteX62" fmla="*/ 9232518 w 12193149"/>
              <a:gd name="connsiteY62" fmla="*/ 2720120 h 3171710"/>
              <a:gd name="connsiteX63" fmla="*/ 9156690 w 12193149"/>
              <a:gd name="connsiteY63" fmla="*/ 2730199 h 3171710"/>
              <a:gd name="connsiteX64" fmla="*/ 9054601 w 12193149"/>
              <a:gd name="connsiteY64" fmla="*/ 2737726 h 3171710"/>
              <a:gd name="connsiteX65" fmla="*/ 9006634 w 12193149"/>
              <a:gd name="connsiteY65" fmla="*/ 2741011 h 3171710"/>
              <a:gd name="connsiteX66" fmla="*/ 9006349 w 12193149"/>
              <a:gd name="connsiteY66" fmla="*/ 2740771 h 3171710"/>
              <a:gd name="connsiteX67" fmla="*/ 8997380 w 12193149"/>
              <a:gd name="connsiteY67" fmla="*/ 2741982 h 3171710"/>
              <a:gd name="connsiteX68" fmla="*/ 8991542 w 12193149"/>
              <a:gd name="connsiteY68" fmla="*/ 2744043 h 3171710"/>
              <a:gd name="connsiteX69" fmla="*/ 8975485 w 12193149"/>
              <a:gd name="connsiteY69" fmla="*/ 2747269 h 3171710"/>
              <a:gd name="connsiteX70" fmla="*/ 8969159 w 12193149"/>
              <a:gd name="connsiteY70" fmla="*/ 2746569 h 3171710"/>
              <a:gd name="connsiteX71" fmla="*/ 8964196 w 12193149"/>
              <a:gd name="connsiteY71" fmla="*/ 2744344 h 3171710"/>
              <a:gd name="connsiteX72" fmla="*/ 8930136 w 12193149"/>
              <a:gd name="connsiteY72" fmla="*/ 2741156 h 3171710"/>
              <a:gd name="connsiteX73" fmla="*/ 8753592 w 12193149"/>
              <a:gd name="connsiteY73" fmla="*/ 2760388 h 3171710"/>
              <a:gd name="connsiteX74" fmla="*/ 8708995 w 12193149"/>
              <a:gd name="connsiteY74" fmla="*/ 2762489 h 3171710"/>
              <a:gd name="connsiteX75" fmla="*/ 8597219 w 12193149"/>
              <a:gd name="connsiteY75" fmla="*/ 2771061 h 3171710"/>
              <a:gd name="connsiteX76" fmla="*/ 8526378 w 12193149"/>
              <a:gd name="connsiteY76" fmla="*/ 2756219 h 3171710"/>
              <a:gd name="connsiteX77" fmla="*/ 8512131 w 12193149"/>
              <a:gd name="connsiteY77" fmla="*/ 2762134 h 3171710"/>
              <a:gd name="connsiteX78" fmla="*/ 8507315 w 12193149"/>
              <a:gd name="connsiteY78" fmla="*/ 2765135 h 3171710"/>
              <a:gd name="connsiteX79" fmla="*/ 8499116 w 12193149"/>
              <a:gd name="connsiteY79" fmla="*/ 2767873 h 3171710"/>
              <a:gd name="connsiteX80" fmla="*/ 8498742 w 12193149"/>
              <a:gd name="connsiteY80" fmla="*/ 2767694 h 3171710"/>
              <a:gd name="connsiteX81" fmla="*/ 8491397 w 12193149"/>
              <a:gd name="connsiteY81" fmla="*/ 2770744 h 3171710"/>
              <a:gd name="connsiteX82" fmla="*/ 8368330 w 12193149"/>
              <a:gd name="connsiteY82" fmla="*/ 2784786 h 3171710"/>
              <a:gd name="connsiteX83" fmla="*/ 8354947 w 12193149"/>
              <a:gd name="connsiteY83" fmla="*/ 2784980 h 3171710"/>
              <a:gd name="connsiteX84" fmla="*/ 8321252 w 12193149"/>
              <a:gd name="connsiteY84" fmla="*/ 2801558 h 3171710"/>
              <a:gd name="connsiteX85" fmla="*/ 8315581 w 12193149"/>
              <a:gd name="connsiteY85" fmla="*/ 2801884 h 3171710"/>
              <a:gd name="connsiteX86" fmla="*/ 8296322 w 12193149"/>
              <a:gd name="connsiteY86" fmla="*/ 2815779 h 3171710"/>
              <a:gd name="connsiteX87" fmla="*/ 8285424 w 12193149"/>
              <a:gd name="connsiteY87" fmla="*/ 2821602 h 3171710"/>
              <a:gd name="connsiteX88" fmla="*/ 8284298 w 12193149"/>
              <a:gd name="connsiteY88" fmla="*/ 2826045 h 3171710"/>
              <a:gd name="connsiteX89" fmla="*/ 8267224 w 12193149"/>
              <a:gd name="connsiteY89" fmla="*/ 2833220 h 3171710"/>
              <a:gd name="connsiteX90" fmla="*/ 8264525 w 12193149"/>
              <a:gd name="connsiteY90" fmla="*/ 2832990 h 3171710"/>
              <a:gd name="connsiteX91" fmla="*/ 8253181 w 12193149"/>
              <a:gd name="connsiteY91" fmla="*/ 2842833 h 3171710"/>
              <a:gd name="connsiteX92" fmla="*/ 8246982 w 12193149"/>
              <a:gd name="connsiteY92" fmla="*/ 2855825 h 3171710"/>
              <a:gd name="connsiteX93" fmla="*/ 8091420 w 12193149"/>
              <a:gd name="connsiteY93" fmla="*/ 2901986 h 3171710"/>
              <a:gd name="connsiteX94" fmla="*/ 7906555 w 12193149"/>
              <a:gd name="connsiteY94" fmla="*/ 2943959 h 3171710"/>
              <a:gd name="connsiteX95" fmla="*/ 7719893 w 12193149"/>
              <a:gd name="connsiteY95" fmla="*/ 2969674 h 3171710"/>
              <a:gd name="connsiteX96" fmla="*/ 7615495 w 12193149"/>
              <a:gd name="connsiteY96" fmla="*/ 2966203 h 3171710"/>
              <a:gd name="connsiteX97" fmla="*/ 7528691 w 12193149"/>
              <a:gd name="connsiteY97" fmla="*/ 2972031 h 3171710"/>
              <a:gd name="connsiteX98" fmla="*/ 7520719 w 12193149"/>
              <a:gd name="connsiteY98" fmla="*/ 2974584 h 3171710"/>
              <a:gd name="connsiteX99" fmla="*/ 7508559 w 12193149"/>
              <a:gd name="connsiteY99" fmla="*/ 2975919 h 3171710"/>
              <a:gd name="connsiteX100" fmla="*/ 7508188 w 12193149"/>
              <a:gd name="connsiteY100" fmla="*/ 2975592 h 3171710"/>
              <a:gd name="connsiteX101" fmla="*/ 7496943 w 12193149"/>
              <a:gd name="connsiteY101" fmla="*/ 2977544 h 3171710"/>
              <a:gd name="connsiteX102" fmla="*/ 7219707 w 12193149"/>
              <a:gd name="connsiteY102" fmla="*/ 2983651 h 3171710"/>
              <a:gd name="connsiteX103" fmla="*/ 7202249 w 12193149"/>
              <a:gd name="connsiteY103" fmla="*/ 2988201 h 3171710"/>
              <a:gd name="connsiteX104" fmla="*/ 7198152 w 12193149"/>
              <a:gd name="connsiteY104" fmla="*/ 2993559 h 3171710"/>
              <a:gd name="connsiteX105" fmla="*/ 7171956 w 12193149"/>
              <a:gd name="connsiteY105" fmla="*/ 2998207 h 3171710"/>
              <a:gd name="connsiteX106" fmla="*/ 7098136 w 12193149"/>
              <a:gd name="connsiteY106" fmla="*/ 3010435 h 3171710"/>
              <a:gd name="connsiteX107" fmla="*/ 7019644 w 12193149"/>
              <a:gd name="connsiteY107" fmla="*/ 3010061 h 3171710"/>
              <a:gd name="connsiteX108" fmla="*/ 6905294 w 12193149"/>
              <a:gd name="connsiteY108" fmla="*/ 3039567 h 3171710"/>
              <a:gd name="connsiteX109" fmla="*/ 6709370 w 12193149"/>
              <a:gd name="connsiteY109" fmla="*/ 3067522 h 3171710"/>
              <a:gd name="connsiteX110" fmla="*/ 6550602 w 12193149"/>
              <a:gd name="connsiteY110" fmla="*/ 3096298 h 3171710"/>
              <a:gd name="connsiteX111" fmla="*/ 6318708 w 12193149"/>
              <a:gd name="connsiteY111" fmla="*/ 3143098 h 3171710"/>
              <a:gd name="connsiteX112" fmla="*/ 6169822 w 12193149"/>
              <a:gd name="connsiteY112" fmla="*/ 3145185 h 3171710"/>
              <a:gd name="connsiteX113" fmla="*/ 6074996 w 12193149"/>
              <a:gd name="connsiteY113" fmla="*/ 3165647 h 3171710"/>
              <a:gd name="connsiteX114" fmla="*/ 6069677 w 12193149"/>
              <a:gd name="connsiteY114" fmla="*/ 3164110 h 3171710"/>
              <a:gd name="connsiteX115" fmla="*/ 6049786 w 12193149"/>
              <a:gd name="connsiteY115" fmla="*/ 3164793 h 3171710"/>
              <a:gd name="connsiteX116" fmla="*/ 6042433 w 12193149"/>
              <a:gd name="connsiteY116" fmla="*/ 3156444 h 3171710"/>
              <a:gd name="connsiteX117" fmla="*/ 6011238 w 12193149"/>
              <a:gd name="connsiteY117" fmla="*/ 3151351 h 3171710"/>
              <a:gd name="connsiteX118" fmla="*/ 5958523 w 12193149"/>
              <a:gd name="connsiteY118" fmla="*/ 3154995 h 3171710"/>
              <a:gd name="connsiteX119" fmla="*/ 5760067 w 12193149"/>
              <a:gd name="connsiteY119" fmla="*/ 3170687 h 3171710"/>
              <a:gd name="connsiteX120" fmla="*/ 5628108 w 12193149"/>
              <a:gd name="connsiteY120" fmla="*/ 3171710 h 3171710"/>
              <a:gd name="connsiteX121" fmla="*/ 5472054 w 12193149"/>
              <a:gd name="connsiteY121" fmla="*/ 3157690 h 3171710"/>
              <a:gd name="connsiteX122" fmla="*/ 5433909 w 12193149"/>
              <a:gd name="connsiteY122" fmla="*/ 3146437 h 3171710"/>
              <a:gd name="connsiteX123" fmla="*/ 5382817 w 12193149"/>
              <a:gd name="connsiteY123" fmla="*/ 3128735 h 3171710"/>
              <a:gd name="connsiteX124" fmla="*/ 5262912 w 12193149"/>
              <a:gd name="connsiteY124" fmla="*/ 3108318 h 3171710"/>
              <a:gd name="connsiteX125" fmla="*/ 5224109 w 12193149"/>
              <a:gd name="connsiteY125" fmla="*/ 3097194 h 3171710"/>
              <a:gd name="connsiteX126" fmla="*/ 5175808 w 12193149"/>
              <a:gd name="connsiteY126" fmla="*/ 3094204 h 3171710"/>
              <a:gd name="connsiteX127" fmla="*/ 5157702 w 12193149"/>
              <a:gd name="connsiteY127" fmla="*/ 3086981 h 3171710"/>
              <a:gd name="connsiteX128" fmla="*/ 5143747 w 12193149"/>
              <a:gd name="connsiteY128" fmla="*/ 3083581 h 3171710"/>
              <a:gd name="connsiteX129" fmla="*/ 5140744 w 12193149"/>
              <a:gd name="connsiteY129" fmla="*/ 3081480 h 3171710"/>
              <a:gd name="connsiteX130" fmla="*/ 5122807 w 12193149"/>
              <a:gd name="connsiteY130" fmla="*/ 3070627 h 3171710"/>
              <a:gd name="connsiteX131" fmla="*/ 5066938 w 12193149"/>
              <a:gd name="connsiteY131" fmla="*/ 3077198 h 3171710"/>
              <a:gd name="connsiteX132" fmla="*/ 5012662 w 12193149"/>
              <a:gd name="connsiteY132" fmla="*/ 3060817 h 3171710"/>
              <a:gd name="connsiteX133" fmla="*/ 4841589 w 12193149"/>
              <a:gd name="connsiteY133" fmla="*/ 3036800 h 3171710"/>
              <a:gd name="connsiteX134" fmla="*/ 4763595 w 12193149"/>
              <a:gd name="connsiteY134" fmla="*/ 3009032 h 3171710"/>
              <a:gd name="connsiteX135" fmla="*/ 4724334 w 12193149"/>
              <a:gd name="connsiteY135" fmla="*/ 3000018 h 3171710"/>
              <a:gd name="connsiteX136" fmla="*/ 4722324 w 12193149"/>
              <a:gd name="connsiteY136" fmla="*/ 2999269 h 3171710"/>
              <a:gd name="connsiteX137" fmla="*/ 4723259 w 12193149"/>
              <a:gd name="connsiteY137" fmla="*/ 2999058 h 3171710"/>
              <a:gd name="connsiteX138" fmla="*/ 4718350 w 12193149"/>
              <a:gd name="connsiteY138" fmla="*/ 2997788 h 3171710"/>
              <a:gd name="connsiteX139" fmla="*/ 4722324 w 12193149"/>
              <a:gd name="connsiteY139" fmla="*/ 2999269 h 3171710"/>
              <a:gd name="connsiteX140" fmla="*/ 4716674 w 12193149"/>
              <a:gd name="connsiteY140" fmla="*/ 3000544 h 3171710"/>
              <a:gd name="connsiteX141" fmla="*/ 4516962 w 12193149"/>
              <a:gd name="connsiteY141" fmla="*/ 2990642 h 3171710"/>
              <a:gd name="connsiteX142" fmla="*/ 4429691 w 12193149"/>
              <a:gd name="connsiteY142" fmla="*/ 2979991 h 3171710"/>
              <a:gd name="connsiteX143" fmla="*/ 4364023 w 12193149"/>
              <a:gd name="connsiteY143" fmla="*/ 2978645 h 3171710"/>
              <a:gd name="connsiteX144" fmla="*/ 4318114 w 12193149"/>
              <a:gd name="connsiteY144" fmla="*/ 2985260 h 3171710"/>
              <a:gd name="connsiteX145" fmla="*/ 4316258 w 12193149"/>
              <a:gd name="connsiteY145" fmla="*/ 2983919 h 3171710"/>
              <a:gd name="connsiteX146" fmla="*/ 4296292 w 12193149"/>
              <a:gd name="connsiteY146" fmla="*/ 2982040 h 3171710"/>
              <a:gd name="connsiteX147" fmla="*/ 4291212 w 12193149"/>
              <a:gd name="connsiteY147" fmla="*/ 2984957 h 3171710"/>
              <a:gd name="connsiteX148" fmla="*/ 4277290 w 12193149"/>
              <a:gd name="connsiteY148" fmla="*/ 2984711 h 3171710"/>
              <a:gd name="connsiteX149" fmla="*/ 4249265 w 12193149"/>
              <a:gd name="connsiteY149" fmla="*/ 2987035 h 3171710"/>
              <a:gd name="connsiteX150" fmla="*/ 4203199 w 12193149"/>
              <a:gd name="connsiteY150" fmla="*/ 2984240 h 3171710"/>
              <a:gd name="connsiteX151" fmla="*/ 4202893 w 12193149"/>
              <a:gd name="connsiteY151" fmla="*/ 2982981 h 3171710"/>
              <a:gd name="connsiteX152" fmla="*/ 4192396 w 12193149"/>
              <a:gd name="connsiteY152" fmla="*/ 2977347 h 3171710"/>
              <a:gd name="connsiteX153" fmla="*/ 4143893 w 12193149"/>
              <a:gd name="connsiteY153" fmla="*/ 2961482 h 3171710"/>
              <a:gd name="connsiteX154" fmla="*/ 4084245 w 12193149"/>
              <a:gd name="connsiteY154" fmla="*/ 2934949 h 3171710"/>
              <a:gd name="connsiteX155" fmla="*/ 4075694 w 12193149"/>
              <a:gd name="connsiteY155" fmla="*/ 2934114 h 3171710"/>
              <a:gd name="connsiteX156" fmla="*/ 4075575 w 12193149"/>
              <a:gd name="connsiteY156" fmla="*/ 2933815 h 3171710"/>
              <a:gd name="connsiteX157" fmla="*/ 4066658 w 12193149"/>
              <a:gd name="connsiteY157" fmla="*/ 2932371 h 3171710"/>
              <a:gd name="connsiteX158" fmla="*/ 4060102 w 12193149"/>
              <a:gd name="connsiteY158" fmla="*/ 2932589 h 3171710"/>
              <a:gd name="connsiteX159" fmla="*/ 4043512 w 12193149"/>
              <a:gd name="connsiteY159" fmla="*/ 2930968 h 3171710"/>
              <a:gd name="connsiteX160" fmla="*/ 4038145 w 12193149"/>
              <a:gd name="connsiteY160" fmla="*/ 2928534 h 3171710"/>
              <a:gd name="connsiteX161" fmla="*/ 4036511 w 12193149"/>
              <a:gd name="connsiteY161" fmla="*/ 2924867 h 3171710"/>
              <a:gd name="connsiteX162" fmla="*/ 4034926 w 12193149"/>
              <a:gd name="connsiteY162" fmla="*/ 2925102 h 3171710"/>
              <a:gd name="connsiteX163" fmla="*/ 4005686 w 12193149"/>
              <a:gd name="connsiteY163" fmla="*/ 2912534 h 3171710"/>
              <a:gd name="connsiteX164" fmla="*/ 3937994 w 12193149"/>
              <a:gd name="connsiteY164" fmla="*/ 2895077 h 3171710"/>
              <a:gd name="connsiteX165" fmla="*/ 3898423 w 12193149"/>
              <a:gd name="connsiteY165" fmla="*/ 2889422 h 3171710"/>
              <a:gd name="connsiteX166" fmla="*/ 3790908 w 12193149"/>
              <a:gd name="connsiteY166" fmla="*/ 2869184 h 3171710"/>
              <a:gd name="connsiteX167" fmla="*/ 3683661 w 12193149"/>
              <a:gd name="connsiteY167" fmla="*/ 2845261 h 3171710"/>
              <a:gd name="connsiteX168" fmla="*/ 3611183 w 12193149"/>
              <a:gd name="connsiteY168" fmla="*/ 2812990 h 3171710"/>
              <a:gd name="connsiteX169" fmla="*/ 3605003 w 12193149"/>
              <a:gd name="connsiteY169" fmla="*/ 2814352 h 3171710"/>
              <a:gd name="connsiteX170" fmla="*/ 3595884 w 12193149"/>
              <a:gd name="connsiteY170" fmla="*/ 2814516 h 3171710"/>
              <a:gd name="connsiteX171" fmla="*/ 3595649 w 12193149"/>
              <a:gd name="connsiteY171" fmla="*/ 2814247 h 3171710"/>
              <a:gd name="connsiteX172" fmla="*/ 3587126 w 12193149"/>
              <a:gd name="connsiteY172" fmla="*/ 2814937 h 3171710"/>
              <a:gd name="connsiteX173" fmla="*/ 3537283 w 12193149"/>
              <a:gd name="connsiteY173" fmla="*/ 2805238 h 3171710"/>
              <a:gd name="connsiteX174" fmla="*/ 3474371 w 12193149"/>
              <a:gd name="connsiteY174" fmla="*/ 2801577 h 3171710"/>
              <a:gd name="connsiteX175" fmla="*/ 3401876 w 12193149"/>
              <a:gd name="connsiteY175" fmla="*/ 2789529 h 3171710"/>
              <a:gd name="connsiteX176" fmla="*/ 3365036 w 12193149"/>
              <a:gd name="connsiteY176" fmla="*/ 2806481 h 3171710"/>
              <a:gd name="connsiteX177" fmla="*/ 3345174 w 12193149"/>
              <a:gd name="connsiteY177" fmla="*/ 2808163 h 3171710"/>
              <a:gd name="connsiteX178" fmla="*/ 3342846 w 12193149"/>
              <a:gd name="connsiteY178" fmla="*/ 2807188 h 3171710"/>
              <a:gd name="connsiteX179" fmla="*/ 3263504 w 12193149"/>
              <a:gd name="connsiteY179" fmla="*/ 2813065 h 3171710"/>
              <a:gd name="connsiteX180" fmla="*/ 3143704 w 12193149"/>
              <a:gd name="connsiteY180" fmla="*/ 2820840 h 3171710"/>
              <a:gd name="connsiteX181" fmla="*/ 3031439 w 12193149"/>
              <a:gd name="connsiteY181" fmla="*/ 2823483 h 3171710"/>
              <a:gd name="connsiteX182" fmla="*/ 2782717 w 12193149"/>
              <a:gd name="connsiteY182" fmla="*/ 2845304 h 3171710"/>
              <a:gd name="connsiteX183" fmla="*/ 2647675 w 12193149"/>
              <a:gd name="connsiteY183" fmla="*/ 2855840 h 3171710"/>
              <a:gd name="connsiteX184" fmla="*/ 2569176 w 12193149"/>
              <a:gd name="connsiteY184" fmla="*/ 2829599 h 3171710"/>
              <a:gd name="connsiteX185" fmla="*/ 2444403 w 12193149"/>
              <a:gd name="connsiteY185" fmla="*/ 2843500 h 3171710"/>
              <a:gd name="connsiteX186" fmla="*/ 2316260 w 12193149"/>
              <a:gd name="connsiteY186" fmla="*/ 2851967 h 3171710"/>
              <a:gd name="connsiteX187" fmla="*/ 2209726 w 12193149"/>
              <a:gd name="connsiteY187" fmla="*/ 2846734 h 3171710"/>
              <a:gd name="connsiteX188" fmla="*/ 2095813 w 12193149"/>
              <a:gd name="connsiteY188" fmla="*/ 2830023 h 3171710"/>
              <a:gd name="connsiteX189" fmla="*/ 1998504 w 12193149"/>
              <a:gd name="connsiteY189" fmla="*/ 2822003 h 3171710"/>
              <a:gd name="connsiteX190" fmla="*/ 1929320 w 12193149"/>
              <a:gd name="connsiteY190" fmla="*/ 2843948 h 3171710"/>
              <a:gd name="connsiteX191" fmla="*/ 1922798 w 12193149"/>
              <a:gd name="connsiteY191" fmla="*/ 2839117 h 3171710"/>
              <a:gd name="connsiteX192" fmla="*/ 1874228 w 12193149"/>
              <a:gd name="connsiteY192" fmla="*/ 2840712 h 3171710"/>
              <a:gd name="connsiteX193" fmla="*/ 1787803 w 12193149"/>
              <a:gd name="connsiteY193" fmla="*/ 2868334 h 3171710"/>
              <a:gd name="connsiteX194" fmla="*/ 1739352 w 12193149"/>
              <a:gd name="connsiteY194" fmla="*/ 2863283 h 3171710"/>
              <a:gd name="connsiteX195" fmla="*/ 1676219 w 12193149"/>
              <a:gd name="connsiteY195" fmla="*/ 2846934 h 3171710"/>
              <a:gd name="connsiteX196" fmla="*/ 1609817 w 12193149"/>
              <a:gd name="connsiteY196" fmla="*/ 2840037 h 3171710"/>
              <a:gd name="connsiteX197" fmla="*/ 1497258 w 12193149"/>
              <a:gd name="connsiteY197" fmla="*/ 2814447 h 3171710"/>
              <a:gd name="connsiteX198" fmla="*/ 1151127 w 12193149"/>
              <a:gd name="connsiteY198" fmla="*/ 2765012 h 3171710"/>
              <a:gd name="connsiteX199" fmla="*/ 859417 w 12193149"/>
              <a:gd name="connsiteY199" fmla="*/ 2755579 h 3171710"/>
              <a:gd name="connsiteX200" fmla="*/ 838688 w 12193149"/>
              <a:gd name="connsiteY200" fmla="*/ 2756792 h 3171710"/>
              <a:gd name="connsiteX201" fmla="*/ 817957 w 12193149"/>
              <a:gd name="connsiteY201" fmla="*/ 2754828 h 3171710"/>
              <a:gd name="connsiteX202" fmla="*/ 812654 w 12193149"/>
              <a:gd name="connsiteY202" fmla="*/ 2757722 h 3171710"/>
              <a:gd name="connsiteX203" fmla="*/ 721195 w 12193149"/>
              <a:gd name="connsiteY203" fmla="*/ 2756632 h 3171710"/>
              <a:gd name="connsiteX204" fmla="*/ 720890 w 12193149"/>
              <a:gd name="connsiteY204" fmla="*/ 2755370 h 3171710"/>
              <a:gd name="connsiteX205" fmla="*/ 710023 w 12193149"/>
              <a:gd name="connsiteY205" fmla="*/ 2749693 h 3171710"/>
              <a:gd name="connsiteX206" fmla="*/ 597940 w 12193149"/>
              <a:gd name="connsiteY206" fmla="*/ 2706835 h 3171710"/>
              <a:gd name="connsiteX207" fmla="*/ 579683 w 12193149"/>
              <a:gd name="connsiteY207" fmla="*/ 2704183 h 3171710"/>
              <a:gd name="connsiteX208" fmla="*/ 572865 w 12193149"/>
              <a:gd name="connsiteY208" fmla="*/ 2704372 h 3171710"/>
              <a:gd name="connsiteX209" fmla="*/ 446247 w 12193149"/>
              <a:gd name="connsiteY209" fmla="*/ 2666342 h 3171710"/>
              <a:gd name="connsiteX210" fmla="*/ 405163 w 12193149"/>
              <a:gd name="connsiteY210" fmla="*/ 2660519 h 3171710"/>
              <a:gd name="connsiteX211" fmla="*/ 293583 w 12193149"/>
              <a:gd name="connsiteY211" fmla="*/ 2639823 h 3171710"/>
              <a:gd name="connsiteX212" fmla="*/ 119529 w 12193149"/>
              <a:gd name="connsiteY212" fmla="*/ 2588018 h 3171710"/>
              <a:gd name="connsiteX213" fmla="*/ 16674 w 12193149"/>
              <a:gd name="connsiteY213" fmla="*/ 2585162 h 3171710"/>
              <a:gd name="connsiteX214" fmla="*/ 1150 w 12193149"/>
              <a:gd name="connsiteY214" fmla="*/ 2579693 h 3171710"/>
              <a:gd name="connsiteX215" fmla="*/ 1148 w 12193149"/>
              <a:gd name="connsiteY215" fmla="*/ 1049184 h 3171710"/>
              <a:gd name="connsiteX216" fmla="*/ 1148 w 12193149"/>
              <a:gd name="connsiteY216" fmla="*/ 0 h 31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3171710">
                <a:moveTo>
                  <a:pt x="1148" y="0"/>
                </a:moveTo>
                <a:lnTo>
                  <a:pt x="12181789" y="8189"/>
                </a:lnTo>
                <a:cubicBezTo>
                  <a:pt x="12181789" y="201435"/>
                  <a:pt x="12193149" y="1213464"/>
                  <a:pt x="12193149" y="1406710"/>
                </a:cubicBezTo>
                <a:lnTo>
                  <a:pt x="12185986" y="1411160"/>
                </a:lnTo>
                <a:cubicBezTo>
                  <a:pt x="12156393" y="1404401"/>
                  <a:pt x="12176978" y="1415299"/>
                  <a:pt x="12156363" y="1424337"/>
                </a:cubicBezTo>
                <a:cubicBezTo>
                  <a:pt x="12172308" y="1438279"/>
                  <a:pt x="12127905" y="1429847"/>
                  <a:pt x="12139215" y="1450150"/>
                </a:cubicBezTo>
                <a:cubicBezTo>
                  <a:pt x="12135103" y="1451151"/>
                  <a:pt x="12130766" y="1451483"/>
                  <a:pt x="12126327" y="1451661"/>
                </a:cubicBezTo>
                <a:lnTo>
                  <a:pt x="12124007" y="1451765"/>
                </a:lnTo>
                <a:lnTo>
                  <a:pt x="12116854" y="1455579"/>
                </a:lnTo>
                <a:lnTo>
                  <a:pt x="12099497" y="1455110"/>
                </a:lnTo>
                <a:cubicBezTo>
                  <a:pt x="12095162" y="1456775"/>
                  <a:pt x="12090978" y="1459336"/>
                  <a:pt x="12087073" y="1463312"/>
                </a:cubicBezTo>
                <a:cubicBezTo>
                  <a:pt x="12078890" y="1483714"/>
                  <a:pt x="12040481" y="1480817"/>
                  <a:pt x="12031073" y="1506980"/>
                </a:cubicBezTo>
                <a:cubicBezTo>
                  <a:pt x="12026399" y="1515225"/>
                  <a:pt x="12004497" y="1532326"/>
                  <a:pt x="11995833" y="1530429"/>
                </a:cubicBezTo>
                <a:cubicBezTo>
                  <a:pt x="11990333" y="1532938"/>
                  <a:pt x="11986699" y="1539016"/>
                  <a:pt x="11979717" y="1535132"/>
                </a:cubicBezTo>
                <a:cubicBezTo>
                  <a:pt x="11970382" y="1531211"/>
                  <a:pt x="11963763" y="1554233"/>
                  <a:pt x="11959046" y="1544529"/>
                </a:cubicBezTo>
                <a:lnTo>
                  <a:pt x="11920454" y="1557854"/>
                </a:lnTo>
                <a:cubicBezTo>
                  <a:pt x="11919152" y="1564914"/>
                  <a:pt x="11912619" y="1567116"/>
                  <a:pt x="11903656" y="1569397"/>
                </a:cubicBezTo>
                <a:lnTo>
                  <a:pt x="11895048" y="1571762"/>
                </a:lnTo>
                <a:lnTo>
                  <a:pt x="11891968" y="1582700"/>
                </a:lnTo>
                <a:cubicBezTo>
                  <a:pt x="11881074" y="1573372"/>
                  <a:pt x="11884523" y="1604713"/>
                  <a:pt x="11870776" y="1604787"/>
                </a:cubicBezTo>
                <a:lnTo>
                  <a:pt x="11813376" y="1624630"/>
                </a:lnTo>
                <a:lnTo>
                  <a:pt x="11590693" y="1790748"/>
                </a:lnTo>
                <a:cubicBezTo>
                  <a:pt x="11550201" y="1817685"/>
                  <a:pt x="11542649" y="1767741"/>
                  <a:pt x="11506817" y="1860594"/>
                </a:cubicBezTo>
                <a:cubicBezTo>
                  <a:pt x="11450023" y="1916431"/>
                  <a:pt x="11337127" y="2017145"/>
                  <a:pt x="11280332" y="2050542"/>
                </a:cubicBezTo>
                <a:cubicBezTo>
                  <a:pt x="11267547" y="2058142"/>
                  <a:pt x="11229147" y="2123560"/>
                  <a:pt x="11228309" y="2103207"/>
                </a:cubicBezTo>
                <a:cubicBezTo>
                  <a:pt x="11223950" y="2105174"/>
                  <a:pt x="11220761" y="2104651"/>
                  <a:pt x="11218087" y="2102932"/>
                </a:cubicBezTo>
                <a:lnTo>
                  <a:pt x="11217184" y="2101989"/>
                </a:lnTo>
                <a:lnTo>
                  <a:pt x="11188885" y="2119354"/>
                </a:lnTo>
                <a:lnTo>
                  <a:pt x="11184501" y="2119496"/>
                </a:lnTo>
                <a:lnTo>
                  <a:pt x="11166854" y="2133583"/>
                </a:lnTo>
                <a:lnTo>
                  <a:pt x="11157311" y="2139385"/>
                </a:lnTo>
                <a:lnTo>
                  <a:pt x="11155496" y="2144068"/>
                </a:lnTo>
                <a:cubicBezTo>
                  <a:pt x="11153045" y="2147436"/>
                  <a:pt x="11148902" y="2150083"/>
                  <a:pt x="11140961" y="2151086"/>
                </a:cubicBezTo>
                <a:lnTo>
                  <a:pt x="11138961" y="2150743"/>
                </a:lnTo>
                <a:lnTo>
                  <a:pt x="11128208" y="2160803"/>
                </a:lnTo>
                <a:cubicBezTo>
                  <a:pt x="11124962" y="2164785"/>
                  <a:pt x="11122359" y="2169258"/>
                  <a:pt x="11120691" y="2174395"/>
                </a:cubicBezTo>
                <a:cubicBezTo>
                  <a:pt x="11081770" y="2197656"/>
                  <a:pt x="10952581" y="2271077"/>
                  <a:pt x="10894683" y="2300370"/>
                </a:cubicBezTo>
                <a:cubicBezTo>
                  <a:pt x="10861781" y="2315405"/>
                  <a:pt x="10817803" y="2335857"/>
                  <a:pt x="10773300" y="2350162"/>
                </a:cubicBezTo>
                <a:cubicBezTo>
                  <a:pt x="10733414" y="2394390"/>
                  <a:pt x="10677791" y="2353706"/>
                  <a:pt x="10627668" y="2386200"/>
                </a:cubicBezTo>
                <a:cubicBezTo>
                  <a:pt x="10590276" y="2369074"/>
                  <a:pt x="10613693" y="2389253"/>
                  <a:pt x="10581895" y="2395660"/>
                </a:cubicBezTo>
                <a:cubicBezTo>
                  <a:pt x="10597733" y="2418627"/>
                  <a:pt x="10540912" y="2395212"/>
                  <a:pt x="10547790" y="2425394"/>
                </a:cubicBezTo>
                <a:cubicBezTo>
                  <a:pt x="10541784" y="2425603"/>
                  <a:pt x="10535750" y="2424857"/>
                  <a:pt x="10529643" y="2423878"/>
                </a:cubicBezTo>
                <a:lnTo>
                  <a:pt x="10526446" y="2423382"/>
                </a:lnTo>
                <a:lnTo>
                  <a:pt x="10515129" y="2426508"/>
                </a:lnTo>
                <a:lnTo>
                  <a:pt x="10491735" y="2421127"/>
                </a:lnTo>
                <a:cubicBezTo>
                  <a:pt x="10485147" y="2422161"/>
                  <a:pt x="10478389" y="2424430"/>
                  <a:pt x="10471418" y="2428664"/>
                </a:cubicBezTo>
                <a:cubicBezTo>
                  <a:pt x="10451763" y="2453636"/>
                  <a:pt x="10400774" y="2439247"/>
                  <a:pt x="10377042" y="2471569"/>
                </a:cubicBezTo>
                <a:cubicBezTo>
                  <a:pt x="10367240" y="2481286"/>
                  <a:pt x="10330319" y="2498097"/>
                  <a:pt x="10319338" y="2493192"/>
                </a:cubicBezTo>
                <a:cubicBezTo>
                  <a:pt x="10310813" y="2495031"/>
                  <a:pt x="10303331" y="2502144"/>
                  <a:pt x="10295467" y="2495050"/>
                </a:cubicBezTo>
                <a:cubicBezTo>
                  <a:pt x="10284420" y="2487261"/>
                  <a:pt x="10265794" y="2516157"/>
                  <a:pt x="10263443" y="2501919"/>
                </a:cubicBezTo>
                <a:lnTo>
                  <a:pt x="10205418" y="2509120"/>
                </a:lnTo>
                <a:cubicBezTo>
                  <a:pt x="10200696" y="2518180"/>
                  <a:pt x="10190895" y="2519327"/>
                  <a:pt x="10177759" y="2519914"/>
                </a:cubicBezTo>
                <a:lnTo>
                  <a:pt x="10165070" y="2520710"/>
                </a:lnTo>
                <a:lnTo>
                  <a:pt x="10156308" y="2534458"/>
                </a:lnTo>
                <a:cubicBezTo>
                  <a:pt x="10145406" y="2519028"/>
                  <a:pt x="10136981" y="2561781"/>
                  <a:pt x="10118267" y="2558113"/>
                </a:cubicBezTo>
                <a:lnTo>
                  <a:pt x="10083317" y="2570267"/>
                </a:lnTo>
                <a:cubicBezTo>
                  <a:pt x="10075718" y="2568198"/>
                  <a:pt x="10048011" y="2569526"/>
                  <a:pt x="10040388" y="2568603"/>
                </a:cubicBezTo>
                <a:cubicBezTo>
                  <a:pt x="9999609" y="2578704"/>
                  <a:pt x="9985545" y="2579194"/>
                  <a:pt x="9961167" y="2584118"/>
                </a:cubicBezTo>
                <a:cubicBezTo>
                  <a:pt x="9920131" y="2584260"/>
                  <a:pt x="9889892" y="2581061"/>
                  <a:pt x="9848940" y="2590886"/>
                </a:cubicBezTo>
                <a:lnTo>
                  <a:pt x="9729457" y="2611093"/>
                </a:lnTo>
                <a:cubicBezTo>
                  <a:pt x="9676207" y="2601507"/>
                  <a:pt x="9631235" y="2626730"/>
                  <a:pt x="9613704" y="2639342"/>
                </a:cubicBezTo>
                <a:cubicBezTo>
                  <a:pt x="9548152" y="2653618"/>
                  <a:pt x="9410970" y="2690964"/>
                  <a:pt x="9338590" y="2696264"/>
                </a:cubicBezTo>
                <a:lnTo>
                  <a:pt x="9232518" y="2720120"/>
                </a:lnTo>
                <a:lnTo>
                  <a:pt x="9156690" y="2730199"/>
                </a:lnTo>
                <a:lnTo>
                  <a:pt x="9054601" y="2737726"/>
                </a:lnTo>
                <a:lnTo>
                  <a:pt x="9006634" y="2741011"/>
                </a:lnTo>
                <a:lnTo>
                  <a:pt x="9006349" y="2740771"/>
                </a:lnTo>
                <a:cubicBezTo>
                  <a:pt x="9004294" y="2740551"/>
                  <a:pt x="9001475" y="2740879"/>
                  <a:pt x="8997380" y="2741982"/>
                </a:cubicBezTo>
                <a:lnTo>
                  <a:pt x="8991542" y="2744043"/>
                </a:lnTo>
                <a:lnTo>
                  <a:pt x="8975485" y="2747269"/>
                </a:lnTo>
                <a:lnTo>
                  <a:pt x="8969159" y="2746569"/>
                </a:lnTo>
                <a:lnTo>
                  <a:pt x="8964196" y="2744344"/>
                </a:lnTo>
                <a:cubicBezTo>
                  <a:pt x="8955841" y="2752295"/>
                  <a:pt x="8956668" y="2761243"/>
                  <a:pt x="8930136" y="2741156"/>
                </a:cubicBezTo>
                <a:cubicBezTo>
                  <a:pt x="8899182" y="2742176"/>
                  <a:pt x="8790451" y="2756831"/>
                  <a:pt x="8753592" y="2760388"/>
                </a:cubicBezTo>
                <a:cubicBezTo>
                  <a:pt x="8720970" y="2771108"/>
                  <a:pt x="8749345" y="2757447"/>
                  <a:pt x="8708995" y="2762489"/>
                </a:cubicBezTo>
                <a:cubicBezTo>
                  <a:pt x="8672757" y="2782024"/>
                  <a:pt x="8640293" y="2765584"/>
                  <a:pt x="8597219" y="2771061"/>
                </a:cubicBezTo>
                <a:lnTo>
                  <a:pt x="8526378" y="2756219"/>
                </a:lnTo>
                <a:lnTo>
                  <a:pt x="8512131" y="2762134"/>
                </a:lnTo>
                <a:lnTo>
                  <a:pt x="8507315" y="2765135"/>
                </a:lnTo>
                <a:cubicBezTo>
                  <a:pt x="8503797" y="2766912"/>
                  <a:pt x="8501196" y="2767723"/>
                  <a:pt x="8499116" y="2767873"/>
                </a:cubicBezTo>
                <a:lnTo>
                  <a:pt x="8498742" y="2767694"/>
                </a:lnTo>
                <a:lnTo>
                  <a:pt x="8491397" y="2770744"/>
                </a:lnTo>
                <a:lnTo>
                  <a:pt x="8368330" y="2784786"/>
                </a:lnTo>
                <a:cubicBezTo>
                  <a:pt x="8363173" y="2786811"/>
                  <a:pt x="8358881" y="2786463"/>
                  <a:pt x="8354947" y="2784980"/>
                </a:cubicBezTo>
                <a:lnTo>
                  <a:pt x="8321252" y="2801558"/>
                </a:lnTo>
                <a:lnTo>
                  <a:pt x="8315581" y="2801884"/>
                </a:lnTo>
                <a:lnTo>
                  <a:pt x="8296322" y="2815779"/>
                </a:lnTo>
                <a:lnTo>
                  <a:pt x="8285424" y="2821602"/>
                </a:lnTo>
                <a:lnTo>
                  <a:pt x="8284298" y="2826045"/>
                </a:lnTo>
                <a:cubicBezTo>
                  <a:pt x="8281994" y="2829290"/>
                  <a:pt x="8277300" y="2831938"/>
                  <a:pt x="8267224" y="2833220"/>
                </a:cubicBezTo>
                <a:lnTo>
                  <a:pt x="8264525" y="2832990"/>
                </a:lnTo>
                <a:lnTo>
                  <a:pt x="8253181" y="2842833"/>
                </a:lnTo>
                <a:cubicBezTo>
                  <a:pt x="8250007" y="2846683"/>
                  <a:pt x="8247795" y="2850965"/>
                  <a:pt x="8246982" y="2855825"/>
                </a:cubicBezTo>
                <a:cubicBezTo>
                  <a:pt x="8182975" y="2852918"/>
                  <a:pt x="8148279" y="2887040"/>
                  <a:pt x="8091420" y="2901986"/>
                </a:cubicBezTo>
                <a:cubicBezTo>
                  <a:pt x="8026616" y="2925128"/>
                  <a:pt x="7968218" y="2946364"/>
                  <a:pt x="7906555" y="2943959"/>
                </a:cubicBezTo>
                <a:cubicBezTo>
                  <a:pt x="7836267" y="2958871"/>
                  <a:pt x="7782114" y="2961102"/>
                  <a:pt x="7719893" y="2969674"/>
                </a:cubicBezTo>
                <a:lnTo>
                  <a:pt x="7615495" y="2966203"/>
                </a:lnTo>
                <a:lnTo>
                  <a:pt x="7528691" y="2972031"/>
                </a:lnTo>
                <a:lnTo>
                  <a:pt x="7520719" y="2974584"/>
                </a:lnTo>
                <a:cubicBezTo>
                  <a:pt x="7515141" y="2975923"/>
                  <a:pt x="7511320" y="2976273"/>
                  <a:pt x="7508559" y="2975919"/>
                </a:cubicBezTo>
                <a:lnTo>
                  <a:pt x="7508188" y="2975592"/>
                </a:lnTo>
                <a:lnTo>
                  <a:pt x="7496943" y="2977544"/>
                </a:lnTo>
                <a:lnTo>
                  <a:pt x="7219707" y="2983651"/>
                </a:lnTo>
                <a:lnTo>
                  <a:pt x="7202249" y="2988201"/>
                </a:lnTo>
                <a:lnTo>
                  <a:pt x="7198152" y="2993559"/>
                </a:lnTo>
                <a:cubicBezTo>
                  <a:pt x="7193259" y="2997082"/>
                  <a:pt x="7185654" y="2999221"/>
                  <a:pt x="7171956" y="2998207"/>
                </a:cubicBezTo>
                <a:lnTo>
                  <a:pt x="7098136" y="3010435"/>
                </a:lnTo>
                <a:cubicBezTo>
                  <a:pt x="7062296" y="3011413"/>
                  <a:pt x="7051336" y="3012390"/>
                  <a:pt x="7019644" y="3010061"/>
                </a:cubicBezTo>
                <a:cubicBezTo>
                  <a:pt x="6938675" y="3020999"/>
                  <a:pt x="6944793" y="3045165"/>
                  <a:pt x="6905294" y="3039567"/>
                </a:cubicBezTo>
                <a:cubicBezTo>
                  <a:pt x="6873070" y="3034359"/>
                  <a:pt x="6789137" y="3053433"/>
                  <a:pt x="6709370" y="3067522"/>
                </a:cubicBezTo>
                <a:cubicBezTo>
                  <a:pt x="6650254" y="3076977"/>
                  <a:pt x="6629253" y="3091078"/>
                  <a:pt x="6550602" y="3096298"/>
                </a:cubicBezTo>
                <a:cubicBezTo>
                  <a:pt x="6473302" y="3140388"/>
                  <a:pt x="6410843" y="3116665"/>
                  <a:pt x="6318708" y="3143098"/>
                </a:cubicBezTo>
                <a:cubicBezTo>
                  <a:pt x="6298698" y="3158620"/>
                  <a:pt x="6210439" y="3141427"/>
                  <a:pt x="6169822" y="3145185"/>
                </a:cubicBezTo>
                <a:cubicBezTo>
                  <a:pt x="6129203" y="3148943"/>
                  <a:pt x="6091688" y="3162491"/>
                  <a:pt x="6074996" y="3165647"/>
                </a:cubicBezTo>
                <a:lnTo>
                  <a:pt x="6069677" y="3164110"/>
                </a:lnTo>
                <a:lnTo>
                  <a:pt x="6049786" y="3164793"/>
                </a:lnTo>
                <a:lnTo>
                  <a:pt x="6042433" y="3156444"/>
                </a:lnTo>
                <a:lnTo>
                  <a:pt x="6011238" y="3151351"/>
                </a:lnTo>
                <a:cubicBezTo>
                  <a:pt x="5999830" y="3150764"/>
                  <a:pt x="5971276" y="3151677"/>
                  <a:pt x="5958523" y="3154995"/>
                </a:cubicBezTo>
                <a:lnTo>
                  <a:pt x="5760067" y="3170687"/>
                </a:lnTo>
                <a:lnTo>
                  <a:pt x="5628108" y="3171710"/>
                </a:lnTo>
                <a:lnTo>
                  <a:pt x="5472054" y="3157690"/>
                </a:lnTo>
                <a:cubicBezTo>
                  <a:pt x="5479284" y="3144662"/>
                  <a:pt x="5440157" y="3158728"/>
                  <a:pt x="5433909" y="3146437"/>
                </a:cubicBezTo>
                <a:cubicBezTo>
                  <a:pt x="5430517" y="3136405"/>
                  <a:pt x="5392976" y="3131721"/>
                  <a:pt x="5382817" y="3128735"/>
                </a:cubicBezTo>
                <a:lnTo>
                  <a:pt x="5262912" y="3108318"/>
                </a:lnTo>
                <a:cubicBezTo>
                  <a:pt x="5252746" y="3108134"/>
                  <a:pt x="5231699" y="3099824"/>
                  <a:pt x="5224109" y="3097194"/>
                </a:cubicBezTo>
                <a:lnTo>
                  <a:pt x="5175808" y="3094204"/>
                </a:lnTo>
                <a:lnTo>
                  <a:pt x="5157702" y="3086981"/>
                </a:lnTo>
                <a:lnTo>
                  <a:pt x="5143747" y="3083581"/>
                </a:lnTo>
                <a:lnTo>
                  <a:pt x="5140744" y="3081480"/>
                </a:lnTo>
                <a:cubicBezTo>
                  <a:pt x="5135026" y="3077440"/>
                  <a:pt x="5129229" y="3073629"/>
                  <a:pt x="5122807" y="3070627"/>
                </a:cubicBezTo>
                <a:cubicBezTo>
                  <a:pt x="5109467" y="3099246"/>
                  <a:pt x="5066004" y="3049810"/>
                  <a:pt x="5066938" y="3077198"/>
                </a:cubicBezTo>
                <a:cubicBezTo>
                  <a:pt x="5029345" y="3065682"/>
                  <a:pt x="5040096" y="3094771"/>
                  <a:pt x="5012662" y="3060817"/>
                </a:cubicBezTo>
                <a:cubicBezTo>
                  <a:pt x="4938174" y="3061200"/>
                  <a:pt x="4917504" y="3074207"/>
                  <a:pt x="4841589" y="3036800"/>
                </a:cubicBezTo>
                <a:cubicBezTo>
                  <a:pt x="4807890" y="3020158"/>
                  <a:pt x="4785258" y="3009012"/>
                  <a:pt x="4763595" y="3009032"/>
                </a:cubicBezTo>
                <a:cubicBezTo>
                  <a:pt x="4742475" y="3004532"/>
                  <a:pt x="4730631" y="3001709"/>
                  <a:pt x="4724334" y="3000018"/>
                </a:cubicBezTo>
                <a:lnTo>
                  <a:pt x="4722324" y="2999269"/>
                </a:lnTo>
                <a:lnTo>
                  <a:pt x="4723259" y="2999058"/>
                </a:lnTo>
                <a:cubicBezTo>
                  <a:pt x="4722296" y="2998416"/>
                  <a:pt x="4719415" y="2997810"/>
                  <a:pt x="4718350" y="2997788"/>
                </a:cubicBezTo>
                <a:lnTo>
                  <a:pt x="4722324" y="2999269"/>
                </a:lnTo>
                <a:lnTo>
                  <a:pt x="4716674" y="3000544"/>
                </a:lnTo>
                <a:cubicBezTo>
                  <a:pt x="4681300" y="2993588"/>
                  <a:pt x="4525895" y="2992780"/>
                  <a:pt x="4516962" y="2990642"/>
                </a:cubicBezTo>
                <a:cubicBezTo>
                  <a:pt x="4458971" y="2977530"/>
                  <a:pt x="4463810" y="2976789"/>
                  <a:pt x="4429691" y="2979991"/>
                </a:cubicBezTo>
                <a:cubicBezTo>
                  <a:pt x="4424455" y="2983362"/>
                  <a:pt x="4370126" y="2977068"/>
                  <a:pt x="4364023" y="2978645"/>
                </a:cubicBezTo>
                <a:lnTo>
                  <a:pt x="4318114" y="2985260"/>
                </a:lnTo>
                <a:lnTo>
                  <a:pt x="4316258" y="2983919"/>
                </a:lnTo>
                <a:cubicBezTo>
                  <a:pt x="4307275" y="2980548"/>
                  <a:pt x="4301145" y="2980549"/>
                  <a:pt x="4296292" y="2982040"/>
                </a:cubicBezTo>
                <a:lnTo>
                  <a:pt x="4291212" y="2984957"/>
                </a:lnTo>
                <a:lnTo>
                  <a:pt x="4277290" y="2984711"/>
                </a:lnTo>
                <a:lnTo>
                  <a:pt x="4249265" y="2987035"/>
                </a:lnTo>
                <a:lnTo>
                  <a:pt x="4203199" y="2984240"/>
                </a:lnTo>
                <a:cubicBezTo>
                  <a:pt x="4203096" y="2983820"/>
                  <a:pt x="4202995" y="2983401"/>
                  <a:pt x="4202893" y="2982981"/>
                </a:cubicBezTo>
                <a:cubicBezTo>
                  <a:pt x="4201267" y="2980144"/>
                  <a:pt x="4198292" y="2978025"/>
                  <a:pt x="4192396" y="2977347"/>
                </a:cubicBezTo>
                <a:cubicBezTo>
                  <a:pt x="4205365" y="2960058"/>
                  <a:pt x="4162425" y="2961953"/>
                  <a:pt x="4143893" y="2961482"/>
                </a:cubicBezTo>
                <a:cubicBezTo>
                  <a:pt x="4125868" y="2954416"/>
                  <a:pt x="4100250" y="2940836"/>
                  <a:pt x="4084245" y="2934949"/>
                </a:cubicBezTo>
                <a:lnTo>
                  <a:pt x="4075694" y="2934114"/>
                </a:lnTo>
                <a:cubicBezTo>
                  <a:pt x="4075655" y="2934013"/>
                  <a:pt x="4075614" y="2933914"/>
                  <a:pt x="4075575" y="2933815"/>
                </a:cubicBezTo>
                <a:cubicBezTo>
                  <a:pt x="4073829" y="2933031"/>
                  <a:pt x="4071057" y="2932530"/>
                  <a:pt x="4066658" y="2932371"/>
                </a:cubicBezTo>
                <a:lnTo>
                  <a:pt x="4060102" y="2932589"/>
                </a:lnTo>
                <a:lnTo>
                  <a:pt x="4043512" y="2930968"/>
                </a:lnTo>
                <a:lnTo>
                  <a:pt x="4038145" y="2928534"/>
                </a:lnTo>
                <a:lnTo>
                  <a:pt x="4036511" y="2924867"/>
                </a:lnTo>
                <a:lnTo>
                  <a:pt x="4034926" y="2925102"/>
                </a:lnTo>
                <a:cubicBezTo>
                  <a:pt x="4022576" y="2929966"/>
                  <a:pt x="4018025" y="2938342"/>
                  <a:pt x="4005686" y="2912534"/>
                </a:cubicBezTo>
                <a:lnTo>
                  <a:pt x="3937994" y="2895077"/>
                </a:lnTo>
                <a:cubicBezTo>
                  <a:pt x="3921658" y="2902801"/>
                  <a:pt x="3909686" y="2898112"/>
                  <a:pt x="3898423" y="2889422"/>
                </a:cubicBezTo>
                <a:cubicBezTo>
                  <a:pt x="3862243" y="2889918"/>
                  <a:pt x="3830779" y="2876048"/>
                  <a:pt x="3790908" y="2869184"/>
                </a:cubicBezTo>
                <a:cubicBezTo>
                  <a:pt x="3742158" y="2854478"/>
                  <a:pt x="3726280" y="2852501"/>
                  <a:pt x="3683661" y="2845261"/>
                </a:cubicBezTo>
                <a:lnTo>
                  <a:pt x="3611183" y="2812990"/>
                </a:lnTo>
                <a:lnTo>
                  <a:pt x="3605003" y="2814352"/>
                </a:lnTo>
                <a:cubicBezTo>
                  <a:pt x="3600731" y="2814971"/>
                  <a:pt x="3597877" y="2814971"/>
                  <a:pt x="3595884" y="2814516"/>
                </a:cubicBezTo>
                <a:lnTo>
                  <a:pt x="3595649" y="2814247"/>
                </a:lnTo>
                <a:lnTo>
                  <a:pt x="3587126" y="2814937"/>
                </a:lnTo>
                <a:cubicBezTo>
                  <a:pt x="3572774" y="2816728"/>
                  <a:pt x="3550540" y="2802529"/>
                  <a:pt x="3537283" y="2805238"/>
                </a:cubicBezTo>
                <a:cubicBezTo>
                  <a:pt x="3515092" y="2800942"/>
                  <a:pt x="3489773" y="2807207"/>
                  <a:pt x="3474371" y="2801577"/>
                </a:cubicBezTo>
                <a:lnTo>
                  <a:pt x="3401876" y="2789529"/>
                </a:lnTo>
                <a:lnTo>
                  <a:pt x="3365036" y="2806481"/>
                </a:lnTo>
                <a:cubicBezTo>
                  <a:pt x="3361007" y="2808779"/>
                  <a:pt x="3355145" y="2809857"/>
                  <a:pt x="3345174" y="2808163"/>
                </a:cubicBezTo>
                <a:lnTo>
                  <a:pt x="3342846" y="2807188"/>
                </a:lnTo>
                <a:cubicBezTo>
                  <a:pt x="3337528" y="2809659"/>
                  <a:pt x="3296694" y="2810789"/>
                  <a:pt x="3263504" y="2813065"/>
                </a:cubicBezTo>
                <a:cubicBezTo>
                  <a:pt x="3210873" y="2815406"/>
                  <a:pt x="3204538" y="2823378"/>
                  <a:pt x="3143704" y="2820840"/>
                </a:cubicBezTo>
                <a:cubicBezTo>
                  <a:pt x="3083839" y="2822069"/>
                  <a:pt x="3073438" y="2828075"/>
                  <a:pt x="3031439" y="2823483"/>
                </a:cubicBezTo>
                <a:lnTo>
                  <a:pt x="2782717" y="2845304"/>
                </a:lnTo>
                <a:cubicBezTo>
                  <a:pt x="2720447" y="2872959"/>
                  <a:pt x="2718750" y="2842390"/>
                  <a:pt x="2647675" y="2855840"/>
                </a:cubicBezTo>
                <a:cubicBezTo>
                  <a:pt x="2583664" y="2795905"/>
                  <a:pt x="2609849" y="2834173"/>
                  <a:pt x="2569176" y="2829599"/>
                </a:cubicBezTo>
                <a:lnTo>
                  <a:pt x="2444403" y="2843500"/>
                </a:lnTo>
                <a:cubicBezTo>
                  <a:pt x="2412730" y="2860060"/>
                  <a:pt x="2355175" y="2829971"/>
                  <a:pt x="2316260" y="2851967"/>
                </a:cubicBezTo>
                <a:cubicBezTo>
                  <a:pt x="2277148" y="2852505"/>
                  <a:pt x="2234330" y="2848310"/>
                  <a:pt x="2209726" y="2846734"/>
                </a:cubicBezTo>
                <a:cubicBezTo>
                  <a:pt x="2172984" y="2843077"/>
                  <a:pt x="2131016" y="2834145"/>
                  <a:pt x="2095813" y="2830023"/>
                </a:cubicBezTo>
                <a:cubicBezTo>
                  <a:pt x="2078687" y="2843632"/>
                  <a:pt x="2046700" y="2821328"/>
                  <a:pt x="1998504" y="2822003"/>
                </a:cubicBezTo>
                <a:cubicBezTo>
                  <a:pt x="1979851" y="2837650"/>
                  <a:pt x="1965997" y="2822267"/>
                  <a:pt x="1929320" y="2843948"/>
                </a:cubicBezTo>
                <a:cubicBezTo>
                  <a:pt x="1927506" y="2842156"/>
                  <a:pt x="1925308" y="2840529"/>
                  <a:pt x="1922798" y="2839117"/>
                </a:cubicBezTo>
                <a:cubicBezTo>
                  <a:pt x="1908224" y="2830923"/>
                  <a:pt x="1886476" y="2831636"/>
                  <a:pt x="1874228" y="2840712"/>
                </a:cubicBezTo>
                <a:cubicBezTo>
                  <a:pt x="1844711" y="2855471"/>
                  <a:pt x="1815838" y="2863248"/>
                  <a:pt x="1787803" y="2868334"/>
                </a:cubicBezTo>
                <a:lnTo>
                  <a:pt x="1739352" y="2863283"/>
                </a:lnTo>
                <a:cubicBezTo>
                  <a:pt x="1720756" y="2859717"/>
                  <a:pt x="1697809" y="2850808"/>
                  <a:pt x="1676219" y="2846934"/>
                </a:cubicBezTo>
                <a:cubicBezTo>
                  <a:pt x="1653856" y="2845729"/>
                  <a:pt x="1629782" y="2852334"/>
                  <a:pt x="1609817" y="2840037"/>
                </a:cubicBezTo>
                <a:cubicBezTo>
                  <a:pt x="1570834" y="2828361"/>
                  <a:pt x="1525521" y="2848516"/>
                  <a:pt x="1497258" y="2814447"/>
                </a:cubicBezTo>
                <a:cubicBezTo>
                  <a:pt x="1419429" y="2799738"/>
                  <a:pt x="1265224" y="2779725"/>
                  <a:pt x="1151127" y="2765012"/>
                </a:cubicBezTo>
                <a:cubicBezTo>
                  <a:pt x="1044820" y="2755201"/>
                  <a:pt x="911490" y="2756949"/>
                  <a:pt x="859417" y="2755579"/>
                </a:cubicBezTo>
                <a:lnTo>
                  <a:pt x="838688" y="2756792"/>
                </a:lnTo>
                <a:cubicBezTo>
                  <a:pt x="829380" y="2753383"/>
                  <a:pt x="823010" y="2753358"/>
                  <a:pt x="817957" y="2754828"/>
                </a:cubicBezTo>
                <a:lnTo>
                  <a:pt x="812654" y="2757722"/>
                </a:lnTo>
                <a:lnTo>
                  <a:pt x="721195" y="2756632"/>
                </a:lnTo>
                <a:cubicBezTo>
                  <a:pt x="721095" y="2756212"/>
                  <a:pt x="720991" y="2755791"/>
                  <a:pt x="720890" y="2755370"/>
                </a:cubicBezTo>
                <a:cubicBezTo>
                  <a:pt x="719222" y="2752527"/>
                  <a:pt x="716144" y="2750395"/>
                  <a:pt x="710023" y="2749693"/>
                </a:cubicBezTo>
                <a:cubicBezTo>
                  <a:pt x="689532" y="2741604"/>
                  <a:pt x="619665" y="2714421"/>
                  <a:pt x="597940" y="2706835"/>
                </a:cubicBezTo>
                <a:cubicBezTo>
                  <a:pt x="587430" y="2706236"/>
                  <a:pt x="583862" y="2704593"/>
                  <a:pt x="579683" y="2704183"/>
                </a:cubicBezTo>
                <a:lnTo>
                  <a:pt x="572865" y="2704372"/>
                </a:lnTo>
                <a:cubicBezTo>
                  <a:pt x="550627" y="2698066"/>
                  <a:pt x="474197" y="2673651"/>
                  <a:pt x="446247" y="2666342"/>
                </a:cubicBezTo>
                <a:cubicBezTo>
                  <a:pt x="429213" y="2673994"/>
                  <a:pt x="416808" y="2669256"/>
                  <a:pt x="405163" y="2660519"/>
                </a:cubicBezTo>
                <a:cubicBezTo>
                  <a:pt x="367566" y="2660861"/>
                  <a:pt x="334968" y="2646856"/>
                  <a:pt x="293583" y="2639823"/>
                </a:cubicBezTo>
                <a:lnTo>
                  <a:pt x="119529" y="2588018"/>
                </a:lnTo>
                <a:cubicBezTo>
                  <a:pt x="73377" y="2578908"/>
                  <a:pt x="36403" y="2586550"/>
                  <a:pt x="16674" y="2585162"/>
                </a:cubicBezTo>
                <a:lnTo>
                  <a:pt x="1150" y="2579693"/>
                </a:lnTo>
                <a:cubicBezTo>
                  <a:pt x="-1438" y="2323697"/>
                  <a:pt x="1148" y="1341304"/>
                  <a:pt x="1148" y="1049184"/>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23CEFB-16C2-458B-891E-FFC9F30DF3F5}"/>
              </a:ext>
            </a:extLst>
          </p:cNvPr>
          <p:cNvSpPr>
            <a:spLocks noGrp="1"/>
          </p:cNvSpPr>
          <p:nvPr>
            <p:ph type="title"/>
          </p:nvPr>
        </p:nvSpPr>
        <p:spPr>
          <a:xfrm>
            <a:off x="1137111" y="182880"/>
            <a:ext cx="9916632" cy="1188720"/>
          </a:xfrm>
        </p:spPr>
        <p:txBody>
          <a:bodyPr>
            <a:normAutofit/>
          </a:bodyPr>
          <a:lstStyle/>
          <a:p>
            <a:r>
              <a:rPr lang="en-US" dirty="0">
                <a:solidFill>
                  <a:schemeClr val="tx1">
                    <a:lumMod val="85000"/>
                    <a:lumOff val="15000"/>
                  </a:schemeClr>
                </a:solidFill>
              </a:rPr>
              <a:t>Is Crypto just replacing Gold with Bitcoin?</a:t>
            </a:r>
          </a:p>
        </p:txBody>
      </p:sp>
      <p:sp>
        <p:nvSpPr>
          <p:cNvPr id="3" name="Content Placeholder 2">
            <a:extLst>
              <a:ext uri="{FF2B5EF4-FFF2-40B4-BE49-F238E27FC236}">
                <a16:creationId xmlns:a16="http://schemas.microsoft.com/office/drawing/2014/main" id="{FD10197F-5A62-4B89-8E78-AF1BF745AE43}"/>
              </a:ext>
            </a:extLst>
          </p:cNvPr>
          <p:cNvSpPr>
            <a:spLocks noGrp="1"/>
          </p:cNvSpPr>
          <p:nvPr>
            <p:ph idx="1"/>
          </p:nvPr>
        </p:nvSpPr>
        <p:spPr>
          <a:xfrm>
            <a:off x="169817" y="1162594"/>
            <a:ext cx="11834949" cy="5695406"/>
          </a:xfrm>
        </p:spPr>
        <p:txBody>
          <a:bodyPr anchor="ctr">
            <a:normAutofit lnSpcReduction="10000"/>
          </a:bodyPr>
          <a:lstStyle/>
          <a:p>
            <a:r>
              <a:rPr lang="en-US" sz="1400" dirty="0">
                <a:solidFill>
                  <a:schemeClr val="tx1">
                    <a:lumMod val="85000"/>
                    <a:lumOff val="15000"/>
                  </a:schemeClr>
                </a:solidFill>
              </a:rPr>
              <a:t>  </a:t>
            </a:r>
            <a:r>
              <a:rPr lang="en-US" sz="2400" dirty="0">
                <a:solidFill>
                  <a:schemeClr val="tx1">
                    <a:lumMod val="85000"/>
                    <a:lumOff val="15000"/>
                  </a:schemeClr>
                </a:solidFill>
              </a:rPr>
              <a:t>Tim May, “</a:t>
            </a:r>
            <a:r>
              <a:rPr lang="en-US" sz="2400" dirty="0" err="1">
                <a:solidFill>
                  <a:schemeClr val="tx1">
                    <a:lumMod val="85000"/>
                    <a:lumOff val="15000"/>
                  </a:schemeClr>
                </a:solidFill>
              </a:rPr>
              <a:t>Cryptoanarchy</a:t>
            </a:r>
            <a:r>
              <a:rPr lang="en-US" sz="2400" dirty="0">
                <a:solidFill>
                  <a:schemeClr val="tx1">
                    <a:lumMod val="85000"/>
                    <a:lumOff val="15000"/>
                  </a:schemeClr>
                </a:solidFill>
              </a:rPr>
              <a:t> Manifesto” </a:t>
            </a:r>
          </a:p>
          <a:p>
            <a:r>
              <a:rPr lang="en-US" sz="2400" dirty="0">
                <a:solidFill>
                  <a:schemeClr val="tx1">
                    <a:lumMod val="85000"/>
                    <a:lumOff val="15000"/>
                  </a:schemeClr>
                </a:solidFill>
              </a:rPr>
              <a:t>Crypto requires new Non-trust governance structure</a:t>
            </a:r>
          </a:p>
          <a:p>
            <a:pPr lvl="1"/>
            <a:r>
              <a:rPr lang="en-US" dirty="0">
                <a:solidFill>
                  <a:schemeClr val="tx1">
                    <a:lumMod val="85000"/>
                    <a:lumOff val="15000"/>
                  </a:schemeClr>
                </a:solidFill>
              </a:rPr>
              <a:t>Anonymous action will escape sanction and state control without the possibility of personal identification.  Like a land of zombies. This raises the question of who will control information about actions.  Combined with emerging information markets, crypto anarchy will create a liquid market for any and all material which can be put into words and pictures. Liquid markets in information” For Example “Assassination markets”</a:t>
            </a:r>
          </a:p>
          <a:p>
            <a:pPr lvl="1"/>
            <a:r>
              <a:rPr lang="en-US" dirty="0">
                <a:solidFill>
                  <a:schemeClr val="tx1">
                    <a:lumMod val="85000"/>
                    <a:lumOff val="15000"/>
                  </a:schemeClr>
                </a:solidFill>
              </a:rPr>
              <a:t>NOT Trust based – no Government</a:t>
            </a:r>
          </a:p>
          <a:p>
            <a:pPr lvl="1"/>
            <a:r>
              <a:rPr lang="en-US" dirty="0">
                <a:solidFill>
                  <a:schemeClr val="tx1">
                    <a:lumMod val="85000"/>
                    <a:lumOff val="15000"/>
                  </a:schemeClr>
                </a:solidFill>
              </a:rPr>
              <a:t>No Hierarchy – equality – no “ownership” (Early example: Napster)</a:t>
            </a:r>
          </a:p>
          <a:p>
            <a:pPr lvl="1"/>
            <a:r>
              <a:rPr lang="en-US" dirty="0">
                <a:solidFill>
                  <a:schemeClr val="tx1">
                    <a:lumMod val="85000"/>
                    <a:lumOff val="15000"/>
                  </a:schemeClr>
                </a:solidFill>
              </a:rPr>
              <a:t>Market of Untraceable entities </a:t>
            </a:r>
          </a:p>
          <a:p>
            <a:r>
              <a:rPr lang="en-US" sz="2400" dirty="0">
                <a:solidFill>
                  <a:schemeClr val="tx1">
                    <a:lumMod val="85000"/>
                    <a:lumOff val="15000"/>
                  </a:schemeClr>
                </a:solidFill>
              </a:rPr>
              <a:t>Wei Dei </a:t>
            </a:r>
            <a:r>
              <a:rPr lang="en-US" sz="2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took May seriously </a:t>
            </a:r>
          </a:p>
          <a:p>
            <a:pPr lvl="1"/>
            <a:r>
              <a:rPr lang="en-US" dirty="0">
                <a:solidFill>
                  <a:schemeClr val="tx1">
                    <a:lumMod val="85000"/>
                    <a:lumOff val="15000"/>
                  </a:schemeClr>
                </a:solidFill>
              </a:rPr>
              <a:t>proposed a truly autonomous “b-cash” on two principles</a:t>
            </a:r>
          </a:p>
          <a:p>
            <a:pPr lvl="1"/>
            <a:r>
              <a:rPr lang="en-US" dirty="0">
                <a:solidFill>
                  <a:schemeClr val="tx1">
                    <a:lumMod val="85000"/>
                    <a:lumOff val="15000"/>
                  </a:schemeClr>
                </a:solidFill>
              </a:rPr>
              <a:t>markets required cooperation which could only be provided by money and contract enforcement</a:t>
            </a:r>
          </a:p>
          <a:p>
            <a:r>
              <a:rPr lang="en-US" sz="2400" dirty="0">
                <a:solidFill>
                  <a:schemeClr val="tx1">
                    <a:lumMod val="85000"/>
                    <a:lumOff val="15000"/>
                  </a:schemeClr>
                </a:solidFill>
              </a:rPr>
              <a:t>Like the CERN – you can only see the result of the transactions</a:t>
            </a:r>
          </a:p>
        </p:txBody>
      </p:sp>
    </p:spTree>
    <p:extLst>
      <p:ext uri="{BB962C8B-B14F-4D97-AF65-F5344CB8AC3E}">
        <p14:creationId xmlns:p14="http://schemas.microsoft.com/office/powerpoint/2010/main" val="3555242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80E318-6D97-4945-A042-E782F1F8E0B5}"/>
              </a:ext>
            </a:extLst>
          </p:cNvPr>
          <p:cNvSpPr>
            <a:spLocks noGrp="1"/>
          </p:cNvSpPr>
          <p:nvPr>
            <p:ph type="title"/>
          </p:nvPr>
        </p:nvSpPr>
        <p:spPr>
          <a:xfrm>
            <a:off x="1137036" y="0"/>
            <a:ext cx="9543405" cy="862149"/>
          </a:xfrm>
        </p:spPr>
        <p:txBody>
          <a:bodyPr>
            <a:normAutofit/>
          </a:bodyPr>
          <a:lstStyle/>
          <a:p>
            <a:r>
              <a:rPr lang="en-US" dirty="0">
                <a:solidFill>
                  <a:schemeClr val="tx1">
                    <a:lumMod val="85000"/>
                    <a:lumOff val="15000"/>
                  </a:schemeClr>
                </a:solidFill>
              </a:rPr>
              <a:t>Not All that glisters is gold – or Crypto</a:t>
            </a:r>
          </a:p>
        </p:txBody>
      </p:sp>
      <p:sp>
        <p:nvSpPr>
          <p:cNvPr id="3" name="Content Placeholder 2">
            <a:extLst>
              <a:ext uri="{FF2B5EF4-FFF2-40B4-BE49-F238E27FC236}">
                <a16:creationId xmlns:a16="http://schemas.microsoft.com/office/drawing/2014/main" id="{5BF8D891-7055-4028-8228-4D94D69A29E4}"/>
              </a:ext>
            </a:extLst>
          </p:cNvPr>
          <p:cNvSpPr>
            <a:spLocks noGrp="1"/>
          </p:cNvSpPr>
          <p:nvPr>
            <p:ph idx="1"/>
          </p:nvPr>
        </p:nvSpPr>
        <p:spPr>
          <a:xfrm>
            <a:off x="266596" y="862149"/>
            <a:ext cx="11873253" cy="5970896"/>
          </a:xfrm>
        </p:spPr>
        <p:txBody>
          <a:bodyPr anchor="ctr">
            <a:normAutofit/>
          </a:bodyPr>
          <a:lstStyle/>
          <a:p>
            <a:r>
              <a:rPr lang="en-US" sz="2000" dirty="0">
                <a:solidFill>
                  <a:schemeClr val="tx1">
                    <a:lumMod val="85000"/>
                    <a:lumOff val="15000"/>
                  </a:schemeClr>
                </a:solidFill>
              </a:rPr>
              <a:t>Satoshi: Bitcoin is not encrypted, it is not untraceable, meant to provide small change! (offset transaction cost)</a:t>
            </a:r>
          </a:p>
          <a:p>
            <a:pPr lvl="1"/>
            <a:r>
              <a:rPr lang="en-US" sz="2000" dirty="0">
                <a:solidFill>
                  <a:schemeClr val="tx1">
                    <a:lumMod val="85000"/>
                    <a:lumOff val="15000"/>
                  </a:schemeClr>
                </a:solidFill>
              </a:rPr>
              <a:t>But, it is not </a:t>
            </a:r>
            <a:r>
              <a:rPr lang="en-US" sz="2000" dirty="0" err="1">
                <a:solidFill>
                  <a:schemeClr val="tx1">
                    <a:lumMod val="85000"/>
                    <a:lumOff val="15000"/>
                  </a:schemeClr>
                </a:solidFill>
              </a:rPr>
              <a:t>scaleable</a:t>
            </a:r>
            <a:endParaRPr lang="en-US" sz="2000" dirty="0">
              <a:solidFill>
                <a:schemeClr val="tx1">
                  <a:lumMod val="85000"/>
                  <a:lumOff val="15000"/>
                </a:schemeClr>
              </a:solidFill>
            </a:endParaRPr>
          </a:p>
          <a:p>
            <a:r>
              <a:rPr lang="en-US" sz="2000" dirty="0">
                <a:solidFill>
                  <a:schemeClr val="tx1">
                    <a:lumMod val="85000"/>
                    <a:lumOff val="15000"/>
                  </a:schemeClr>
                </a:solidFill>
              </a:rPr>
              <a:t>Next Level Platforms/Protocols: (moving to Proof of Stake – miners unemployed)</a:t>
            </a:r>
          </a:p>
          <a:p>
            <a:pPr lvl="1"/>
            <a:r>
              <a:rPr lang="en-US" sz="2000" dirty="0">
                <a:solidFill>
                  <a:schemeClr val="tx1">
                    <a:lumMod val="85000"/>
                    <a:lumOff val="15000"/>
                  </a:schemeClr>
                </a:solidFill>
              </a:rPr>
              <a:t>Ethereum: </a:t>
            </a:r>
            <a:r>
              <a:rPr lang="en-US" sz="2000" dirty="0" err="1">
                <a:solidFill>
                  <a:schemeClr val="tx1">
                    <a:lumMod val="85000"/>
                    <a:lumOff val="15000"/>
                  </a:schemeClr>
                </a:solidFill>
              </a:rPr>
              <a:t>Vitalik</a:t>
            </a:r>
            <a:r>
              <a:rPr lang="en-US" sz="2000" dirty="0">
                <a:solidFill>
                  <a:schemeClr val="tx1">
                    <a:lumMod val="85000"/>
                    <a:lumOff val="15000"/>
                  </a:schemeClr>
                </a:solidFill>
              </a:rPr>
              <a:t> </a:t>
            </a:r>
            <a:r>
              <a:rPr lang="en-US" sz="2000" dirty="0" err="1">
                <a:solidFill>
                  <a:schemeClr val="tx1">
                    <a:lumMod val="85000"/>
                    <a:lumOff val="15000"/>
                  </a:schemeClr>
                </a:solidFill>
              </a:rPr>
              <a:t>Buterin</a:t>
            </a:r>
            <a:r>
              <a:rPr lang="en-US" sz="2000" dirty="0">
                <a:solidFill>
                  <a:schemeClr val="tx1">
                    <a:lumMod val="85000"/>
                    <a:lumOff val="15000"/>
                  </a:schemeClr>
                </a:solidFill>
              </a:rPr>
              <a:t>- Second Generation – Flood of Crypto Projects</a:t>
            </a:r>
          </a:p>
          <a:p>
            <a:pPr lvl="2"/>
            <a:r>
              <a:rPr lang="en-US" dirty="0">
                <a:solidFill>
                  <a:schemeClr val="tx1">
                    <a:lumMod val="85000"/>
                    <a:lumOff val="15000"/>
                  </a:schemeClr>
                </a:solidFill>
              </a:rPr>
              <a:t>smart contracts provide an excellent infrastructure to build highly-secured decentralized applications. </a:t>
            </a:r>
          </a:p>
          <a:p>
            <a:pPr lvl="2"/>
            <a:r>
              <a:rPr lang="en-US" dirty="0">
                <a:solidFill>
                  <a:schemeClr val="tx1">
                    <a:lumMod val="85000"/>
                    <a:lumOff val="15000"/>
                  </a:schemeClr>
                </a:solidFill>
              </a:rPr>
              <a:t>eliminates interference from third parties and avoids fraud.</a:t>
            </a:r>
          </a:p>
          <a:p>
            <a:pPr lvl="1"/>
            <a:r>
              <a:rPr lang="en-US" sz="2000" dirty="0" err="1">
                <a:solidFill>
                  <a:schemeClr val="tx1">
                    <a:lumMod val="85000"/>
                    <a:lumOff val="15000"/>
                  </a:schemeClr>
                </a:solidFill>
              </a:rPr>
              <a:t>Cardano</a:t>
            </a:r>
            <a:r>
              <a:rPr lang="en-US" sz="2000" dirty="0">
                <a:solidFill>
                  <a:schemeClr val="tx1">
                    <a:lumMod val="85000"/>
                    <a:lumOff val="15000"/>
                  </a:schemeClr>
                </a:solidFill>
              </a:rPr>
              <a:t>: Charles Hoskinson – Third Generation, </a:t>
            </a:r>
          </a:p>
          <a:p>
            <a:pPr lvl="2"/>
            <a:r>
              <a:rPr lang="en-US" dirty="0">
                <a:solidFill>
                  <a:schemeClr val="tx1">
                    <a:lumMod val="85000"/>
                    <a:lumOff val="15000"/>
                  </a:schemeClr>
                </a:solidFill>
              </a:rPr>
              <a:t>Full Scaling </a:t>
            </a:r>
          </a:p>
          <a:p>
            <a:pPr lvl="2"/>
            <a:r>
              <a:rPr lang="en-US" dirty="0">
                <a:solidFill>
                  <a:schemeClr val="tx1">
                    <a:lumMod val="85000"/>
                    <a:lumOff val="15000"/>
                  </a:schemeClr>
                </a:solidFill>
              </a:rPr>
              <a:t>Smart Contracts, </a:t>
            </a:r>
            <a:r>
              <a:rPr lang="en-US" dirty="0" err="1">
                <a:solidFill>
                  <a:schemeClr val="tx1">
                    <a:lumMod val="85000"/>
                    <a:lumOff val="15000"/>
                  </a:schemeClr>
                </a:solidFill>
              </a:rPr>
              <a:t>DeApp</a:t>
            </a:r>
            <a:r>
              <a:rPr lang="en-US" dirty="0">
                <a:solidFill>
                  <a:schemeClr val="tx1">
                    <a:lumMod val="85000"/>
                    <a:lumOff val="15000"/>
                  </a:schemeClr>
                </a:solidFill>
              </a:rPr>
              <a:t> and </a:t>
            </a:r>
            <a:r>
              <a:rPr lang="en-US" dirty="0" err="1">
                <a:solidFill>
                  <a:schemeClr val="tx1">
                    <a:lumMod val="85000"/>
                    <a:lumOff val="15000"/>
                  </a:schemeClr>
                </a:solidFill>
              </a:rPr>
              <a:t>DeFi</a:t>
            </a:r>
            <a:r>
              <a:rPr lang="en-US" dirty="0">
                <a:solidFill>
                  <a:schemeClr val="tx1">
                    <a:lumMod val="85000"/>
                    <a:lumOff val="15000"/>
                  </a:schemeClr>
                </a:solidFill>
              </a:rPr>
              <a:t> platform protocols</a:t>
            </a:r>
          </a:p>
          <a:p>
            <a:pPr lvl="1"/>
            <a:r>
              <a:rPr lang="en-US" sz="2000" dirty="0">
                <a:solidFill>
                  <a:schemeClr val="tx1">
                    <a:lumMod val="85000"/>
                    <a:lumOff val="15000"/>
                  </a:schemeClr>
                </a:solidFill>
              </a:rPr>
              <a:t>Exchanges/Intermediaries/Services  - Coinbase, </a:t>
            </a:r>
            <a:r>
              <a:rPr lang="en-US" sz="2000" dirty="0" err="1">
                <a:solidFill>
                  <a:schemeClr val="tx1">
                    <a:lumMod val="85000"/>
                    <a:lumOff val="15000"/>
                  </a:schemeClr>
                </a:solidFill>
              </a:rPr>
              <a:t>Binance</a:t>
            </a:r>
            <a:r>
              <a:rPr lang="en-US" sz="2000" dirty="0">
                <a:solidFill>
                  <a:schemeClr val="tx1">
                    <a:lumMod val="85000"/>
                    <a:lumOff val="15000"/>
                  </a:schemeClr>
                </a:solidFill>
              </a:rPr>
              <a:t>, Crypto, </a:t>
            </a:r>
            <a:r>
              <a:rPr lang="en-US" sz="2000" dirty="0" err="1">
                <a:solidFill>
                  <a:schemeClr val="tx1">
                    <a:lumMod val="85000"/>
                    <a:lumOff val="15000"/>
                  </a:schemeClr>
                </a:solidFill>
              </a:rPr>
              <a:t>Houbi</a:t>
            </a:r>
            <a:r>
              <a:rPr lang="en-US" sz="2000" dirty="0">
                <a:solidFill>
                  <a:schemeClr val="tx1">
                    <a:lumMod val="85000"/>
                    <a:lumOff val="15000"/>
                  </a:schemeClr>
                </a:solidFill>
              </a:rPr>
              <a:t>, Kraken ….</a:t>
            </a:r>
          </a:p>
          <a:p>
            <a:pPr lvl="2"/>
            <a:r>
              <a:rPr lang="en-US" dirty="0">
                <a:solidFill>
                  <a:schemeClr val="tx1">
                    <a:lumMod val="85000"/>
                    <a:lumOff val="15000"/>
                  </a:schemeClr>
                </a:solidFill>
              </a:rPr>
              <a:t>ICOs</a:t>
            </a:r>
          </a:p>
          <a:p>
            <a:pPr lvl="2"/>
            <a:r>
              <a:rPr lang="en-US" dirty="0">
                <a:solidFill>
                  <a:schemeClr val="tx1">
                    <a:lumMod val="85000"/>
                    <a:lumOff val="15000"/>
                  </a:schemeClr>
                </a:solidFill>
              </a:rPr>
              <a:t>Lending Platforms – Carry Trades</a:t>
            </a:r>
          </a:p>
          <a:p>
            <a:pPr lvl="2"/>
            <a:r>
              <a:rPr lang="en-US" dirty="0">
                <a:solidFill>
                  <a:schemeClr val="tx1">
                    <a:lumMod val="85000"/>
                    <a:lumOff val="15000"/>
                  </a:schemeClr>
                </a:solidFill>
              </a:rPr>
              <a:t>Farming/Liquidity Pools</a:t>
            </a:r>
          </a:p>
          <a:p>
            <a:pPr lvl="2"/>
            <a:r>
              <a:rPr lang="en-US" dirty="0">
                <a:solidFill>
                  <a:schemeClr val="tx1">
                    <a:lumMod val="85000"/>
                    <a:lumOff val="15000"/>
                  </a:schemeClr>
                </a:solidFill>
              </a:rPr>
              <a:t>Stable Coins (Really $1 NAV Money Market Mutual Funds – which are now illegal)</a:t>
            </a:r>
          </a:p>
          <a:p>
            <a:pPr lvl="2"/>
            <a:r>
              <a:rPr lang="en-US" dirty="0">
                <a:solidFill>
                  <a:schemeClr val="tx1">
                    <a:lumMod val="85000"/>
                    <a:lumOff val="15000"/>
                  </a:schemeClr>
                </a:solidFill>
              </a:rPr>
              <a:t>Futures markets</a:t>
            </a:r>
          </a:p>
          <a:p>
            <a:pPr lvl="1"/>
            <a:r>
              <a:rPr lang="en-US" sz="2000" dirty="0">
                <a:solidFill>
                  <a:schemeClr val="tx1">
                    <a:lumMod val="85000"/>
                    <a:lumOff val="15000"/>
                  </a:schemeClr>
                </a:solidFill>
              </a:rPr>
              <a:t>Replication of Most Regulated Financial Services with No Regulation</a:t>
            </a:r>
          </a:p>
          <a:p>
            <a:endParaRPr lang="en-US" sz="1000" dirty="0">
              <a:solidFill>
                <a:schemeClr val="tx1">
                  <a:lumMod val="85000"/>
                  <a:lumOff val="15000"/>
                </a:schemeClr>
              </a:solidFill>
            </a:endParaRPr>
          </a:p>
        </p:txBody>
      </p:sp>
      <p:sp>
        <p:nvSpPr>
          <p:cNvPr id="48" name="Freeform: Shape 47">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895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CDEA-80F6-443A-BD96-154E4859D159}"/>
              </a:ext>
            </a:extLst>
          </p:cNvPr>
          <p:cNvSpPr>
            <a:spLocks noGrp="1"/>
          </p:cNvSpPr>
          <p:nvPr>
            <p:ph type="title"/>
          </p:nvPr>
        </p:nvSpPr>
        <p:spPr>
          <a:xfrm>
            <a:off x="393700" y="127001"/>
            <a:ext cx="11798300" cy="482599"/>
          </a:xfrm>
        </p:spPr>
        <p:txBody>
          <a:bodyPr>
            <a:normAutofit fontScale="90000"/>
          </a:bodyPr>
          <a:lstStyle/>
          <a:p>
            <a:r>
              <a:rPr lang="en-US" sz="3100" dirty="0"/>
              <a:t>But they found Shaun Fanning! </a:t>
            </a:r>
            <a:r>
              <a:rPr lang="en-US" sz="2000" dirty="0"/>
              <a:t>And Shut down Napster for copyright infringement. </a:t>
            </a:r>
          </a:p>
        </p:txBody>
      </p:sp>
      <p:sp>
        <p:nvSpPr>
          <p:cNvPr id="3" name="Content Placeholder 2">
            <a:extLst>
              <a:ext uri="{FF2B5EF4-FFF2-40B4-BE49-F238E27FC236}">
                <a16:creationId xmlns:a16="http://schemas.microsoft.com/office/drawing/2014/main" id="{99F95736-2B4C-400B-8F0B-944D92A614AE}"/>
              </a:ext>
            </a:extLst>
          </p:cNvPr>
          <p:cNvSpPr>
            <a:spLocks noGrp="1"/>
          </p:cNvSpPr>
          <p:nvPr>
            <p:ph idx="1"/>
          </p:nvPr>
        </p:nvSpPr>
        <p:spPr>
          <a:xfrm>
            <a:off x="393700" y="723900"/>
            <a:ext cx="11544300" cy="5768975"/>
          </a:xfrm>
        </p:spPr>
        <p:txBody>
          <a:bodyPr>
            <a:normAutofit/>
          </a:bodyPr>
          <a:lstStyle/>
          <a:p>
            <a:r>
              <a:rPr lang="en-US" sz="2000" dirty="0"/>
              <a:t>But</a:t>
            </a:r>
            <a:r>
              <a:rPr lang="en-US" dirty="0"/>
              <a:t> </a:t>
            </a:r>
            <a:r>
              <a:rPr lang="en-US" sz="2000" dirty="0">
                <a:latin typeface="+mj-lt"/>
              </a:rPr>
              <a:t>Dei and Nakamoto Assumed Anonymity to be true; </a:t>
            </a:r>
          </a:p>
          <a:p>
            <a:r>
              <a:rPr lang="en-US" sz="2000" dirty="0">
                <a:latin typeface="+mj-lt"/>
              </a:rPr>
              <a:t>Electronic money could not have trust in central institutions or government control! </a:t>
            </a:r>
          </a:p>
          <a:p>
            <a:pPr lvl="1"/>
            <a:r>
              <a:rPr lang="en-US" sz="2000" dirty="0">
                <a:latin typeface="+mj-lt"/>
              </a:rPr>
              <a:t>This was really just a social preference for the crypto community!</a:t>
            </a:r>
          </a:p>
          <a:p>
            <a:r>
              <a:rPr lang="en-US" sz="2000" dirty="0">
                <a:latin typeface="+mj-lt"/>
              </a:rPr>
              <a:t>Problem: How to present the Double Spend? </a:t>
            </a:r>
          </a:p>
          <a:p>
            <a:r>
              <a:rPr lang="en-US" sz="2000" dirty="0">
                <a:latin typeface="+mj-lt"/>
              </a:rPr>
              <a:t>No: Ronald Reagan: How to Disaggregate Trust but Verify: </a:t>
            </a:r>
          </a:p>
          <a:p>
            <a:pPr algn="l"/>
            <a:r>
              <a:rPr lang="en-US" sz="2000" dirty="0">
                <a:latin typeface="+mj-lt"/>
              </a:rPr>
              <a:t>A Bitcoin is a chain of digital signatures. </a:t>
            </a:r>
            <a:r>
              <a:rPr lang="en-US" sz="2000" b="0" i="0" u="none" strike="noStrike" baseline="0" dirty="0">
                <a:latin typeface="+mj-lt"/>
              </a:rPr>
              <a:t>Each owner transfers the coin to the next by digitally signing a hash of the previous transaction and the public key of the next owner and adding these to the end of the coin. </a:t>
            </a:r>
          </a:p>
          <a:p>
            <a:pPr algn="l"/>
            <a:r>
              <a:rPr lang="en-US" sz="2000" b="0" i="0" u="none" strike="noStrike" baseline="0" dirty="0">
                <a:latin typeface="+mj-lt"/>
              </a:rPr>
              <a:t>A payee can verify the signatures to verify the chain of ownership. </a:t>
            </a:r>
            <a:r>
              <a:rPr lang="en-US" sz="2000" dirty="0">
                <a:effectLst/>
                <a:latin typeface="+mj-lt"/>
                <a:ea typeface="Times New Roman" panose="02020603050405020304" pitchFamily="18" charset="0"/>
              </a:rPr>
              <a:t>Who has the coins are kept in accounts held by a subset of the participants (servers, nodes, miners)who verify the chain of ownership, instead of everyone. </a:t>
            </a:r>
          </a:p>
          <a:p>
            <a:r>
              <a:rPr lang="en-US" sz="2000" dirty="0">
                <a:latin typeface="+mj-lt"/>
                <a:ea typeface="Times New Roman" panose="02020603050405020304" pitchFamily="18" charset="0"/>
              </a:rPr>
              <a:t>E</a:t>
            </a:r>
            <a:r>
              <a:rPr lang="en-US" sz="2000" dirty="0">
                <a:effectLst/>
                <a:latin typeface="+mj-lt"/>
                <a:ea typeface="Times New Roman" panose="02020603050405020304" pitchFamily="18" charset="0"/>
              </a:rPr>
              <a:t>ach server must be trusted to publish ownership databases verified by Proof of Work mining. </a:t>
            </a:r>
          </a:p>
          <a:p>
            <a:r>
              <a:rPr lang="en-US" sz="2000" dirty="0">
                <a:latin typeface="+mj-lt"/>
                <a:ea typeface="Times New Roman" panose="02020603050405020304" pitchFamily="18" charset="0"/>
              </a:rPr>
              <a:t>The owners of the coins are thus anonymous, but the bookkeeper nodes (miners) are not, and the coins are not. The Nodes are kept honest by paying them to win a competition.</a:t>
            </a:r>
          </a:p>
          <a:p>
            <a:r>
              <a:rPr lang="en-US" sz="2000" dirty="0">
                <a:effectLst/>
                <a:latin typeface="+mj-lt"/>
                <a:ea typeface="Times New Roman" panose="02020603050405020304" pitchFamily="18" charset="0"/>
              </a:rPr>
              <a:t>The role of </a:t>
            </a:r>
            <a:r>
              <a:rPr lang="en-US" sz="2000" dirty="0" err="1">
                <a:effectLst/>
                <a:latin typeface="+mj-lt"/>
                <a:ea typeface="Times New Roman" panose="02020603050405020304" pitchFamily="18" charset="0"/>
              </a:rPr>
              <a:t>BlockChain</a:t>
            </a:r>
            <a:r>
              <a:rPr lang="en-US" sz="2000" dirty="0">
                <a:effectLst/>
                <a:latin typeface="+mj-lt"/>
                <a:ea typeface="Times New Roman" panose="02020603050405020304" pitchFamily="18" charset="0"/>
              </a:rPr>
              <a:t> Distributed Ledgers depends on trust which is provided by the ability to Verify </a:t>
            </a:r>
            <a:endParaRPr lang="en-US" sz="2000" dirty="0">
              <a:latin typeface="+mj-lt"/>
            </a:endParaRPr>
          </a:p>
        </p:txBody>
      </p:sp>
    </p:spTree>
    <p:extLst>
      <p:ext uri="{BB962C8B-B14F-4D97-AF65-F5344CB8AC3E}">
        <p14:creationId xmlns:p14="http://schemas.microsoft.com/office/powerpoint/2010/main" val="657694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7EB398-3835-43F4-A1F8-49224B8DEF43}"/>
              </a:ext>
            </a:extLst>
          </p:cNvPr>
          <p:cNvSpPr>
            <a:spLocks noGrp="1"/>
          </p:cNvSpPr>
          <p:nvPr>
            <p:ph type="title"/>
          </p:nvPr>
        </p:nvSpPr>
        <p:spPr>
          <a:xfrm>
            <a:off x="643467" y="321734"/>
            <a:ext cx="10905066" cy="391393"/>
          </a:xfrm>
        </p:spPr>
        <p:txBody>
          <a:bodyPr>
            <a:normAutofit fontScale="90000"/>
          </a:bodyPr>
          <a:lstStyle/>
          <a:p>
            <a:r>
              <a:rPr lang="en-US" sz="3600" dirty="0"/>
              <a:t>Economics with what Crypto? </a:t>
            </a:r>
          </a:p>
        </p:txBody>
      </p:sp>
      <p:sp>
        <p:nvSpPr>
          <p:cNvPr id="31" name="Rectangle 3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C4AE4135-0185-4807-A8C8-2C342DDB5AD6}"/>
              </a:ext>
            </a:extLst>
          </p:cNvPr>
          <p:cNvGraphicFramePr>
            <a:graphicFrameLocks noGrp="1"/>
          </p:cNvGraphicFramePr>
          <p:nvPr>
            <p:ph idx="1"/>
            <p:extLst>
              <p:ext uri="{D42A27DB-BD31-4B8C-83A1-F6EECF244321}">
                <p14:modId xmlns:p14="http://schemas.microsoft.com/office/powerpoint/2010/main" val="682066302"/>
              </p:ext>
            </p:extLst>
          </p:nvPr>
        </p:nvGraphicFramePr>
        <p:xfrm>
          <a:off x="643466" y="836022"/>
          <a:ext cx="11188191" cy="5904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132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TotalTime>
  <Words>992</Words>
  <Application>Microsoft Office PowerPoint</Application>
  <PresentationFormat>Widescreen</PresentationFormat>
  <Paragraphs>92</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Amasis MT Pro Black</vt:lpstr>
      <vt:lpstr>Arial</vt:lpstr>
      <vt:lpstr>Calibri</vt:lpstr>
      <vt:lpstr>Calibri Light</vt:lpstr>
      <vt:lpstr>Copperplate Gothic Bold</vt:lpstr>
      <vt:lpstr>Office Theme</vt:lpstr>
      <vt:lpstr>Crypto: Brave New World or “Déjà vu” all over again?</vt:lpstr>
      <vt:lpstr>Financial Innovation: Replacing Gold </vt:lpstr>
      <vt:lpstr>Analysis of Gold to Fiat Produced</vt:lpstr>
      <vt:lpstr>Defintion of an ’economics with cryptocurrency’ requires analysis of:</vt:lpstr>
      <vt:lpstr>Is Crypto just replacing Gold with Bitcoin?</vt:lpstr>
      <vt:lpstr>Not All that glisters is gold – or Crypto</vt:lpstr>
      <vt:lpstr>But they found Shaun Fanning! And Shut down Napster for copyright infringement. </vt:lpstr>
      <vt:lpstr>Economics with what Crypto?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 Brave New World or “Déjà vu” all over again?</dc:title>
  <dc:creator>J A Kregel</dc:creator>
  <cp:lastModifiedBy>J A Kregel</cp:lastModifiedBy>
  <cp:revision>10</cp:revision>
  <dcterms:created xsi:type="dcterms:W3CDTF">2021-09-23T21:02:07Z</dcterms:created>
  <dcterms:modified xsi:type="dcterms:W3CDTF">2022-12-21T20:58:03Z</dcterms:modified>
</cp:coreProperties>
</file>